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9" r:id="rId2"/>
    <p:sldId id="337" r:id="rId3"/>
    <p:sldId id="339" r:id="rId4"/>
    <p:sldId id="341" r:id="rId5"/>
    <p:sldId id="342" r:id="rId6"/>
    <p:sldId id="350" r:id="rId7"/>
    <p:sldId id="351" r:id="rId8"/>
    <p:sldId id="346" r:id="rId9"/>
    <p:sldId id="35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8A"/>
    <a:srgbClr val="000066"/>
    <a:srgbClr val="080076"/>
    <a:srgbClr val="0C00A4"/>
    <a:srgbClr val="006600"/>
    <a:srgbClr val="0033CC"/>
    <a:srgbClr val="0000FF"/>
    <a:srgbClr val="0F00D0"/>
    <a:srgbClr val="F74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2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4E2609-5F8C-45E5-B595-C1471B6A0CC4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7D5F88-5475-488F-AD7E-E4E2B8A82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vetl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58" y="548680"/>
            <a:ext cx="701597" cy="7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41277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A008A"/>
                </a:solidFill>
                <a:latin typeface="Bookman Old Style" pitchFamily="18" charset="0"/>
              </a:rPr>
              <a:t>Тувинская региональная </a:t>
            </a:r>
            <a:r>
              <a:rPr lang="ru-RU" b="1" dirty="0" smtClean="0">
                <a:solidFill>
                  <a:srgbClr val="0A008A"/>
                </a:solidFill>
                <a:latin typeface="Bookman Old Style" pitchFamily="18" charset="0"/>
              </a:rPr>
              <a:t>общественная </a:t>
            </a:r>
            <a:r>
              <a:rPr lang="ru-RU" b="1" dirty="0">
                <a:solidFill>
                  <a:srgbClr val="0A008A"/>
                </a:solidFill>
                <a:latin typeface="Bookman Old Style" pitchFamily="18" charset="0"/>
              </a:rPr>
              <a:t>организация</a:t>
            </a:r>
            <a:br>
              <a:rPr lang="ru-RU" b="1" dirty="0">
                <a:solidFill>
                  <a:srgbClr val="0A008A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0A008A"/>
                </a:solidFill>
                <a:latin typeface="Bookman Old Style" pitchFamily="18" charset="0"/>
              </a:rPr>
              <a:t>«Ассоциация психологов Тувы</a:t>
            </a:r>
            <a:r>
              <a:rPr lang="ru-RU" sz="2000" b="1" dirty="0" smtClean="0">
                <a:solidFill>
                  <a:srgbClr val="0A008A"/>
                </a:solidFill>
                <a:latin typeface="Bookman Old Style" pitchFamily="18" charset="0"/>
              </a:rPr>
              <a:t>»</a:t>
            </a:r>
          </a:p>
          <a:p>
            <a:pPr algn="ctr"/>
            <a:endParaRPr lang="ru-RU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Доброволец России – 2020</a:t>
            </a:r>
          </a:p>
          <a:p>
            <a:pPr algn="ctr"/>
            <a:endParaRPr lang="ru-RU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A008A"/>
                </a:solidFill>
                <a:latin typeface="Bookman Old Style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solidFill>
                  <a:srgbClr val="0A008A"/>
                </a:solidFill>
                <a:latin typeface="Bookman Old Style" pitchFamily="18" charset="0"/>
              </a:rPr>
              <a:t>«После </a:t>
            </a:r>
            <a:r>
              <a:rPr lang="ru-RU" sz="2800" b="1" dirty="0" err="1" smtClean="0">
                <a:solidFill>
                  <a:srgbClr val="0A008A"/>
                </a:solidFill>
                <a:latin typeface="Bookman Old Style" pitchFamily="18" charset="0"/>
              </a:rPr>
              <a:t>коронавируса</a:t>
            </a:r>
            <a:r>
              <a:rPr lang="ru-RU" sz="2800" b="1" dirty="0" smtClean="0">
                <a:solidFill>
                  <a:srgbClr val="0A008A"/>
                </a:solidFill>
                <a:latin typeface="Bookman Old Style" pitchFamily="18" charset="0"/>
              </a:rPr>
              <a:t>…»</a:t>
            </a:r>
            <a:endParaRPr lang="ru-RU" sz="2800" b="1" dirty="0" smtClean="0">
              <a:solidFill>
                <a:srgbClr val="0A008A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0C00A4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rgbClr val="0C00A4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0C00A4"/>
              </a:solidFill>
              <a:latin typeface="Bookman Old Style" pitchFamily="18" charset="0"/>
            </a:endParaRPr>
          </a:p>
          <a:p>
            <a:pPr algn="r"/>
            <a:r>
              <a:rPr lang="ru-RU" b="1" dirty="0" err="1" smtClean="0">
                <a:solidFill>
                  <a:srgbClr val="0A008A"/>
                </a:solidFill>
                <a:latin typeface="Bookman Old Style" pitchFamily="18" charset="0"/>
              </a:rPr>
              <a:t>Ооржак</a:t>
            </a:r>
            <a:r>
              <a:rPr lang="ru-RU" b="1" dirty="0" smtClean="0">
                <a:solidFill>
                  <a:srgbClr val="0A008A"/>
                </a:solidFill>
                <a:latin typeface="Bookman Old Style" pitchFamily="18" charset="0"/>
              </a:rPr>
              <a:t> Светлана </a:t>
            </a:r>
            <a:r>
              <a:rPr lang="ru-RU" b="1" dirty="0" err="1" smtClean="0">
                <a:solidFill>
                  <a:srgbClr val="0A008A"/>
                </a:solidFill>
                <a:latin typeface="Bookman Old Style" pitchFamily="18" charset="0"/>
              </a:rPr>
              <a:t>Буруткеловна</a:t>
            </a:r>
            <a:r>
              <a:rPr lang="ru-RU" b="1" dirty="0" smtClean="0">
                <a:solidFill>
                  <a:srgbClr val="0A008A"/>
                </a:solidFill>
                <a:latin typeface="Bookman Old Style" pitchFamily="18" charset="0"/>
              </a:rPr>
              <a:t> – председатель, </a:t>
            </a:r>
          </a:p>
          <a:p>
            <a:pPr algn="r"/>
            <a:r>
              <a:rPr lang="ru-RU" b="1" dirty="0" smtClean="0">
                <a:solidFill>
                  <a:srgbClr val="0A008A"/>
                </a:solidFill>
                <a:latin typeface="Bookman Old Style" pitchFamily="18" charset="0"/>
              </a:rPr>
              <a:t>серебряный волонтер</a:t>
            </a:r>
            <a:endParaRPr lang="ru-RU" dirty="0">
              <a:solidFill>
                <a:srgbClr val="0C00A4"/>
              </a:solidFill>
            </a:endParaRPr>
          </a:p>
          <a:p>
            <a:pPr algn="ctr"/>
            <a:endParaRPr lang="ru-RU" b="1" dirty="0" smtClean="0">
              <a:solidFill>
                <a:srgbClr val="0A008A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0A008A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A008A"/>
                </a:solidFill>
                <a:latin typeface="Bookman Old Style" pitchFamily="18" charset="0"/>
              </a:rPr>
              <a:t>г</a:t>
            </a:r>
            <a:r>
              <a:rPr lang="ru-RU" b="1" dirty="0" smtClean="0">
                <a:solidFill>
                  <a:srgbClr val="0A008A"/>
                </a:solidFill>
                <a:latin typeface="Bookman Old Style" pitchFamily="18" charset="0"/>
              </a:rPr>
              <a:t>. Кызыл -  2020</a:t>
            </a:r>
            <a:endParaRPr lang="ru-RU" b="1" dirty="0" smtClean="0">
              <a:solidFill>
                <a:srgbClr val="0A008A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7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1\Desktop\ОТЧЕТ по ГРАНТУ+през\Фото на СЮ\DSC_15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09" y="1556792"/>
            <a:ext cx="3425180" cy="218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ОТЧЕТ по ГРАНТУ+през\Фото на СЮ\DSC_20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42" y="4149080"/>
            <a:ext cx="290879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1\Desktop\ОТЧЕТ по ГРАНТУ+през\Фото на СЮ\DSC_2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4149080"/>
            <a:ext cx="3378807" cy="222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1\Desktop\Мои документы\АССОЦИАЦИЯ_ПСХ\УЧРЕДИТЕЛЬНЫЕ док-ты\Логотип с надписью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308737"/>
            <a:ext cx="657549" cy="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IMG-6b48b9938871453fc4476663e7c7f9e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42" y="1556792"/>
            <a:ext cx="2354411" cy="17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91680" y="40466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Элементы психологического туризма</a:t>
            </a:r>
            <a:endParaRPr lang="ru-RU" dirty="0">
              <a:solidFill>
                <a:srgbClr val="000066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3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0466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Классные </a:t>
            </a:r>
            <a:r>
              <a:rPr lang="ru-RU" b="1" dirty="0" smtClean="0">
                <a:solidFill>
                  <a:srgbClr val="000066"/>
                </a:solidFill>
              </a:rPr>
              <a:t>часы и </a:t>
            </a:r>
            <a:r>
              <a:rPr lang="ru-RU" b="1" dirty="0" smtClean="0">
                <a:solidFill>
                  <a:srgbClr val="000066"/>
                </a:solidFill>
              </a:rPr>
              <a:t>занятия 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0922" y="1052736"/>
            <a:ext cx="7961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66"/>
                </a:solidFill>
              </a:rPr>
              <a:t>Цель. Развитие готовности к активной, полезной  самореализации в жизни  </a:t>
            </a:r>
            <a:r>
              <a:rPr lang="ru-RU" sz="1600" b="1" dirty="0" smtClean="0">
                <a:solidFill>
                  <a:srgbClr val="000066"/>
                </a:solidFill>
              </a:rPr>
              <a:t>    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</a:rPr>
              <a:t>         общества</a:t>
            </a:r>
            <a:endParaRPr lang="ru-RU" sz="1600" b="1" dirty="0">
              <a:solidFill>
                <a:srgbClr val="000066"/>
              </a:solidFill>
            </a:endParaRPr>
          </a:p>
          <a:p>
            <a:r>
              <a:rPr lang="ru-RU" sz="1600" b="1" dirty="0">
                <a:solidFill>
                  <a:srgbClr val="000066"/>
                </a:solidFill>
              </a:rPr>
              <a:t>1</a:t>
            </a:r>
            <a:r>
              <a:rPr lang="ru-RU" sz="1600" b="1" dirty="0" smtClean="0">
                <a:solidFill>
                  <a:srgbClr val="000066"/>
                </a:solidFill>
              </a:rPr>
              <a:t>) Формирование </a:t>
            </a:r>
            <a:r>
              <a:rPr lang="ru-RU" sz="1600" b="1" dirty="0">
                <a:solidFill>
                  <a:srgbClr val="000066"/>
                </a:solidFill>
              </a:rPr>
              <a:t>и развитие навыков безопасного  поведения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2</a:t>
            </a:r>
            <a:r>
              <a:rPr lang="ru-RU" sz="1600" b="1" dirty="0" smtClean="0">
                <a:solidFill>
                  <a:srgbClr val="000066"/>
                </a:solidFill>
              </a:rPr>
              <a:t>) Проработка </a:t>
            </a:r>
            <a:r>
              <a:rPr lang="ru-RU" sz="1600" b="1" dirty="0">
                <a:solidFill>
                  <a:srgbClr val="000066"/>
                </a:solidFill>
              </a:rPr>
              <a:t>конструктивных моделей поведения </a:t>
            </a:r>
            <a:endParaRPr lang="ru-RU" sz="1600" b="1" dirty="0" smtClean="0">
              <a:solidFill>
                <a:srgbClr val="000066"/>
              </a:solidFill>
            </a:endParaRPr>
          </a:p>
          <a:p>
            <a:r>
              <a:rPr lang="ru-RU" sz="1600" b="1" dirty="0">
                <a:solidFill>
                  <a:srgbClr val="000066"/>
                </a:solidFill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</a:rPr>
              <a:t>   в </a:t>
            </a:r>
            <a:r>
              <a:rPr lang="ru-RU" sz="1600" b="1" dirty="0">
                <a:solidFill>
                  <a:srgbClr val="000066"/>
                </a:solidFill>
              </a:rPr>
              <a:t>трудных жизненных ситуациях</a:t>
            </a:r>
          </a:p>
          <a:p>
            <a:pPr lvl="0"/>
            <a:r>
              <a:rPr lang="ru-RU" sz="1600" b="1" dirty="0">
                <a:solidFill>
                  <a:srgbClr val="000066"/>
                </a:solidFill>
              </a:rPr>
              <a:t>3</a:t>
            </a:r>
            <a:r>
              <a:rPr lang="ru-RU" sz="1600" b="1" dirty="0" smtClean="0">
                <a:solidFill>
                  <a:srgbClr val="000066"/>
                </a:solidFill>
              </a:rPr>
              <a:t>) Пропаганда </a:t>
            </a:r>
            <a:r>
              <a:rPr lang="ru-RU" sz="1600" b="1" dirty="0">
                <a:solidFill>
                  <a:srgbClr val="000066"/>
                </a:solidFill>
              </a:rPr>
              <a:t>здорового образа </a:t>
            </a:r>
            <a:r>
              <a:rPr lang="ru-RU" sz="1600" b="1" dirty="0" smtClean="0">
                <a:solidFill>
                  <a:srgbClr val="000066"/>
                </a:solidFill>
              </a:rPr>
              <a:t>жизни</a:t>
            </a:r>
            <a:endParaRPr lang="ru-RU" sz="1600" b="1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42" y="3884187"/>
            <a:ext cx="3425532" cy="256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1\Desktop\Мои документы\АССОЦИАЦИЯ_ПСХ\УЧРЕДИТЕЛЬНЫЕ док-ты\Логотип с надпись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308737"/>
            <a:ext cx="657549" cy="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ОТЧЕТ по ГРАНТУ+през\Фото на СЮ\IMG-ac3df891ee447fdd8d561ad2b07cd5e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18" y="2971221"/>
            <a:ext cx="3921497" cy="218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3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0466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Психологический </a:t>
            </a:r>
            <a:r>
              <a:rPr lang="ru-RU" b="1" dirty="0" err="1" smtClean="0">
                <a:solidFill>
                  <a:srgbClr val="000066"/>
                </a:solidFill>
              </a:rPr>
              <a:t>квест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21" y="2524014"/>
            <a:ext cx="2037909" cy="141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9" y="2631400"/>
            <a:ext cx="1879747" cy="140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1\Desktop\Мои документы\АССОЦИАЦИЯ_ПСХ\УЧРЕДИТЕЛЬНЫЕ док-ты\Логотип с надписью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308737"/>
            <a:ext cx="657549" cy="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708" y="1038692"/>
            <a:ext cx="8572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66"/>
                </a:solidFill>
              </a:rPr>
              <a:t>Развитие готовности к активной, полезной  самореализации в жизни общества.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1</a:t>
            </a:r>
            <a:r>
              <a:rPr lang="ru-RU" sz="1600" b="1" dirty="0" smtClean="0">
                <a:solidFill>
                  <a:srgbClr val="000066"/>
                </a:solidFill>
              </a:rPr>
              <a:t>) Формирование </a:t>
            </a:r>
            <a:r>
              <a:rPr lang="ru-RU" sz="1600" b="1" dirty="0">
                <a:solidFill>
                  <a:srgbClr val="000066"/>
                </a:solidFill>
              </a:rPr>
              <a:t>и развитие навыков безопасного  поведения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2</a:t>
            </a:r>
            <a:r>
              <a:rPr lang="ru-RU" sz="1600" b="1" dirty="0" smtClean="0">
                <a:solidFill>
                  <a:srgbClr val="000066"/>
                </a:solidFill>
              </a:rPr>
              <a:t>) проработка </a:t>
            </a:r>
            <a:r>
              <a:rPr lang="ru-RU" sz="1600" b="1" dirty="0">
                <a:solidFill>
                  <a:srgbClr val="000066"/>
                </a:solidFill>
              </a:rPr>
              <a:t>конструктивных моделей поведения в трудных жизненных ситуациях</a:t>
            </a:r>
          </a:p>
          <a:p>
            <a:pPr lvl="0"/>
            <a:r>
              <a:rPr lang="ru-RU" sz="1600" b="1" dirty="0">
                <a:solidFill>
                  <a:srgbClr val="000066"/>
                </a:solidFill>
              </a:rPr>
              <a:t>3</a:t>
            </a:r>
            <a:r>
              <a:rPr lang="ru-RU" sz="1600" b="1" dirty="0" smtClean="0">
                <a:solidFill>
                  <a:srgbClr val="000066"/>
                </a:solidFill>
              </a:rPr>
              <a:t>) пропаганда </a:t>
            </a:r>
            <a:r>
              <a:rPr lang="ru-RU" sz="1600" b="1" dirty="0">
                <a:solidFill>
                  <a:srgbClr val="000066"/>
                </a:solidFill>
              </a:rPr>
              <a:t>здорового образа жизни</a:t>
            </a:r>
            <a:r>
              <a:rPr lang="ru-RU" sz="1600" b="1" dirty="0" smtClean="0">
                <a:solidFill>
                  <a:srgbClr val="000066"/>
                </a:solidFill>
              </a:rPr>
              <a:t>.</a:t>
            </a:r>
            <a:endParaRPr lang="ru-RU" sz="1600" b="1" dirty="0">
              <a:solidFill>
                <a:srgbClr val="000066"/>
              </a:solidFill>
            </a:endParaRPr>
          </a:p>
        </p:txBody>
      </p:sp>
      <p:pic>
        <p:nvPicPr>
          <p:cNvPr id="1026" name="Picture 2" descr="G:\DSC_2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27" y="3789040"/>
            <a:ext cx="439419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3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688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Семинар-тренинг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«</a:t>
            </a:r>
            <a:r>
              <a:rPr lang="ru-RU" b="1" dirty="0">
                <a:solidFill>
                  <a:srgbClr val="000066"/>
                </a:solidFill>
              </a:rPr>
              <a:t>Азбука психологической безопасности» 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</a:rPr>
              <a:t>Цель</a:t>
            </a:r>
            <a:r>
              <a:rPr lang="ru-RU" sz="1600" dirty="0">
                <a:solidFill>
                  <a:srgbClr val="000066"/>
                </a:solidFill>
              </a:rPr>
              <a:t>. Развитие готовности к активной, полезной  самореализации в жизни общества.</a:t>
            </a:r>
          </a:p>
          <a:p>
            <a:r>
              <a:rPr lang="ru-RU" sz="1600" dirty="0">
                <a:solidFill>
                  <a:srgbClr val="000066"/>
                </a:solidFill>
              </a:rPr>
              <a:t>1</a:t>
            </a:r>
            <a:r>
              <a:rPr lang="ru-RU" sz="1600" dirty="0" smtClean="0">
                <a:solidFill>
                  <a:srgbClr val="000066"/>
                </a:solidFill>
              </a:rPr>
              <a:t>) Формирование </a:t>
            </a:r>
            <a:r>
              <a:rPr lang="ru-RU" sz="1600" dirty="0">
                <a:solidFill>
                  <a:srgbClr val="000066"/>
                </a:solidFill>
              </a:rPr>
              <a:t>и развитие навыков безопасного  поведения</a:t>
            </a:r>
          </a:p>
          <a:p>
            <a:r>
              <a:rPr lang="ru-RU" sz="1600" dirty="0">
                <a:solidFill>
                  <a:srgbClr val="000066"/>
                </a:solidFill>
              </a:rPr>
              <a:t>2</a:t>
            </a:r>
            <a:r>
              <a:rPr lang="ru-RU" sz="1600" dirty="0" smtClean="0">
                <a:solidFill>
                  <a:srgbClr val="000066"/>
                </a:solidFill>
              </a:rPr>
              <a:t>) проработка </a:t>
            </a:r>
            <a:r>
              <a:rPr lang="ru-RU" sz="1600" dirty="0">
                <a:solidFill>
                  <a:srgbClr val="000066"/>
                </a:solidFill>
              </a:rPr>
              <a:t>конструктивных моделей поведения </a:t>
            </a:r>
            <a:endParaRPr lang="ru-RU" sz="1600" dirty="0" smtClean="0">
              <a:solidFill>
                <a:srgbClr val="000066"/>
              </a:solidFill>
            </a:endParaRPr>
          </a:p>
          <a:p>
            <a:r>
              <a:rPr lang="ru-RU" sz="1600" dirty="0">
                <a:solidFill>
                  <a:srgbClr val="000066"/>
                </a:solidFill>
              </a:rPr>
              <a:t> </a:t>
            </a:r>
            <a:r>
              <a:rPr lang="ru-RU" sz="1600" dirty="0" smtClean="0">
                <a:solidFill>
                  <a:srgbClr val="000066"/>
                </a:solidFill>
              </a:rPr>
              <a:t>   в трудных </a:t>
            </a:r>
            <a:r>
              <a:rPr lang="ru-RU" sz="1600" dirty="0">
                <a:solidFill>
                  <a:srgbClr val="000066"/>
                </a:solidFill>
              </a:rPr>
              <a:t>жизненных </a:t>
            </a:r>
            <a:r>
              <a:rPr lang="ru-RU" sz="1600" dirty="0" smtClean="0">
                <a:solidFill>
                  <a:srgbClr val="000066"/>
                </a:solidFill>
              </a:rPr>
              <a:t> ситуациях</a:t>
            </a:r>
            <a:endParaRPr lang="ru-RU" sz="1600" dirty="0">
              <a:solidFill>
                <a:srgbClr val="000066"/>
              </a:solidFill>
            </a:endParaRPr>
          </a:p>
          <a:p>
            <a:pPr lvl="0"/>
            <a:r>
              <a:rPr lang="ru-RU" sz="1600" dirty="0">
                <a:solidFill>
                  <a:srgbClr val="000066"/>
                </a:solidFill>
              </a:rPr>
              <a:t>3</a:t>
            </a:r>
            <a:r>
              <a:rPr lang="ru-RU" sz="1600" dirty="0" smtClean="0">
                <a:solidFill>
                  <a:srgbClr val="000066"/>
                </a:solidFill>
              </a:rPr>
              <a:t>) пропаганда </a:t>
            </a:r>
            <a:r>
              <a:rPr lang="ru-RU" sz="1600" dirty="0">
                <a:solidFill>
                  <a:srgbClr val="000066"/>
                </a:solidFill>
              </a:rPr>
              <a:t>здорового образа жизни</a:t>
            </a:r>
            <a:r>
              <a:rPr lang="ru-RU" sz="1600" dirty="0" smtClean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67" y="2035276"/>
            <a:ext cx="1420739" cy="189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98010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1\Desktop\Мои документы\АССОЦИАЦИЯ_ПСХ\УЧРЕДИТЕЛЬНЫЕ док-ты\Логотип с надписью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308737"/>
            <a:ext cx="657549" cy="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ОТЧЕТ по ГРАНТУ+през\Фото на СЮ\ФОТО !\Семинар- тренинг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72" y="4221088"/>
            <a:ext cx="2628034" cy="19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36" y="3501008"/>
            <a:ext cx="1533736" cy="204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3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224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А</a:t>
            </a:r>
            <a:r>
              <a:rPr lang="ru-RU" b="1" dirty="0" smtClean="0">
                <a:solidFill>
                  <a:srgbClr val="000066"/>
                </a:solidFill>
              </a:rPr>
              <a:t>рт-терапия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25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66"/>
                </a:solidFill>
              </a:rPr>
              <a:t>Цель: гармонизация личности через раскрытие творческого потенциала.</a:t>
            </a:r>
          </a:p>
          <a:p>
            <a:r>
              <a:rPr lang="ru-RU" sz="1600" b="1" dirty="0" smtClean="0">
                <a:solidFill>
                  <a:srgbClr val="000066"/>
                </a:solidFill>
              </a:rPr>
              <a:t>Задачи:</a:t>
            </a:r>
          </a:p>
          <a:p>
            <a:pPr marL="342900" indent="-342900">
              <a:buFontTx/>
              <a:buAutoNum type="arabicPeriod"/>
            </a:pPr>
            <a:r>
              <a:rPr lang="ru-RU" sz="1600" b="1" dirty="0" smtClean="0">
                <a:solidFill>
                  <a:srgbClr val="000066"/>
                </a:solidFill>
              </a:rPr>
              <a:t>создание условий для самопознания и самовыражения, </a:t>
            </a:r>
          </a:p>
          <a:p>
            <a:r>
              <a:rPr lang="ru-RU" sz="1600" b="1" dirty="0" smtClean="0">
                <a:solidFill>
                  <a:srgbClr val="000066"/>
                </a:solidFill>
              </a:rPr>
              <a:t>      снятие психоэмоционального напряжения </a:t>
            </a:r>
          </a:p>
          <a:p>
            <a:r>
              <a:rPr lang="ru-RU" sz="1600" b="1" dirty="0" smtClean="0">
                <a:solidFill>
                  <a:srgbClr val="000066"/>
                </a:solidFill>
              </a:rPr>
              <a:t>2. формирование адекватной самооценки, повышение уверенности в себе</a:t>
            </a:r>
          </a:p>
          <a:p>
            <a:r>
              <a:rPr lang="ru-RU" sz="1600" b="1" dirty="0" smtClean="0">
                <a:solidFill>
                  <a:srgbClr val="000066"/>
                </a:solidFill>
              </a:rPr>
              <a:t>3. развитие навыков эффективного взаимодействия</a:t>
            </a:r>
            <a:endParaRPr lang="ru-RU" sz="1600" b="1" dirty="0">
              <a:solidFill>
                <a:srgbClr val="000066"/>
              </a:solidFill>
            </a:endParaRPr>
          </a:p>
        </p:txBody>
      </p:sp>
      <p:pic>
        <p:nvPicPr>
          <p:cNvPr id="7" name="Picture 3" descr="C:\Users\1\Desktop\Мои документы\АССОЦИАЦИЯ_ПСХ\УЧРЕДИТЕЛЬНЫЕ док-ты\Логотип с надпись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308737"/>
            <a:ext cx="657549" cy="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1" y="3140969"/>
            <a:ext cx="255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82" y="3160460"/>
            <a:ext cx="2518153" cy="14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82" y="3160459"/>
            <a:ext cx="2302590" cy="14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43" y="4804110"/>
            <a:ext cx="2853865" cy="161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54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78" b="30291"/>
          <a:stretch/>
        </p:blipFill>
        <p:spPr bwMode="auto">
          <a:xfrm>
            <a:off x="476260" y="4535160"/>
            <a:ext cx="1737794" cy="199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65" y="4254561"/>
            <a:ext cx="1284360" cy="227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15" y="5169675"/>
            <a:ext cx="2413151" cy="136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0960" y="3045950"/>
            <a:ext cx="2139665" cy="143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87986"/>
            <a:ext cx="2473244" cy="139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92618"/>
            <a:ext cx="2473245" cy="139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1\Desktop\Мои документы\АССОЦИАЦИЯ_ПСХ\УЧРЕДИТЕЛЬНЫЕ док-ты\Логотип с надписью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308737"/>
            <a:ext cx="657549" cy="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5375" y="476672"/>
            <a:ext cx="6395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А</a:t>
            </a:r>
            <a:r>
              <a:rPr lang="ru-RU" b="1" dirty="0" smtClean="0">
                <a:solidFill>
                  <a:srgbClr val="000066"/>
                </a:solidFill>
              </a:rPr>
              <a:t>рт-терапия </a:t>
            </a:r>
            <a:r>
              <a:rPr lang="ru-RU" b="1" dirty="0" smtClean="0">
                <a:solidFill>
                  <a:srgbClr val="000066"/>
                </a:solidFill>
              </a:rPr>
              <a:t>- как точка опоры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8936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rgbClr val="000066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rgbClr val="000066"/>
                </a:solidFill>
              </a:rPr>
              <a:t>Психологическая коррекция в гармонизации социальных отношений </a:t>
            </a:r>
          </a:p>
          <a:p>
            <a:pPr algn="just"/>
            <a:r>
              <a:rPr lang="ru-RU" sz="1600" dirty="0" smtClean="0">
                <a:solidFill>
                  <a:srgbClr val="000066"/>
                </a:solidFill>
              </a:rPr>
              <a:t>2.  Помощь в успешной социализации через - вовлечение в культурно-массовые, добровольческие и благотворительные мероприятия и - участие в выставках</a:t>
            </a:r>
            <a:r>
              <a:rPr lang="ru-RU" sz="1600" dirty="0">
                <a:solidFill>
                  <a:srgbClr val="000066"/>
                </a:solidFill>
              </a:rPr>
              <a:t> </a:t>
            </a:r>
            <a:r>
              <a:rPr lang="ru-RU" sz="1600" dirty="0" smtClean="0">
                <a:solidFill>
                  <a:srgbClr val="000066"/>
                </a:solidFill>
              </a:rPr>
              <a:t>результатов прикладного творчества 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6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ОТЧЕТ по ГРАНТУ+през\Фото на СЮ\DSC_17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95289"/>
            <a:ext cx="2376264" cy="13850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82080" y="1225262"/>
            <a:ext cx="8199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66"/>
                </a:solidFill>
              </a:rPr>
              <a:t>1</a:t>
            </a:r>
            <a:r>
              <a:rPr lang="ru-RU" sz="1600" b="1" dirty="0">
                <a:solidFill>
                  <a:srgbClr val="000066"/>
                </a:solidFill>
              </a:rPr>
              <a:t>) развитие навыков уверенного поведения и повышения самооценки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2) повышение мотивации к творческой самореализации через заботу о ребенке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3) осознание жизненных целей и техники составления интеллект-карты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4) воспитание интереса к народной культуре и традициям.</a:t>
            </a:r>
          </a:p>
          <a:p>
            <a:r>
              <a:rPr lang="ru-RU" sz="1600" b="1" u="sng" dirty="0">
                <a:solidFill>
                  <a:srgbClr val="000066"/>
                </a:solidFill>
              </a:rPr>
              <a:t>Результаты. </a:t>
            </a:r>
            <a:endParaRPr lang="ru-RU" sz="1600" b="1" dirty="0">
              <a:solidFill>
                <a:srgbClr val="000066"/>
              </a:solidFill>
            </a:endParaRPr>
          </a:p>
          <a:p>
            <a:pPr lvl="0"/>
            <a:r>
              <a:rPr lang="ru-RU" sz="1600" b="1" dirty="0">
                <a:solidFill>
                  <a:srgbClr val="000066"/>
                </a:solidFill>
              </a:rPr>
              <a:t>- Выработка уверенного поведения в агрессивной среде, формирование адекватной самооценки</a:t>
            </a:r>
          </a:p>
          <a:p>
            <a:pPr lvl="0"/>
            <a:r>
              <a:rPr lang="ru-RU" sz="1600" b="1" dirty="0">
                <a:solidFill>
                  <a:srgbClr val="000066"/>
                </a:solidFill>
              </a:rPr>
              <a:t>- Овладение навыками простого кроя и шитья изделий в национальном стиле.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- Овладение навыками составления ментальной карты и визуализация целей</a:t>
            </a:r>
          </a:p>
        </p:txBody>
      </p:sp>
      <p:pic>
        <p:nvPicPr>
          <p:cNvPr id="7" name="Рисунок 6" descr="C:\Users\1\Desktop\ОТЧЕТ по ГРАНТУ+през\Фото на СЮ\DSC_16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2" y="3640886"/>
            <a:ext cx="2195326" cy="144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ОТЧЕТ по ГРАНТУ+през\Фото на СЮ\DSC_16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77768"/>
            <a:ext cx="2016224" cy="14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53" y="5147302"/>
            <a:ext cx="1936997" cy="133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16224" y="404664"/>
            <a:ext cx="773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Выездная  </a:t>
            </a:r>
            <a:r>
              <a:rPr lang="ru-RU" b="1" dirty="0">
                <a:solidFill>
                  <a:srgbClr val="000066"/>
                </a:solidFill>
              </a:rPr>
              <a:t>комплексная </a:t>
            </a:r>
            <a:r>
              <a:rPr lang="ru-RU" b="1" dirty="0" smtClean="0">
                <a:solidFill>
                  <a:srgbClr val="000066"/>
                </a:solidFill>
              </a:rPr>
              <a:t>психологическая помощь </a:t>
            </a:r>
          </a:p>
        </p:txBody>
      </p:sp>
      <p:pic>
        <p:nvPicPr>
          <p:cNvPr id="15" name="Picture 3" descr="C:\Users\1\Desktop\Мои документы\АССОЦИАЦИЯ_ПСХ\УЧРЕДИТЕЛЬНЫЕ док-ты\Логотип с надписью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308737"/>
            <a:ext cx="657549" cy="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7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Мои документы\АССОЦИАЦИЯ_ПСХ\УЧРЕДИТЕЛЬНЫЕ док-ты\Логотип с надпись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" y="308737"/>
            <a:ext cx="657549" cy="6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780928"/>
            <a:ext cx="7555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66"/>
                </a:solidFill>
                <a:latin typeface="Monotype Corsiva" panose="03010101010201010101" pitchFamily="66" charset="0"/>
                <a:cs typeface="Arial" pitchFamily="34" charset="0"/>
              </a:rPr>
              <a:t>	      В каждом человеке – солнце.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66"/>
                </a:solidFill>
                <a:latin typeface="Monotype Corsiva" panose="03010101010201010101" pitchFamily="66" charset="0"/>
                <a:cs typeface="Arial" pitchFamily="34" charset="0"/>
              </a:rPr>
              <a:t>       Только дайте ему светить!  (Сократ)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chemeClr val="bg1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2050" name="Picture 2" descr="C:\Users\1\Downloads\солнце в каждом!!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1438817" cy="14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703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3522</TotalTime>
  <Words>284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235</cp:revision>
  <dcterms:created xsi:type="dcterms:W3CDTF">2016-11-18T15:46:28Z</dcterms:created>
  <dcterms:modified xsi:type="dcterms:W3CDTF">2020-04-30T16:40:15Z</dcterms:modified>
</cp:coreProperties>
</file>