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EB1CCF-1E31-40CC-A43A-8C43CA250C7F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936337-9FEC-49FF-93A9-DF07B21C7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4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36337-9FEC-49FF-93A9-DF07B21C7C0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057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3999" y="1122363"/>
            <a:ext cx="9144000" cy="2387599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3999" y="3602037"/>
            <a:ext cx="9144000" cy="165576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A1E40D-80EB-44B7-B92A-96E1EB4F1D65}" type="datetimeFigureOut">
              <a:rPr lang="ru-RU"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F34C833-DFD2-4B3B-90C9-D516512AD01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A1E40D-80EB-44B7-B92A-96E1EB4F1D65}" type="datetimeFigureOut">
              <a:rPr lang="ru-RU"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F34C833-DFD2-4B3B-90C9-D516512AD01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899" y="365124"/>
            <a:ext cx="2628900" cy="5811837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199" y="365124"/>
            <a:ext cx="7734299" cy="5811837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A1E40D-80EB-44B7-B92A-96E1EB4F1D65}" type="datetimeFigureOut">
              <a:rPr lang="ru-RU"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F34C833-DFD2-4B3B-90C9-D516512AD01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A1E40D-80EB-44B7-B92A-96E1EB4F1D65}" type="datetimeFigureOut">
              <a:rPr lang="ru-RU"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F34C833-DFD2-4B3B-90C9-D516512AD01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49" y="1709737"/>
            <a:ext cx="10515600" cy="2852736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49" y="4589462"/>
            <a:ext cx="10515600" cy="150018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A1E40D-80EB-44B7-B92A-96E1EB4F1D65}" type="datetimeFigureOut">
              <a:rPr lang="ru-RU"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F34C833-DFD2-4B3B-90C9-D516512AD01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199" y="1825624"/>
            <a:ext cx="5181599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4"/>
            <a:ext cx="5181599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A1E40D-80EB-44B7-B92A-96E1EB4F1D65}" type="datetimeFigureOut">
              <a:rPr lang="ru-RU"/>
              <a:t>09.06.2025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F34C833-DFD2-4B3B-90C9-D516512AD01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7" y="365124"/>
            <a:ext cx="10515600" cy="1325562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7" y="1681162"/>
            <a:ext cx="5157786" cy="823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7" y="2505074"/>
            <a:ext cx="5157786" cy="3684587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2"/>
            <a:ext cx="5183187" cy="823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7" cy="3684587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A1E40D-80EB-44B7-B92A-96E1EB4F1D65}" type="datetimeFigureOut">
              <a:rPr lang="ru-RU"/>
              <a:t>09.06.2025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F34C833-DFD2-4B3B-90C9-D516512AD01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A1E40D-80EB-44B7-B92A-96E1EB4F1D65}" type="datetimeFigureOut">
              <a:rPr lang="ru-RU"/>
              <a:t>09.06.2025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F34C833-DFD2-4B3B-90C9-D516512AD01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A1E40D-80EB-44B7-B92A-96E1EB4F1D65}" type="datetimeFigureOut">
              <a:rPr lang="ru-RU"/>
              <a:t>09.06.2025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F34C833-DFD2-4B3B-90C9-D516512AD01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7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7" y="987424"/>
            <a:ext cx="6172200" cy="48736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7" y="2057400"/>
            <a:ext cx="3932236" cy="3811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A1E40D-80EB-44B7-B92A-96E1EB4F1D65}" type="datetimeFigureOut">
              <a:rPr lang="ru-RU"/>
              <a:t>09.06.2025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F34C833-DFD2-4B3B-90C9-D516512AD01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7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7" y="987424"/>
            <a:ext cx="6172200" cy="487362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7" y="2057400"/>
            <a:ext cx="3932236" cy="3811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A1E40D-80EB-44B7-B92A-96E1EB4F1D65}" type="datetimeFigureOut">
              <a:rPr lang="ru-RU"/>
              <a:t>09.06.2025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F34C833-DFD2-4B3B-90C9-D516512AD01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199" y="365124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199" y="182562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199" y="6356349"/>
            <a:ext cx="27432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3A1E40D-80EB-44B7-B92A-96E1EB4F1D65}" type="datetimeFigureOut">
              <a:rPr lang="ru-RU"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599" y="6356349"/>
            <a:ext cx="41148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599" y="6356349"/>
            <a:ext cx="27432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F34C833-DFD2-4B3B-90C9-D516512AD010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agovoi" TargetMode="External"/><Relationship Id="rId7" Type="http://schemas.openxmlformats.org/officeDocument/2006/relationships/image" Target="../media/image1.jpg"/><Relationship Id="rId2" Type="http://schemas.openxmlformats.org/officeDocument/2006/relationships/hyperlink" Target="https://amovoi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hyperlink" Target="https://t.me/agovoi" TargetMode="External"/><Relationship Id="rId4" Type="http://schemas.openxmlformats.org/officeDocument/2006/relationships/hyperlink" Target="https://ok.ru/angarskvo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amovoi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t.me/agovoi" TargetMode="External"/><Relationship Id="rId5" Type="http://schemas.openxmlformats.org/officeDocument/2006/relationships/hyperlink" Target="https://ok.ru/angarskvoi" TargetMode="External"/><Relationship Id="rId4" Type="http://schemas.openxmlformats.org/officeDocument/2006/relationships/hyperlink" Target="https://vk.com/agovo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9CA518"/>
            </a:gs>
            <a:gs pos="100000">
              <a:srgbClr val="FFFF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265667" y="1629517"/>
            <a:ext cx="73060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sz="36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433278" y="6298433"/>
            <a:ext cx="1598221" cy="30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002060"/>
                </a:solidFill>
                <a:latin typeface="Arial"/>
                <a:cs typeface="Arial"/>
              </a:rPr>
              <a:t>Ангарск, 2025</a:t>
            </a:r>
          </a:p>
        </p:txBody>
      </p:sp>
      <p:pic>
        <p:nvPicPr>
          <p:cNvPr id="532034123" name="Рисунок 53203412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610502" y="0"/>
            <a:ext cx="4581498" cy="2361216"/>
          </a:xfrm>
          <a:prstGeom prst="rect">
            <a:avLst/>
          </a:prstGeom>
        </p:spPr>
      </p:pic>
      <p:pic>
        <p:nvPicPr>
          <p:cNvPr id="729263687" name="Рисунок 72926368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610500" y="2303141"/>
            <a:ext cx="4581498" cy="45760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B2381B3-5C93-4345-A9D2-BE46A9EFA909}"/>
              </a:ext>
            </a:extLst>
          </p:cNvPr>
          <p:cNvSpPr txBox="1"/>
          <p:nvPr/>
        </p:nvSpPr>
        <p:spPr>
          <a:xfrm>
            <a:off x="458485" y="1000952"/>
            <a:ext cx="692046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Местная организация Ангарского городского округа Иркутской области Общероссийской общественной организации </a:t>
            </a:r>
          </a:p>
          <a:p>
            <a:pPr algn="ctr"/>
            <a:r>
              <a:rPr lang="ru-RU" sz="4000" b="1" dirty="0"/>
              <a:t>«Всероссийское общество инвалидов»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9CA518"/>
            </a:gs>
            <a:gs pos="100000">
              <a:srgbClr val="FFFF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 algn="l">
              <a:defRPr/>
            </a:pPr>
            <a:r>
              <a:rPr lang="ru-RU" sz="3600" b="1" dirty="0">
                <a:solidFill>
                  <a:srgbClr val="002060"/>
                </a:solidFill>
                <a:latin typeface="Arial"/>
                <a:cs typeface="Arial"/>
              </a:rPr>
              <a:t>ОСНОВНЫЕ НАПРАВЛЕНИЯ ДЕЯТЕЛЬНОСТИ ОРГАНИЗАЦИИ</a:t>
            </a:r>
            <a:endParaRPr sz="36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932416" y="2274837"/>
            <a:ext cx="10431102" cy="2438759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2" spcCol="0" rtlCol="0" fromWordArt="0" anchor="t" anchorCtr="0" forceAA="0" compatLnSpc="0">
            <a:spAutoFit/>
          </a:bodyPr>
          <a:lstStyle/>
          <a:p>
            <a:pPr>
              <a:defRPr/>
            </a:pPr>
            <a:endParaRPr sz="2200" b="0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2200" b="0">
                <a:solidFill>
                  <a:srgbClr val="002060"/>
                </a:solidFill>
                <a:latin typeface="Arial"/>
                <a:cs typeface="Arial"/>
              </a:rPr>
              <a:t>Направление 1: </a:t>
            </a:r>
          </a:p>
          <a:p>
            <a:pPr>
              <a:defRPr/>
            </a:pPr>
            <a:endParaRPr lang="ru-RU" sz="2200" b="0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2200" b="0">
                <a:solidFill>
                  <a:srgbClr val="002060"/>
                </a:solidFill>
                <a:latin typeface="Arial"/>
                <a:cs typeface="Arial"/>
              </a:rPr>
              <a:t>Профессиональная подготовка </a:t>
            </a:r>
          </a:p>
          <a:p>
            <a:pPr>
              <a:defRPr/>
            </a:pPr>
            <a:r>
              <a:rPr lang="ru-RU" sz="2200" b="0">
                <a:solidFill>
                  <a:srgbClr val="002060"/>
                </a:solidFill>
                <a:latin typeface="Arial"/>
                <a:cs typeface="Arial"/>
              </a:rPr>
              <a:t>и просвещение в области предоставления социальных </a:t>
            </a:r>
          </a:p>
          <a:p>
            <a:pPr>
              <a:defRPr/>
            </a:pPr>
            <a:r>
              <a:rPr lang="ru-RU" sz="2200" b="0">
                <a:solidFill>
                  <a:srgbClr val="002060"/>
                </a:solidFill>
                <a:latin typeface="Arial"/>
                <a:cs typeface="Arial"/>
              </a:rPr>
              <a:t>услуг в форме на дому.</a:t>
            </a:r>
          </a:p>
          <a:p>
            <a:pPr>
              <a:defRPr/>
            </a:pPr>
            <a:endParaRPr sz="2200" b="0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2200" b="0">
                <a:solidFill>
                  <a:srgbClr val="002060"/>
                </a:solidFill>
                <a:latin typeface="Arial"/>
                <a:cs typeface="Arial"/>
              </a:rPr>
              <a:t>Направление 2: </a:t>
            </a:r>
          </a:p>
          <a:p>
            <a:pPr>
              <a:defRPr/>
            </a:pPr>
            <a:endParaRPr sz="2200" b="0"/>
          </a:p>
          <a:p>
            <a:pPr>
              <a:defRPr/>
            </a:pPr>
            <a:r>
              <a:rPr lang="ru-RU" sz="2200" b="0">
                <a:solidFill>
                  <a:srgbClr val="002060"/>
                </a:solidFill>
                <a:latin typeface="Arial"/>
                <a:cs typeface="Arial"/>
              </a:rPr>
              <a:t>Предоставление социальных </a:t>
            </a:r>
          </a:p>
          <a:p>
            <a:pPr>
              <a:defRPr/>
            </a:pPr>
            <a:r>
              <a:rPr lang="ru-RU" sz="2200" b="0">
                <a:solidFill>
                  <a:srgbClr val="002060"/>
                </a:solidFill>
                <a:latin typeface="Arial"/>
                <a:cs typeface="Arial"/>
              </a:rPr>
              <a:t>услуг и поддержки инвалидов.</a:t>
            </a:r>
          </a:p>
        </p:txBody>
      </p:sp>
      <p:sp>
        <p:nvSpPr>
          <p:cNvPr id="594203936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27350C3-A91A-A1EA-3445-4B5BEE720AAF}" type="slidenum">
              <a:rPr lang="ru-RU"/>
              <a:t>10</a:t>
            </a:fld>
            <a:endParaRPr/>
          </a:p>
        </p:txBody>
      </p:sp>
      <p:pic>
        <p:nvPicPr>
          <p:cNvPr id="1907217099" name="Рисунок 190721709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715020" y="266699"/>
            <a:ext cx="1476977" cy="761205"/>
          </a:xfrm>
          <a:prstGeom prst="rect">
            <a:avLst/>
          </a:prstGeom>
        </p:spPr>
      </p:pic>
      <p:pic>
        <p:nvPicPr>
          <p:cNvPr id="913863359" name="Рисунок 913863358"/>
          <p:cNvPicPr>
            <a:picLocks noChangeAspect="1"/>
          </p:cNvPicPr>
          <p:nvPr/>
        </p:nvPicPr>
        <p:blipFill>
          <a:blip r:embed="rId3"/>
          <a:srcRect l="2944" t="68923" r="16739" b="10242"/>
          <a:stretch/>
        </p:blipFill>
        <p:spPr bwMode="auto">
          <a:xfrm>
            <a:off x="5390" y="5753174"/>
            <a:ext cx="6092228" cy="1116730"/>
          </a:xfrm>
          <a:prstGeom prst="rect">
            <a:avLst/>
          </a:prstGeom>
        </p:spPr>
      </p:pic>
      <p:pic>
        <p:nvPicPr>
          <p:cNvPr id="229316273" name="Рисунок 229316272"/>
          <p:cNvPicPr>
            <a:picLocks noChangeAspect="1"/>
          </p:cNvPicPr>
          <p:nvPr/>
        </p:nvPicPr>
        <p:blipFill>
          <a:blip r:embed="rId3"/>
          <a:srcRect l="2944" t="68923" r="16739" b="10242"/>
          <a:stretch/>
        </p:blipFill>
        <p:spPr bwMode="auto">
          <a:xfrm>
            <a:off x="6095051" y="5753174"/>
            <a:ext cx="6092228" cy="11167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9CA518"/>
            </a:gs>
            <a:gs pos="100000">
              <a:srgbClr val="FFFF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63033" y="89958"/>
            <a:ext cx="10515600" cy="1325562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sz="3600" b="1">
                <a:solidFill>
                  <a:srgbClr val="002060"/>
                </a:solidFill>
                <a:latin typeface="Arial"/>
                <a:cs typeface="Arial"/>
              </a:rPr>
              <a:t>ОЖИДАЕМЫЕ РЕЗУЛЬТАТЫ</a:t>
            </a:r>
            <a:endParaRPr sz="3600" b="1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688999" y="1362604"/>
            <a:ext cx="11251523" cy="512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>
                <a:solidFill>
                  <a:srgbClr val="002060"/>
                </a:solidFill>
                <a:latin typeface="Arial"/>
                <a:cs typeface="Arial"/>
              </a:rPr>
              <a:t>Качественные показатели</a:t>
            </a:r>
            <a:endParaRPr sz="2200" b="0"/>
          </a:p>
          <a:p>
            <a:pPr>
              <a:defRPr/>
            </a:pPr>
            <a:endParaRPr sz="2200" b="0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2200" b="0">
                <a:solidFill>
                  <a:srgbClr val="002060"/>
                </a:solidFill>
                <a:latin typeface="Arial"/>
                <a:cs typeface="Arial"/>
              </a:rPr>
              <a:t>1. Повысился уровень качества жизни инвалидов и их семей.  </a:t>
            </a:r>
            <a:endParaRPr sz="2200" b="0"/>
          </a:p>
          <a:p>
            <a:pPr marL="457200" indent="-457200">
              <a:buAutoNum type="arabicPeriod"/>
              <a:defRPr/>
            </a:pPr>
            <a:endParaRPr sz="2200" b="0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2200" b="0">
                <a:solidFill>
                  <a:srgbClr val="002060"/>
                </a:solidFill>
                <a:latin typeface="Arial"/>
                <a:cs typeface="Arial"/>
              </a:rPr>
              <a:t>2. Обеспечена доступность и повышено качество предоставления социальных услуг в форме на дому в Ангарском городском округе.  </a:t>
            </a:r>
            <a:endParaRPr sz="2200" b="0"/>
          </a:p>
          <a:p>
            <a:pPr>
              <a:defRPr/>
            </a:pPr>
            <a:endParaRPr sz="2200" b="0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2200" b="0">
                <a:solidFill>
                  <a:srgbClr val="002060"/>
                </a:solidFill>
                <a:latin typeface="Arial"/>
                <a:cs typeface="Arial"/>
              </a:rPr>
              <a:t>3. Волонтеры и члены семей инвалидов получили знания и приобрели навыки в области ухода за инвалидами.  </a:t>
            </a:r>
            <a:endParaRPr sz="2200" b="0"/>
          </a:p>
          <a:p>
            <a:pPr>
              <a:defRPr/>
            </a:pPr>
            <a:endParaRPr sz="2200" b="0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2200" b="0">
                <a:solidFill>
                  <a:srgbClr val="002060"/>
                </a:solidFill>
                <a:latin typeface="Arial"/>
                <a:cs typeface="Arial"/>
              </a:rPr>
              <a:t>4. Налажено межведомственное взаимодействие между общественными организациями, медицинскими учреждениями и органами социальной защиты. </a:t>
            </a:r>
            <a:endParaRPr sz="2200" b="0"/>
          </a:p>
          <a:p>
            <a:pPr>
              <a:defRPr/>
            </a:pPr>
            <a:r>
              <a:rPr lang="ru-RU" sz="2200" b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endParaRPr sz="2200" b="0"/>
          </a:p>
          <a:p>
            <a:pPr>
              <a:defRPr/>
            </a:pPr>
            <a:r>
              <a:rPr lang="ru-RU" sz="2200" b="0">
                <a:solidFill>
                  <a:srgbClr val="002060"/>
                </a:solidFill>
                <a:latin typeface="Arial"/>
                <a:cs typeface="Arial"/>
              </a:rPr>
              <a:t>5. Сформировано позитивное общественное мнение относительно предоставления социальных услуг инвалидам в форме на дому и волонтерской деятельности.</a:t>
            </a:r>
            <a:endParaRPr sz="2200" b="0"/>
          </a:p>
        </p:txBody>
      </p:sp>
      <p:sp>
        <p:nvSpPr>
          <p:cNvPr id="1578395251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1B52A8-B4D8-0F62-B4EC-01CF16AD5A24}" type="slidenum">
              <a:rPr lang="ru-RU"/>
              <a:t>11</a:t>
            </a:fld>
            <a:endParaRPr/>
          </a:p>
        </p:txBody>
      </p:sp>
      <p:pic>
        <p:nvPicPr>
          <p:cNvPr id="59093031" name="Рисунок 5909303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715020" y="266699"/>
            <a:ext cx="1476977" cy="7612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9CA518"/>
            </a:gs>
            <a:gs pos="100000">
              <a:srgbClr val="FFFF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56116" y="447821"/>
            <a:ext cx="10515600" cy="398963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3600" b="1" dirty="0">
                <a:solidFill>
                  <a:srgbClr val="002060"/>
                </a:solidFill>
                <a:latin typeface="Arial"/>
                <a:cs typeface="Arial"/>
              </a:rPr>
              <a:t>НАШИ ПРЕИМУЩЕСТВА</a:t>
            </a:r>
            <a:endParaRPr sz="36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255083" y="1198004"/>
            <a:ext cx="11834326" cy="5882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Arial"/>
                <a:cs typeface="Arial"/>
              </a:rPr>
              <a:t>Глубокое понимание потребностей целевой группы</a:t>
            </a:r>
            <a:endParaRPr sz="2000" b="0" dirty="0"/>
          </a:p>
          <a:p>
            <a:pPr>
              <a:defRPr/>
            </a:pPr>
            <a:endParaRPr sz="2000" b="0" dirty="0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2000" b="0" u="sng" dirty="0">
                <a:solidFill>
                  <a:srgbClr val="002060"/>
                </a:solidFill>
                <a:latin typeface="Arial"/>
                <a:cs typeface="Arial"/>
              </a:rPr>
              <a:t>25-летний опыт работы с людьми с инвалидностью: </a:t>
            </a:r>
          </a:p>
          <a:p>
            <a:pPr>
              <a:defRPr/>
            </a:pPr>
            <a:r>
              <a:rPr lang="ru-RU" sz="2000" b="0" dirty="0">
                <a:solidFill>
                  <a:srgbClr val="002060"/>
                </a:solidFill>
                <a:latin typeface="Arial"/>
                <a:cs typeface="Arial"/>
              </a:rPr>
              <a:t>За четверть века организация накопила бесценный опыт, понимание специфических потребностей, проблем и вызовов, с которыми сталкиваются инвалиды в Ангарском городском округе. Это позволяет разрабатывать и реализовывать проекты, максимально соответствующие реальным нуждам целевой аудитории.</a:t>
            </a:r>
            <a:endParaRPr sz="2000" b="0" dirty="0"/>
          </a:p>
          <a:p>
            <a:pPr>
              <a:defRPr/>
            </a:pPr>
            <a:endParaRPr sz="2000" b="0" dirty="0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Arial"/>
                <a:cs typeface="Arial"/>
              </a:rPr>
              <a:t>Доверие и авторитет</a:t>
            </a:r>
            <a:endParaRPr sz="2000" b="1" dirty="0"/>
          </a:p>
          <a:p>
            <a:pPr>
              <a:defRPr/>
            </a:pPr>
            <a:endParaRPr sz="2000" b="0" dirty="0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2000" b="0" u="sng" dirty="0">
                <a:solidFill>
                  <a:srgbClr val="002060"/>
                </a:solidFill>
                <a:latin typeface="Arial"/>
                <a:cs typeface="Arial"/>
              </a:rPr>
              <a:t>Членство во Всероссийском обществе инвалидов: </a:t>
            </a:r>
          </a:p>
          <a:p>
            <a:pPr>
              <a:defRPr/>
            </a:pPr>
            <a:r>
              <a:rPr lang="ru-RU" sz="2000" b="0" dirty="0">
                <a:solidFill>
                  <a:srgbClr val="002060"/>
                </a:solidFill>
                <a:latin typeface="Arial"/>
                <a:cs typeface="Arial"/>
              </a:rPr>
              <a:t>Являясь частью крупной общероссийской организации, местная организация обладает узнаваемостью и доверием как среди инвалидов, так и среди потенциальных партнеров и спонсоров.</a:t>
            </a:r>
            <a:endParaRPr sz="2000" b="0" dirty="0"/>
          </a:p>
          <a:p>
            <a:pPr>
              <a:defRPr/>
            </a:pPr>
            <a:endParaRPr sz="2000" b="0" dirty="0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2000" b="0" u="sng" dirty="0">
                <a:solidFill>
                  <a:srgbClr val="002060"/>
                </a:solidFill>
                <a:latin typeface="Arial"/>
                <a:cs typeface="Arial"/>
              </a:rPr>
              <a:t>Реестр поставщиков социальных услуг: </a:t>
            </a:r>
          </a:p>
          <a:p>
            <a:pPr>
              <a:defRPr/>
            </a:pPr>
            <a:r>
              <a:rPr lang="ru-RU" sz="2000" b="0" dirty="0">
                <a:solidFill>
                  <a:srgbClr val="002060"/>
                </a:solidFill>
                <a:latin typeface="Arial"/>
                <a:cs typeface="Arial"/>
              </a:rPr>
              <a:t>Включение в реестр подтверждает соответствие организации стандартам качества предоставления социальных услуг, что укрепляет доверие со стороны государства и населения.</a:t>
            </a:r>
            <a:endParaRPr sz="2000" b="0" dirty="0"/>
          </a:p>
          <a:p>
            <a:pPr>
              <a:defRPr/>
            </a:pPr>
            <a:endParaRPr sz="2000" b="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337755170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BB6F7B4-2627-4D64-ACA4-F7D3B2017584}" type="slidenum">
              <a:rPr lang="ru-RU"/>
              <a:t>12</a:t>
            </a:fld>
            <a:endParaRPr/>
          </a:p>
        </p:txBody>
      </p:sp>
      <p:pic>
        <p:nvPicPr>
          <p:cNvPr id="1939299243" name="Рисунок 193929924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715020" y="266699"/>
            <a:ext cx="1476977" cy="76120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9CA518"/>
            </a:gs>
            <a:gs pos="100000">
              <a:srgbClr val="FFFF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443061" y="718948"/>
            <a:ext cx="11748939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dirty="0">
                <a:solidFill>
                  <a:srgbClr val="002060"/>
                </a:solidFill>
                <a:latin typeface="Arial"/>
                <a:cs typeface="Arial"/>
              </a:rPr>
              <a:t>Профессиональная команда</a:t>
            </a:r>
            <a:endParaRPr sz="2200" b="0" dirty="0"/>
          </a:p>
          <a:p>
            <a:pPr>
              <a:defRPr/>
            </a:pPr>
            <a:endParaRPr sz="2200" b="0" dirty="0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2200" b="0" u="sng" dirty="0">
                <a:solidFill>
                  <a:srgbClr val="002060"/>
                </a:solidFill>
                <a:latin typeface="Arial"/>
                <a:cs typeface="Arial"/>
              </a:rPr>
              <a:t>Команда юристов, психологов и социальных работников: </a:t>
            </a:r>
          </a:p>
          <a:p>
            <a:pPr>
              <a:defRPr/>
            </a:pPr>
            <a:r>
              <a:rPr lang="ru-RU" sz="2200" b="0" dirty="0">
                <a:solidFill>
                  <a:srgbClr val="002060"/>
                </a:solidFill>
                <a:latin typeface="Arial"/>
                <a:cs typeface="Arial"/>
              </a:rPr>
              <a:t>Наличие мультидисциплинарной команды профессионалов обеспечивает комплексный подход к решению проблем инвалидов. Юристы обеспечивают защиту прав и интересов, психологи оказывают поддержку в преодолении психологических барьеров, а социальные работники помогают в интеграции в общество и получении необходимых услуг.</a:t>
            </a:r>
            <a:endParaRPr sz="2200" b="0" dirty="0"/>
          </a:p>
          <a:p>
            <a:pPr>
              <a:defRPr/>
            </a:pPr>
            <a:endParaRPr sz="2200" b="0" dirty="0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2200" b="1" dirty="0">
                <a:solidFill>
                  <a:srgbClr val="002060"/>
                </a:solidFill>
                <a:latin typeface="Arial"/>
                <a:cs typeface="Arial"/>
              </a:rPr>
              <a:t>Подтвержденный опыт и экспертиза</a:t>
            </a:r>
            <a:endParaRPr sz="2200" b="1" dirty="0"/>
          </a:p>
          <a:p>
            <a:pPr>
              <a:defRPr/>
            </a:pPr>
            <a:endParaRPr sz="22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2200" b="0" u="sng" dirty="0">
                <a:solidFill>
                  <a:srgbClr val="002060"/>
                </a:solidFill>
                <a:latin typeface="Arial"/>
                <a:cs typeface="Arial"/>
              </a:rPr>
              <a:t>Успешный опыт реализации социально значимых проектов: </a:t>
            </a:r>
          </a:p>
          <a:p>
            <a:pPr>
              <a:defRPr/>
            </a:pPr>
            <a:r>
              <a:rPr lang="ru-RU" sz="2200" b="0" dirty="0">
                <a:solidFill>
                  <a:srgbClr val="002060"/>
                </a:solidFill>
                <a:latin typeface="Arial"/>
                <a:cs typeface="Arial"/>
              </a:rPr>
              <a:t>Многократная поддержка проектов фондом президентских грантов, органами государственной власти и местного самоуправления свидетельствует об эффективности работы организации, умении разрабатывать качественные проекты и достигать поставленных целей. Этот опыт позволяет избежать ошибок и оптимизировать ресурсы.</a:t>
            </a:r>
            <a:endParaRPr sz="2200" b="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268241425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2E4464A-B25C-30CA-C49D-CF4631362EAF}" type="slidenum">
              <a:rPr lang="ru-RU"/>
              <a:t>13</a:t>
            </a:fld>
            <a:endParaRPr/>
          </a:p>
        </p:txBody>
      </p:sp>
      <p:pic>
        <p:nvPicPr>
          <p:cNvPr id="351447479" name="Рисунок 35144747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715020" y="266699"/>
            <a:ext cx="1476977" cy="761205"/>
          </a:xfrm>
          <a:prstGeom prst="rect">
            <a:avLst/>
          </a:prstGeom>
        </p:spPr>
      </p:pic>
      <p:sp>
        <p:nvSpPr>
          <p:cNvPr id="1836218708" name="Заголовок 1"/>
          <p:cNvSpPr>
            <a:spLocks noGrp="1"/>
          </p:cNvSpPr>
          <p:nvPr/>
        </p:nvSpPr>
        <p:spPr bwMode="auto">
          <a:xfrm>
            <a:off x="340783" y="447820"/>
            <a:ext cx="10515600" cy="398963"/>
          </a:xfrm>
        </p:spPr>
        <p:txBody>
          <a:bodyPr vert="horz" lIns="91440" tIns="45720" rIns="91440" bIns="4572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sz="36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9CA518"/>
            </a:gs>
            <a:gs pos="100000">
              <a:srgbClr val="FFFF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4761418" y="447821"/>
            <a:ext cx="712474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dirty="0">
                <a:solidFill>
                  <a:srgbClr val="002060"/>
                </a:solidFill>
                <a:latin typeface="Arial"/>
                <a:cs typeface="Arial"/>
              </a:rPr>
              <a:t>Налаженные партнерские связи</a:t>
            </a:r>
            <a:endParaRPr sz="2200" b="0" dirty="0"/>
          </a:p>
          <a:p>
            <a:pPr>
              <a:defRPr/>
            </a:pPr>
            <a:endParaRPr sz="2200" b="0" dirty="0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2200" b="0" u="sng" dirty="0">
                <a:solidFill>
                  <a:srgbClr val="002060"/>
                </a:solidFill>
                <a:latin typeface="Arial"/>
                <a:cs typeface="Arial"/>
              </a:rPr>
              <a:t>Взаимодействие с фондом президентских грантов, органами власти и местного самоуправления: </a:t>
            </a:r>
            <a:r>
              <a:rPr lang="ru-RU" sz="2200" b="0" dirty="0">
                <a:solidFill>
                  <a:srgbClr val="002060"/>
                </a:solidFill>
                <a:latin typeface="Arial"/>
                <a:cs typeface="Arial"/>
              </a:rPr>
              <a:t>Организация имеет установленные связи с ключевыми структурами, принимающими решения в социальной сфере, что облегчает получение поддержки, ресурсов и административного содействия.</a:t>
            </a:r>
            <a:endParaRPr sz="2200" b="0" dirty="0"/>
          </a:p>
          <a:p>
            <a:pPr>
              <a:defRPr/>
            </a:pPr>
            <a:endParaRPr sz="2200" b="0" dirty="0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2200" b="1" dirty="0">
                <a:solidFill>
                  <a:srgbClr val="002060"/>
                </a:solidFill>
                <a:latin typeface="Arial"/>
                <a:cs typeface="Arial"/>
              </a:rPr>
              <a:t>Знание местной специфики</a:t>
            </a:r>
            <a:endParaRPr sz="2200" b="1" dirty="0"/>
          </a:p>
          <a:p>
            <a:pPr>
              <a:defRPr/>
            </a:pPr>
            <a:endParaRPr sz="22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2200" b="0" u="sng" dirty="0">
                <a:solidFill>
                  <a:srgbClr val="002060"/>
                </a:solidFill>
                <a:latin typeface="Arial"/>
                <a:cs typeface="Arial"/>
              </a:rPr>
              <a:t>Работа в Ангарском городском округе: </a:t>
            </a:r>
          </a:p>
          <a:p>
            <a:pPr>
              <a:defRPr/>
            </a:pPr>
            <a:r>
              <a:rPr lang="ru-RU" sz="2200" b="0" dirty="0">
                <a:solidFill>
                  <a:srgbClr val="002060"/>
                </a:solidFill>
                <a:latin typeface="Arial"/>
                <a:cs typeface="Arial"/>
              </a:rPr>
              <a:t>Организация хорошо знакома с местными условиями, ресурсами, инфраструктурой и особенностями социальной среды, что позволяет адаптировать проект к конкретным потребностям и возможностям региона.</a:t>
            </a:r>
            <a:endParaRPr sz="2200" b="0" dirty="0"/>
          </a:p>
        </p:txBody>
      </p:sp>
      <p:sp>
        <p:nvSpPr>
          <p:cNvPr id="210068975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6413E92-1EA0-A798-62E6-2E5A97E9DFE9}" type="slidenum">
              <a:rPr lang="ru-RU"/>
              <a:t>14</a:t>
            </a:fld>
            <a:endParaRPr/>
          </a:p>
        </p:txBody>
      </p:sp>
      <p:pic>
        <p:nvPicPr>
          <p:cNvPr id="1619098857" name="Рисунок 161909885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715020" y="266699"/>
            <a:ext cx="1476977" cy="761205"/>
          </a:xfrm>
          <a:prstGeom prst="rect">
            <a:avLst/>
          </a:prstGeom>
        </p:spPr>
      </p:pic>
      <p:sp>
        <p:nvSpPr>
          <p:cNvPr id="2030123798" name="Заголовок 1"/>
          <p:cNvSpPr>
            <a:spLocks noGrp="1"/>
          </p:cNvSpPr>
          <p:nvPr/>
        </p:nvSpPr>
        <p:spPr bwMode="auto">
          <a:xfrm>
            <a:off x="711200" y="447821"/>
            <a:ext cx="156066" cy="398963"/>
          </a:xfrm>
        </p:spPr>
        <p:txBody>
          <a:bodyPr vert="horz" lIns="91440" tIns="45720" rIns="91440" bIns="4572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sz="36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pic>
        <p:nvPicPr>
          <p:cNvPr id="417593969" name="Рисунок 417593968"/>
          <p:cNvPicPr>
            <a:picLocks noChangeAspect="1"/>
          </p:cNvPicPr>
          <p:nvPr/>
        </p:nvPicPr>
        <p:blipFill>
          <a:blip r:embed="rId3"/>
          <a:srcRect l="4863" t="14988" r="37883" b="10030"/>
          <a:stretch/>
        </p:blipFill>
        <p:spPr bwMode="auto">
          <a:xfrm>
            <a:off x="1083" y="1267088"/>
            <a:ext cx="4760335" cy="4405577"/>
          </a:xfrm>
          <a:prstGeom prst="homePlate">
            <a:avLst>
              <a:gd name="adj" fmla="val 50000"/>
            </a:avLst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9CA518">
                <a:alpha val="99999"/>
              </a:srgbClr>
            </a:gs>
            <a:gs pos="100000">
              <a:srgbClr val="FFFFFF">
                <a:alpha val="99999"/>
              </a:srgb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466750" y="465666"/>
            <a:ext cx="1158068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0" i="1" dirty="0">
                <a:solidFill>
                  <a:srgbClr val="002060"/>
                </a:solidFill>
                <a:latin typeface="Arial"/>
                <a:cs typeface="Arial"/>
              </a:rPr>
              <a:t>В целом, участие Ангарской местной организации ВОИ </a:t>
            </a:r>
          </a:p>
          <a:p>
            <a:pPr>
              <a:defRPr/>
            </a:pPr>
            <a:r>
              <a:rPr lang="ru-RU" sz="2800" b="0" i="1" dirty="0">
                <a:solidFill>
                  <a:srgbClr val="002060"/>
                </a:solidFill>
                <a:latin typeface="Arial"/>
                <a:cs typeface="Arial"/>
              </a:rPr>
              <a:t>в социальных проектах – это гарантия:</a:t>
            </a:r>
            <a:endParaRPr sz="2800" b="0" i="1" dirty="0"/>
          </a:p>
          <a:p>
            <a:pPr>
              <a:defRPr/>
            </a:pPr>
            <a:endParaRPr sz="2800" b="0" i="1" dirty="0"/>
          </a:p>
          <a:p>
            <a:pPr>
              <a:defRPr/>
            </a:pPr>
            <a:r>
              <a:rPr lang="ru-RU" sz="2200" b="1" dirty="0">
                <a:solidFill>
                  <a:srgbClr val="002060"/>
                </a:solidFill>
                <a:latin typeface="Arial"/>
                <a:cs typeface="Arial"/>
              </a:rPr>
              <a:t>Актуальности и востребованности проекта </a:t>
            </a:r>
            <a:endParaRPr lang="ru-RU" sz="2200" b="0" dirty="0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2200" b="0" dirty="0">
                <a:solidFill>
                  <a:srgbClr val="002060"/>
                </a:solidFill>
                <a:latin typeface="Arial"/>
                <a:cs typeface="Arial"/>
              </a:rPr>
              <a:t>	Проекты нацелены на решение реальных проблем инвалидов.</a:t>
            </a:r>
            <a:endParaRPr sz="2200" b="0" dirty="0"/>
          </a:p>
          <a:p>
            <a:pPr>
              <a:defRPr/>
            </a:pPr>
            <a:endParaRPr sz="2200" b="0" dirty="0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2200" b="0" dirty="0">
                <a:solidFill>
                  <a:srgbClr val="002060"/>
                </a:solidFill>
                <a:latin typeface="Arial"/>
                <a:cs typeface="Arial"/>
              </a:rPr>
              <a:t>К</a:t>
            </a:r>
            <a:r>
              <a:rPr lang="ru-RU" sz="2200" b="1" dirty="0">
                <a:solidFill>
                  <a:srgbClr val="002060"/>
                </a:solidFill>
                <a:latin typeface="Arial"/>
                <a:cs typeface="Arial"/>
              </a:rPr>
              <a:t>ачества и эффективности реализации</a:t>
            </a:r>
          </a:p>
          <a:p>
            <a:pPr>
              <a:defRPr/>
            </a:pPr>
            <a:r>
              <a:rPr lang="ru-RU" sz="2200" b="0" dirty="0">
                <a:solidFill>
                  <a:srgbClr val="002060"/>
                </a:solidFill>
                <a:latin typeface="Arial"/>
                <a:cs typeface="Arial"/>
              </a:rPr>
              <a:t>	Благодаря опытной команде и налаженным процессам.</a:t>
            </a:r>
            <a:endParaRPr sz="2200" b="0" dirty="0"/>
          </a:p>
          <a:p>
            <a:pPr>
              <a:defRPr/>
            </a:pPr>
            <a:endParaRPr sz="2200" b="0" dirty="0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2200" b="1" dirty="0">
                <a:solidFill>
                  <a:srgbClr val="002060"/>
                </a:solidFill>
                <a:latin typeface="Arial"/>
                <a:cs typeface="Arial"/>
              </a:rPr>
              <a:t>Устойчивости и долгосрочного воздействия</a:t>
            </a:r>
            <a:endParaRPr lang="ru-RU" sz="2200" b="0" dirty="0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2200" b="0" dirty="0">
                <a:solidFill>
                  <a:srgbClr val="002060"/>
                </a:solidFill>
                <a:latin typeface="Arial"/>
                <a:cs typeface="Arial"/>
              </a:rPr>
              <a:t>	Проекты имеют прочную основу и потенциал для дальнейшего развития.</a:t>
            </a:r>
            <a:endParaRPr sz="2200" b="0" dirty="0"/>
          </a:p>
          <a:p>
            <a:pPr>
              <a:defRPr/>
            </a:pPr>
            <a:endParaRPr sz="2200" b="0" dirty="0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2200" b="1" dirty="0">
                <a:solidFill>
                  <a:srgbClr val="002060"/>
                </a:solidFill>
                <a:latin typeface="Arial"/>
                <a:cs typeface="Arial"/>
              </a:rPr>
              <a:t>Прозрачности и отчетности</a:t>
            </a:r>
            <a:endParaRPr lang="ru-RU" sz="2200" b="0" dirty="0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2200" b="0" dirty="0">
                <a:solidFill>
                  <a:srgbClr val="002060"/>
                </a:solidFill>
                <a:latin typeface="Arial"/>
                <a:cs typeface="Arial"/>
              </a:rPr>
              <a:t>	Подтвержденная репутация и связи с государственными структурами обеспечивают надлежащий контроль и использование ресурсов.</a:t>
            </a:r>
            <a:endParaRPr sz="2200" b="0" dirty="0"/>
          </a:p>
        </p:txBody>
      </p:sp>
      <p:sp>
        <p:nvSpPr>
          <p:cNvPr id="908303063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FF9D91A-05A7-703A-6543-5FF3540A2537}" type="slidenum">
              <a:rPr/>
              <a:t>15</a:t>
            </a:fld>
            <a:endParaRPr/>
          </a:p>
        </p:txBody>
      </p:sp>
      <p:pic>
        <p:nvPicPr>
          <p:cNvPr id="1921617487" name="Рисунок 192161748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715020" y="266699"/>
            <a:ext cx="1476977" cy="76120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9CA518"/>
            </a:gs>
            <a:gs pos="100000">
              <a:srgbClr val="FFFF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42335" y="118533"/>
            <a:ext cx="10515600" cy="1325562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sz="3600" b="1" dirty="0">
                <a:solidFill>
                  <a:srgbClr val="002060"/>
                </a:solidFill>
                <a:latin typeface="Arial"/>
                <a:cs typeface="Arial"/>
              </a:rPr>
              <a:t>ПРОЕКТ В ИНТЕРЕСАХ ИНВАЛИДОВ</a:t>
            </a:r>
            <a:endParaRPr sz="36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242335" y="1490619"/>
            <a:ext cx="11852255" cy="2834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b="0" dirty="0">
                <a:solidFill>
                  <a:srgbClr val="002060"/>
                </a:solidFill>
                <a:latin typeface="Arial"/>
                <a:cs typeface="Arial"/>
              </a:rPr>
              <a:t>Проект «Ангарск — территория добра и милосердия: Создавая инклюзивное общество», реализуемый в настоящее время, имеет важную социальную значимость для Ангарского городского округа. </a:t>
            </a:r>
            <a:endParaRPr sz="1800" b="0" dirty="0"/>
          </a:p>
          <a:p>
            <a:pPr>
              <a:defRPr/>
            </a:pPr>
            <a:endParaRPr sz="1800" b="0" dirty="0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1800" b="0" dirty="0">
                <a:solidFill>
                  <a:srgbClr val="002060"/>
                </a:solidFill>
                <a:latin typeface="Arial"/>
                <a:cs typeface="Arial"/>
              </a:rPr>
              <a:t>Его реализация позволит улучшить качество жизни инвалидов и их семей, а также создать условия для развития системы оказания социальных услуг в форме на дому. </a:t>
            </a:r>
            <a:endParaRPr sz="1800" b="0" dirty="0"/>
          </a:p>
          <a:p>
            <a:pPr>
              <a:defRPr/>
            </a:pPr>
            <a:endParaRPr sz="1800" b="0" dirty="0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1800" b="0" dirty="0">
                <a:solidFill>
                  <a:srgbClr val="002060"/>
                </a:solidFill>
                <a:latin typeface="Arial"/>
                <a:cs typeface="Arial"/>
              </a:rPr>
              <a:t>Объединение усилий общественных организаций и вовлечение волонтеров позволит сделать помощь более доступной и эффективной. </a:t>
            </a:r>
            <a:endParaRPr sz="1800" b="0" dirty="0"/>
          </a:p>
          <a:p>
            <a:pPr>
              <a:defRPr/>
            </a:pPr>
            <a:endParaRPr sz="1800" b="0" dirty="0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1800" b="0" dirty="0">
                <a:solidFill>
                  <a:srgbClr val="002060"/>
                </a:solidFill>
                <a:latin typeface="Arial"/>
                <a:cs typeface="Arial"/>
              </a:rPr>
              <a:t>Успешная реализация проекта будет способствовать формированию гуманного и заботливого общества.</a:t>
            </a:r>
            <a:endParaRPr sz="1800" b="0" dirty="0"/>
          </a:p>
        </p:txBody>
      </p:sp>
      <p:sp>
        <p:nvSpPr>
          <p:cNvPr id="1396983198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E9F429D-D616-03FE-B645-934166D5DA6D}" type="slidenum">
              <a:rPr lang="ru-RU"/>
              <a:t>16</a:t>
            </a:fld>
            <a:endParaRPr/>
          </a:p>
        </p:txBody>
      </p:sp>
      <p:pic>
        <p:nvPicPr>
          <p:cNvPr id="1458567554" name="Рисунок 145856755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715020" y="266699"/>
            <a:ext cx="1476977" cy="761205"/>
          </a:xfrm>
          <a:prstGeom prst="rect">
            <a:avLst/>
          </a:prstGeom>
        </p:spPr>
      </p:pic>
      <p:pic>
        <p:nvPicPr>
          <p:cNvPr id="1074081344" name="Рисунок 1074081343"/>
          <p:cNvPicPr>
            <a:picLocks noChangeAspect="1"/>
          </p:cNvPicPr>
          <p:nvPr/>
        </p:nvPicPr>
        <p:blipFill>
          <a:blip r:embed="rId3"/>
          <a:srcRect t="23776"/>
          <a:stretch/>
        </p:blipFill>
        <p:spPr bwMode="auto">
          <a:xfrm>
            <a:off x="0" y="4508500"/>
            <a:ext cx="12192000" cy="2337918"/>
          </a:xfrm>
          <a:prstGeom prst="rect">
            <a:avLst/>
          </a:prstGeom>
          <a:ln w="12700">
            <a:noFill/>
            <a:prstDash val="sysDot"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9CA518"/>
            </a:gs>
            <a:gs pos="100000">
              <a:srgbClr val="FFFF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6552166" y="1235349"/>
            <a:ext cx="4012661" cy="512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sz="2200" b="0" dirty="0">
                <a:solidFill>
                  <a:srgbClr val="002060"/>
                </a:solidFill>
                <a:latin typeface="Arial"/>
                <a:cs typeface="Arial"/>
              </a:rPr>
              <a:t>Сайт организации:  </a:t>
            </a:r>
            <a:endParaRPr sz="2200" b="0" dirty="0"/>
          </a:p>
          <a:p>
            <a:pPr algn="l">
              <a:defRPr/>
            </a:pPr>
            <a:r>
              <a:rPr lang="en-US" sz="2200" b="0" u="sng" dirty="0">
                <a:solidFill>
                  <a:srgbClr val="002060"/>
                </a:solidFill>
                <a:latin typeface="Arial"/>
                <a:cs typeface="Arial"/>
                <a:hlinkClick r:id="rId2" tooltip="https://amovoi.ru/"/>
              </a:rPr>
              <a:t>https://amovoi.ru/</a:t>
            </a:r>
            <a:endParaRPr sz="2200" b="0" dirty="0">
              <a:solidFill>
                <a:srgbClr val="002060"/>
              </a:solidFill>
              <a:latin typeface="Arial"/>
              <a:cs typeface="Arial"/>
            </a:endParaRPr>
          </a:p>
          <a:p>
            <a:pPr algn="l">
              <a:defRPr/>
            </a:pPr>
            <a:endParaRPr sz="2200" b="0" dirty="0">
              <a:solidFill>
                <a:srgbClr val="002060"/>
              </a:solidFill>
              <a:latin typeface="Arial"/>
              <a:cs typeface="Arial"/>
            </a:endParaRPr>
          </a:p>
          <a:p>
            <a:pPr algn="l">
              <a:defRPr/>
            </a:pPr>
            <a:endParaRPr sz="2200" b="0" dirty="0">
              <a:solidFill>
                <a:srgbClr val="002060"/>
              </a:solidFill>
              <a:latin typeface="Arial"/>
              <a:cs typeface="Arial"/>
            </a:endParaRPr>
          </a:p>
          <a:p>
            <a:pPr algn="l">
              <a:defRPr/>
            </a:pPr>
            <a:r>
              <a:rPr lang="ru-RU" sz="2200" b="0" dirty="0">
                <a:solidFill>
                  <a:srgbClr val="002060"/>
                </a:solidFill>
                <a:latin typeface="Arial"/>
                <a:cs typeface="Arial"/>
              </a:rPr>
              <a:t>Мы в социальных сетях:</a:t>
            </a:r>
            <a:endParaRPr sz="2200" b="0" dirty="0"/>
          </a:p>
          <a:p>
            <a:pPr algn="l">
              <a:defRPr/>
            </a:pPr>
            <a:endParaRPr sz="2200" b="0" dirty="0">
              <a:solidFill>
                <a:srgbClr val="002060"/>
              </a:solidFill>
              <a:latin typeface="Arial"/>
              <a:cs typeface="Arial"/>
            </a:endParaRPr>
          </a:p>
          <a:p>
            <a:pPr algn="l">
              <a:defRPr/>
            </a:pPr>
            <a:r>
              <a:rPr lang="ru-RU" sz="2200" b="0" dirty="0" err="1">
                <a:solidFill>
                  <a:srgbClr val="002060"/>
                </a:solidFill>
                <a:latin typeface="Arial"/>
                <a:cs typeface="Arial"/>
              </a:rPr>
              <a:t>Вконтакте</a:t>
            </a:r>
            <a:r>
              <a:rPr lang="ru-RU" sz="2200" b="0" dirty="0">
                <a:solidFill>
                  <a:srgbClr val="002060"/>
                </a:solidFill>
                <a:latin typeface="Arial"/>
                <a:cs typeface="Arial"/>
              </a:rPr>
              <a:t>: </a:t>
            </a:r>
            <a:endParaRPr sz="2200" b="0" dirty="0"/>
          </a:p>
          <a:p>
            <a:pPr algn="l">
              <a:defRPr/>
            </a:pPr>
            <a:r>
              <a:rPr lang="en-US" sz="2200" b="0" u="sng" dirty="0">
                <a:solidFill>
                  <a:srgbClr val="002060"/>
                </a:solidFill>
                <a:latin typeface="Arial"/>
                <a:cs typeface="Arial"/>
                <a:hlinkClick r:id="rId3" tooltip="https://vk.com/agovoi"/>
              </a:rPr>
              <a:t>https://vk.com/agovoi</a:t>
            </a:r>
            <a:endParaRPr sz="2200" b="0" dirty="0">
              <a:solidFill>
                <a:srgbClr val="002060"/>
              </a:solidFill>
              <a:latin typeface="Arial"/>
              <a:cs typeface="Arial"/>
            </a:endParaRPr>
          </a:p>
          <a:p>
            <a:pPr algn="l">
              <a:defRPr/>
            </a:pPr>
            <a:endParaRPr sz="2200" b="0" dirty="0">
              <a:solidFill>
                <a:srgbClr val="002060"/>
              </a:solidFill>
              <a:latin typeface="Arial"/>
              <a:cs typeface="Arial"/>
            </a:endParaRPr>
          </a:p>
          <a:p>
            <a:pPr algn="l">
              <a:defRPr/>
            </a:pPr>
            <a:r>
              <a:rPr lang="ru-RU" sz="2200" b="0" dirty="0">
                <a:solidFill>
                  <a:srgbClr val="002060"/>
                </a:solidFill>
                <a:latin typeface="Arial"/>
                <a:cs typeface="Arial"/>
              </a:rPr>
              <a:t>Одноклассники: </a:t>
            </a:r>
            <a:endParaRPr sz="2200" b="0" dirty="0"/>
          </a:p>
          <a:p>
            <a:pPr algn="l">
              <a:defRPr/>
            </a:pPr>
            <a:r>
              <a:rPr lang="en-US" sz="2200" b="0" u="sng" dirty="0">
                <a:solidFill>
                  <a:srgbClr val="002060"/>
                </a:solidFill>
                <a:latin typeface="Arial"/>
                <a:cs typeface="Arial"/>
                <a:hlinkClick r:id="rId4" tooltip="https://ok.ru/angarskvoi"/>
              </a:rPr>
              <a:t>https://ok.ru/angarskvoi</a:t>
            </a:r>
            <a:endParaRPr sz="2200" b="0" dirty="0">
              <a:solidFill>
                <a:srgbClr val="002060"/>
              </a:solidFill>
              <a:latin typeface="Arial"/>
              <a:cs typeface="Arial"/>
            </a:endParaRPr>
          </a:p>
          <a:p>
            <a:pPr algn="l">
              <a:defRPr/>
            </a:pPr>
            <a:endParaRPr sz="2200" b="0" dirty="0">
              <a:solidFill>
                <a:srgbClr val="002060"/>
              </a:solidFill>
              <a:latin typeface="Arial"/>
              <a:cs typeface="Arial"/>
            </a:endParaRPr>
          </a:p>
          <a:p>
            <a:pPr algn="l">
              <a:defRPr/>
            </a:pPr>
            <a:r>
              <a:rPr lang="en-US" sz="2200" b="0" dirty="0">
                <a:solidFill>
                  <a:srgbClr val="002060"/>
                </a:solidFill>
                <a:latin typeface="Arial"/>
                <a:cs typeface="Arial"/>
              </a:rPr>
              <a:t>Telegram</a:t>
            </a:r>
            <a:r>
              <a:rPr lang="ru-RU" sz="2200" b="0" dirty="0">
                <a:solidFill>
                  <a:srgbClr val="002060"/>
                </a:solidFill>
                <a:latin typeface="Arial"/>
                <a:cs typeface="Arial"/>
              </a:rPr>
              <a:t>: </a:t>
            </a:r>
            <a:endParaRPr sz="2200" b="0" dirty="0"/>
          </a:p>
          <a:p>
            <a:pPr algn="l">
              <a:defRPr/>
            </a:pPr>
            <a:r>
              <a:rPr lang="en-US" sz="2200" b="0" u="sng" dirty="0">
                <a:solidFill>
                  <a:srgbClr val="002060"/>
                </a:solidFill>
                <a:latin typeface="Arial"/>
                <a:cs typeface="Arial"/>
                <a:hlinkClick r:id="rId5" tooltip="https://t.me/agovoi"/>
              </a:rPr>
              <a:t>https://t.me/agovoi</a:t>
            </a:r>
            <a:endParaRPr sz="2200" b="0" dirty="0">
              <a:solidFill>
                <a:srgbClr val="002060"/>
              </a:solidFill>
              <a:latin typeface="Arial"/>
              <a:cs typeface="Arial"/>
            </a:endParaRPr>
          </a:p>
          <a:p>
            <a:pPr algn="l">
              <a:defRPr/>
            </a:pPr>
            <a:endParaRPr sz="2200" b="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81600632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523440A-A904-638E-7E14-1D0C870D7203}" type="slidenum">
              <a:rPr lang="ru-RU"/>
              <a:t>17</a:t>
            </a:fld>
            <a:endParaRPr/>
          </a:p>
        </p:txBody>
      </p:sp>
      <p:pic>
        <p:nvPicPr>
          <p:cNvPr id="937732929" name="Рисунок 937732928"/>
          <p:cNvPicPr>
            <a:picLocks noChangeAspect="1"/>
          </p:cNvPicPr>
          <p:nvPr/>
        </p:nvPicPr>
        <p:blipFill>
          <a:blip r:embed="rId6"/>
          <a:srcRect l="27143"/>
          <a:stretch/>
        </p:blipFill>
        <p:spPr bwMode="auto">
          <a:xfrm>
            <a:off x="28731" y="0"/>
            <a:ext cx="5002453" cy="6858000"/>
          </a:xfrm>
          <a:prstGeom prst="rect">
            <a:avLst/>
          </a:prstGeom>
        </p:spPr>
      </p:pic>
      <p:pic>
        <p:nvPicPr>
          <p:cNvPr id="254361793" name="Рисунок 254361792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0715020" y="266699"/>
            <a:ext cx="1476977" cy="7612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9CA518"/>
            </a:gs>
            <a:gs pos="100000">
              <a:srgbClr val="FFFF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8001144" y="1844795"/>
            <a:ext cx="396211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ПРЕДСЕДАТЕЛЬ</a:t>
            </a:r>
          </a:p>
          <a:p>
            <a:pPr algn="ctr">
              <a:defRPr/>
            </a:pPr>
            <a:endParaRPr sz="2200" b="0" dirty="0">
              <a:solidFill>
                <a:srgbClr val="002060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Иванов Евгений Владимирович, председатель Ангарской местной организации Всероссийского общества инвалидов, 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Почетный доброволец (волонтер) Иркутской области. </a:t>
            </a:r>
          </a:p>
          <a:p>
            <a:pPr algn="just">
              <a:defRPr/>
            </a:pPr>
            <a:endParaRPr sz="2200" b="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095232439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C7B0390-336F-10F8-27D4-3F1D35C52EF3}" type="slidenum">
              <a:rPr lang="ru-RU"/>
              <a:t>2</a:t>
            </a:fld>
            <a:endParaRPr dirty="0"/>
          </a:p>
        </p:txBody>
      </p:sp>
      <p:pic>
        <p:nvPicPr>
          <p:cNvPr id="1508868441" name="Рисунок 150886844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715021" y="266699"/>
            <a:ext cx="1476978" cy="761206"/>
          </a:xfrm>
          <a:prstGeom prst="rect">
            <a:avLst/>
          </a:prstGeom>
        </p:spPr>
      </p:pic>
      <p:pic>
        <p:nvPicPr>
          <p:cNvPr id="1766517976" name="Рисунок 176651797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-47624" y="0"/>
            <a:ext cx="457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D99162-D1DC-4861-943C-97006439D5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092" y="900260"/>
            <a:ext cx="3125335" cy="46898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9CA518"/>
            </a:gs>
            <a:gs pos="100000">
              <a:srgbClr val="FFFF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19137" y="365124"/>
            <a:ext cx="10515600" cy="1325562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 algn="l">
              <a:defRPr/>
            </a:pPr>
            <a:r>
              <a:rPr lang="ru-RU" sz="3600" b="1" dirty="0">
                <a:solidFill>
                  <a:srgbClr val="002060"/>
                </a:solidFill>
                <a:latin typeface="Arial"/>
                <a:cs typeface="Arial"/>
              </a:rPr>
              <a:t>КОНТАКТЫ</a:t>
            </a: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719137" y="1690686"/>
            <a:ext cx="815367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200" b="1" dirty="0">
                <a:solidFill>
                  <a:srgbClr val="002060"/>
                </a:solidFill>
                <a:latin typeface="Arial"/>
                <a:cs typeface="Arial"/>
              </a:rPr>
              <a:t>ИНН 3801024190, ОГРН 1033800009671</a:t>
            </a:r>
          </a:p>
          <a:p>
            <a:pPr algn="just">
              <a:defRPr/>
            </a:pPr>
            <a:endParaRPr lang="ru-RU" sz="22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algn="just">
              <a:defRPr/>
            </a:pPr>
            <a:r>
              <a:rPr lang="ru-RU" sz="2200" b="1" dirty="0">
                <a:solidFill>
                  <a:srgbClr val="002060"/>
                </a:solidFill>
                <a:latin typeface="Arial"/>
                <a:cs typeface="Arial"/>
              </a:rPr>
              <a:t>665806, Иркутская область, </a:t>
            </a:r>
          </a:p>
          <a:p>
            <a:pPr algn="just">
              <a:defRPr/>
            </a:pPr>
            <a:r>
              <a:rPr lang="ru-RU" sz="2200" b="1" dirty="0">
                <a:solidFill>
                  <a:srgbClr val="002060"/>
                </a:solidFill>
                <a:latin typeface="Arial"/>
                <a:cs typeface="Arial"/>
              </a:rPr>
              <a:t>город Ангарск, квартал 30-й, дом 4, офис 1 </a:t>
            </a:r>
          </a:p>
          <a:p>
            <a:pPr algn="just">
              <a:defRPr/>
            </a:pPr>
            <a:endParaRPr lang="ru-RU" sz="22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algn="just">
              <a:defRPr/>
            </a:pPr>
            <a:r>
              <a:rPr lang="ru-RU" sz="2200" b="1" dirty="0">
                <a:solidFill>
                  <a:srgbClr val="002060"/>
                </a:solidFill>
                <a:latin typeface="Arial"/>
                <a:cs typeface="Arial"/>
              </a:rPr>
              <a:t>телефон 8 (3955) 51-20-48, 64-22-77, </a:t>
            </a:r>
          </a:p>
          <a:p>
            <a:pPr algn="just">
              <a:defRPr/>
            </a:pPr>
            <a:endParaRPr lang="ru-RU" sz="22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algn="just">
              <a:defRPr/>
            </a:pPr>
            <a:r>
              <a:rPr lang="ru-RU" sz="2200" b="1" dirty="0" err="1">
                <a:solidFill>
                  <a:srgbClr val="002060"/>
                </a:solidFill>
                <a:latin typeface="Arial"/>
                <a:cs typeface="Arial"/>
              </a:rPr>
              <a:t>Email</a:t>
            </a:r>
            <a:r>
              <a:rPr lang="ru-RU" sz="2200" b="1" dirty="0">
                <a:solidFill>
                  <a:srgbClr val="002060"/>
                </a:solidFill>
                <a:latin typeface="Arial"/>
                <a:cs typeface="Arial"/>
              </a:rPr>
              <a:t>: agooi.ang@yandex.ru</a:t>
            </a:r>
          </a:p>
        </p:txBody>
      </p:sp>
      <p:sp>
        <p:nvSpPr>
          <p:cNvPr id="357587961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CD5CF67-F601-B4F3-EF66-F1CB9040A49C}" type="slidenum">
              <a:rPr lang="ru-RU"/>
              <a:t>3</a:t>
            </a:fld>
            <a:endParaRPr/>
          </a:p>
        </p:txBody>
      </p:sp>
      <p:pic>
        <p:nvPicPr>
          <p:cNvPr id="1893097715" name="Рисунок 189309771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715020" y="266699"/>
            <a:ext cx="1476977" cy="761205"/>
          </a:xfrm>
          <a:prstGeom prst="rect">
            <a:avLst/>
          </a:prstGeom>
        </p:spPr>
      </p:pic>
      <p:pic>
        <p:nvPicPr>
          <p:cNvPr id="1896621239" name="Рисунок 1896621238"/>
          <p:cNvPicPr>
            <a:picLocks noChangeAspect="1"/>
          </p:cNvPicPr>
          <p:nvPr/>
        </p:nvPicPr>
        <p:blipFill>
          <a:blip r:embed="rId3"/>
          <a:srcRect l="2944" t="68923" r="16739" b="10243"/>
          <a:stretch/>
        </p:blipFill>
        <p:spPr bwMode="auto">
          <a:xfrm>
            <a:off x="5391" y="5735788"/>
            <a:ext cx="6187077" cy="1134117"/>
          </a:xfrm>
          <a:prstGeom prst="rect">
            <a:avLst/>
          </a:prstGeom>
        </p:spPr>
      </p:pic>
      <p:pic>
        <p:nvPicPr>
          <p:cNvPr id="1766623721" name="Рисунок 1766623720"/>
          <p:cNvPicPr>
            <a:picLocks noChangeAspect="1"/>
          </p:cNvPicPr>
          <p:nvPr/>
        </p:nvPicPr>
        <p:blipFill>
          <a:blip r:embed="rId3"/>
          <a:srcRect l="2944" t="68923" r="16739" b="10242"/>
          <a:stretch/>
        </p:blipFill>
        <p:spPr bwMode="auto">
          <a:xfrm>
            <a:off x="6004921" y="5735788"/>
            <a:ext cx="6187077" cy="1134117"/>
          </a:xfrm>
          <a:prstGeom prst="rect">
            <a:avLst/>
          </a:prstGeom>
        </p:spPr>
      </p:pic>
      <p:pic>
        <p:nvPicPr>
          <p:cNvPr id="467466582" name="Рисунок 46746658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430968" y="3527669"/>
            <a:ext cx="2677686" cy="164975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9CA518"/>
            </a:gs>
            <a:gs pos="100000">
              <a:srgbClr val="FFFF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44425" y="461915"/>
            <a:ext cx="10150049" cy="132556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002060"/>
                </a:solidFill>
                <a:latin typeface="Arial"/>
                <a:cs typeface="Arial"/>
              </a:rPr>
              <a:t>ДОКУМЕНТЫ, ОТЧЕТЫ ОРГАНИЗАЦИИ</a:t>
            </a:r>
          </a:p>
        </p:txBody>
      </p:sp>
      <p:sp>
        <p:nvSpPr>
          <p:cNvPr id="19663312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1EAEBC9-B063-7681-09CB-D27B564A038D}" type="slidenum">
              <a:rPr lang="ru-RU"/>
              <a:t>4</a:t>
            </a:fld>
            <a:endParaRPr/>
          </a:p>
        </p:txBody>
      </p:sp>
      <p:pic>
        <p:nvPicPr>
          <p:cNvPr id="134973511" name="Рисунок 13497351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715020" y="266699"/>
            <a:ext cx="1476977" cy="761205"/>
          </a:xfrm>
          <a:prstGeom prst="rect">
            <a:avLst/>
          </a:prstGeom>
        </p:spPr>
      </p:pic>
      <p:pic>
        <p:nvPicPr>
          <p:cNvPr id="87222767" name="Рисунок 87222766"/>
          <p:cNvPicPr>
            <a:picLocks noChangeAspect="1"/>
          </p:cNvPicPr>
          <p:nvPr/>
        </p:nvPicPr>
        <p:blipFill>
          <a:blip r:embed="rId3"/>
          <a:srcRect l="26103" t="15268" r="4207" b="10054"/>
          <a:stretch/>
        </p:blipFill>
        <p:spPr bwMode="auto">
          <a:xfrm>
            <a:off x="6357564" y="1621121"/>
            <a:ext cx="5613139" cy="4347878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0C62EF-5A08-48BD-A8F8-24FDB2C302B9}"/>
              </a:ext>
            </a:extLst>
          </p:cNvPr>
          <p:cNvSpPr txBox="1"/>
          <p:nvPr/>
        </p:nvSpPr>
        <p:spPr>
          <a:xfrm>
            <a:off x="744425" y="2946683"/>
            <a:ext cx="561313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Сайт организации:  </a:t>
            </a:r>
          </a:p>
          <a:p>
            <a:pPr algn="ctr"/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hlinkClick r:id="rId4"/>
              </a:rPr>
              <a:t>https://amovoi.ru/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9CA518"/>
            </a:gs>
            <a:gs pos="100000">
              <a:srgbClr val="FFFF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111291" y="316092"/>
            <a:ext cx="7680299" cy="132556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002060"/>
                </a:solidFill>
                <a:latin typeface="Arial"/>
                <a:cs typeface="Arial"/>
              </a:rPr>
              <a:t>О МЕРОПРИЯТИЯХ</a:t>
            </a:r>
            <a:endParaRPr sz="36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84586560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95E20F5-A935-3913-0ED0-D9A143BF185A}" type="slidenum">
              <a:rPr lang="ru-RU"/>
              <a:t>5</a:t>
            </a:fld>
            <a:endParaRPr/>
          </a:p>
        </p:txBody>
      </p:sp>
      <p:pic>
        <p:nvPicPr>
          <p:cNvPr id="1669437611" name="Рисунок 166943761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715020" y="266699"/>
            <a:ext cx="1476977" cy="761205"/>
          </a:xfrm>
          <a:prstGeom prst="rect">
            <a:avLst/>
          </a:prstGeom>
        </p:spPr>
      </p:pic>
      <p:pic>
        <p:nvPicPr>
          <p:cNvPr id="342899288" name="Рисунок 342899287"/>
          <p:cNvPicPr>
            <a:picLocks noChangeAspect="1"/>
          </p:cNvPicPr>
          <p:nvPr/>
        </p:nvPicPr>
        <p:blipFill>
          <a:blip r:embed="rId3"/>
          <a:srcRect l="7662" t="38361" b="21514"/>
          <a:stretch/>
        </p:blipFill>
        <p:spPr bwMode="auto">
          <a:xfrm>
            <a:off x="-19000" y="2221621"/>
            <a:ext cx="5114711" cy="3333749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67F525-CE8E-4FC7-A15B-34102A78D64F}"/>
              </a:ext>
            </a:extLst>
          </p:cNvPr>
          <p:cNvSpPr txBox="1"/>
          <p:nvPr/>
        </p:nvSpPr>
        <p:spPr>
          <a:xfrm>
            <a:off x="5095710" y="1692419"/>
            <a:ext cx="655582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</a:rPr>
              <a:t>Вконтакте</a:t>
            </a: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</a:rPr>
              <a:t>: 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hlinkClick r:id="rId4" tooltip="https://vk.com/agovoi"/>
              </a:rPr>
              <a:t>https://vk.com/agovoi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</a:rPr>
              <a:t>Одноклассники: 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hlinkClick r:id="rId5" tooltip="https://ok.ru/angarskvoi"/>
              </a:rPr>
              <a:t>https://ok.ru/angarskvoi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</a:rPr>
              <a:t>Telegram</a:t>
            </a: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</a:rPr>
              <a:t>: 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hlinkClick r:id="rId6" tooltip="https://t.me/agovoi"/>
              </a:rPr>
              <a:t>https://t.me/agovoi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9CA518"/>
            </a:gs>
            <a:gs pos="100000">
              <a:srgbClr val="FFFF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15949" y="365124"/>
            <a:ext cx="10515600" cy="1325562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sz="3600" b="1" dirty="0">
                <a:solidFill>
                  <a:srgbClr val="002060"/>
                </a:solidFill>
                <a:latin typeface="Arial"/>
                <a:cs typeface="Arial"/>
              </a:rPr>
              <a:t>УСТОЙЧИВОСТЬ,  ЭФФЕКТИВНОСТЬ </a:t>
            </a:r>
            <a:br>
              <a:rPr lang="ru-RU" sz="3600" b="1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ru-RU" sz="3600" b="1" dirty="0">
                <a:solidFill>
                  <a:srgbClr val="002060"/>
                </a:solidFill>
                <a:latin typeface="Arial"/>
                <a:cs typeface="Arial"/>
              </a:rPr>
              <a:t>И ВАЖНОСТЬ ПРОЕКТОВ ОРГАНИЗАЦИИ</a:t>
            </a:r>
            <a:endParaRPr sz="36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2138916" y="2041980"/>
            <a:ext cx="94425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0" dirty="0">
                <a:solidFill>
                  <a:srgbClr val="002060"/>
                </a:solidFill>
                <a:latin typeface="Arial"/>
                <a:cs typeface="Arial"/>
              </a:rPr>
              <a:t>Устойчивость проектов организации обеспечивается партнерскими отношениями, обучением волонтеров и поиском дальнейшего финансирования. </a:t>
            </a:r>
            <a:endParaRPr sz="2200" b="0" dirty="0"/>
          </a:p>
          <a:p>
            <a:pPr>
              <a:defRPr/>
            </a:pPr>
            <a:endParaRPr sz="2200" b="0" dirty="0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2200" b="0" dirty="0">
                <a:solidFill>
                  <a:srgbClr val="002060"/>
                </a:solidFill>
                <a:latin typeface="Arial"/>
                <a:cs typeface="Arial"/>
              </a:rPr>
              <a:t>Эффективность оценивается через мониторинг, социологические исследования, анализ данных и обратную связь.</a:t>
            </a:r>
            <a:endParaRPr sz="2200" b="0" dirty="0"/>
          </a:p>
          <a:p>
            <a:pPr>
              <a:defRPr/>
            </a:pPr>
            <a:endParaRPr sz="2200" b="0" dirty="0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2200" b="0" dirty="0">
                <a:solidFill>
                  <a:srgbClr val="002060"/>
                </a:solidFill>
                <a:latin typeface="Arial"/>
                <a:cs typeface="Arial"/>
              </a:rPr>
              <a:t>Проекты организации важны для улучшения качества жизни инвалидов и развития системы социальных услуг в форме на дому.</a:t>
            </a:r>
            <a:endParaRPr sz="2200" b="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267171970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13BC1D3-2BB3-B1BA-32B9-B1C0DD08ACF5}" type="slidenum">
              <a:rPr lang="ru-RU"/>
              <a:t>6</a:t>
            </a:fld>
            <a:endParaRPr/>
          </a:p>
        </p:txBody>
      </p:sp>
      <p:pic>
        <p:nvPicPr>
          <p:cNvPr id="664090867" name="Рисунок 66409086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715020" y="266699"/>
            <a:ext cx="1476977" cy="761205"/>
          </a:xfrm>
          <a:prstGeom prst="rect">
            <a:avLst/>
          </a:prstGeom>
        </p:spPr>
      </p:pic>
      <p:pic>
        <p:nvPicPr>
          <p:cNvPr id="454619485" name="Рисунок 454619484"/>
          <p:cNvPicPr>
            <a:picLocks noChangeAspect="1"/>
          </p:cNvPicPr>
          <p:nvPr/>
        </p:nvPicPr>
        <p:blipFill>
          <a:blip r:embed="rId3"/>
          <a:srcRect l="2944" t="68923" r="16739" b="10242"/>
          <a:stretch/>
        </p:blipFill>
        <p:spPr bwMode="auto">
          <a:xfrm>
            <a:off x="5390" y="5753174"/>
            <a:ext cx="6092228" cy="1116730"/>
          </a:xfrm>
          <a:prstGeom prst="rect">
            <a:avLst/>
          </a:prstGeom>
        </p:spPr>
      </p:pic>
      <p:pic>
        <p:nvPicPr>
          <p:cNvPr id="312228192" name="Рисунок 312228191"/>
          <p:cNvPicPr>
            <a:picLocks noChangeAspect="1"/>
          </p:cNvPicPr>
          <p:nvPr/>
        </p:nvPicPr>
        <p:blipFill>
          <a:blip r:embed="rId3"/>
          <a:srcRect l="2944" t="68923" r="16739" b="10242"/>
          <a:stretch/>
        </p:blipFill>
        <p:spPr bwMode="auto">
          <a:xfrm>
            <a:off x="6095999" y="5753174"/>
            <a:ext cx="6064115" cy="111157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9CA518"/>
            </a:gs>
            <a:gs pos="100000">
              <a:srgbClr val="FFFF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842583" y="266699"/>
            <a:ext cx="8872437" cy="1325562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sz="3600" b="1" dirty="0">
                <a:solidFill>
                  <a:srgbClr val="002060"/>
                </a:solidFill>
                <a:latin typeface="Arial"/>
                <a:cs typeface="Arial"/>
              </a:rPr>
              <a:t>ОБОСНОВАНИЕ </a:t>
            </a:r>
            <a:br>
              <a:rPr lang="ru-RU" sz="3600" b="1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ru-RU" sz="3600" b="1" dirty="0">
                <a:solidFill>
                  <a:srgbClr val="002060"/>
                </a:solidFill>
                <a:latin typeface="Arial"/>
                <a:cs typeface="Arial"/>
              </a:rPr>
              <a:t>АКТУАЛЬНОСТИ ПРОЕКТОВ</a:t>
            </a:r>
            <a:endParaRPr sz="36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954320" y="1916725"/>
            <a:ext cx="9399479" cy="411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0" dirty="0">
                <a:solidFill>
                  <a:srgbClr val="002060"/>
                </a:solidFill>
                <a:latin typeface="Arial"/>
                <a:cs typeface="Arial"/>
              </a:rPr>
              <a:t>1. Проблема недостаточной доступности социальных услуг на дому для инвалидов. </a:t>
            </a:r>
            <a:endParaRPr sz="2200" b="0" dirty="0"/>
          </a:p>
          <a:p>
            <a:pPr marL="457200" indent="-457200">
              <a:buAutoNum type="arabicPeriod"/>
              <a:defRPr/>
            </a:pPr>
            <a:endParaRPr sz="2200" b="0" dirty="0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2200" b="0" dirty="0">
                <a:solidFill>
                  <a:srgbClr val="002060"/>
                </a:solidFill>
                <a:latin typeface="Arial"/>
                <a:cs typeface="Arial"/>
              </a:rPr>
              <a:t>2. Рост числа инвалидов, нуждающихся в социальной помощи в форме на дому. </a:t>
            </a:r>
            <a:endParaRPr sz="2200" b="0" dirty="0"/>
          </a:p>
          <a:p>
            <a:pPr>
              <a:defRPr/>
            </a:pPr>
            <a:endParaRPr sz="2200" b="0" dirty="0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2200" b="0" dirty="0">
                <a:solidFill>
                  <a:srgbClr val="002060"/>
                </a:solidFill>
                <a:latin typeface="Arial"/>
                <a:cs typeface="Arial"/>
              </a:rPr>
              <a:t>3. Дефицит квалифицированных специалистов и необходимых ресурсов для оказания таких услуг.</a:t>
            </a:r>
            <a:endParaRPr sz="2200" b="0" dirty="0"/>
          </a:p>
          <a:p>
            <a:pPr>
              <a:defRPr/>
            </a:pPr>
            <a:endParaRPr sz="2200" b="0" dirty="0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2200" b="0" dirty="0">
                <a:solidFill>
                  <a:srgbClr val="002060"/>
                </a:solidFill>
                <a:latin typeface="Arial"/>
                <a:cs typeface="Arial"/>
              </a:rPr>
              <a:t>Актуальность проектов обусловлена потребностью в расширении спектра предоставляемых социальных услуг в форме на дому и увеличении охвата инвалидов, нуждающихся в помощи. </a:t>
            </a:r>
            <a:endParaRPr sz="2200" b="0" dirty="0"/>
          </a:p>
        </p:txBody>
      </p:sp>
      <p:sp>
        <p:nvSpPr>
          <p:cNvPr id="40882362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F8E45CD-012E-CF7C-2CE4-F1F2FE7791D6}" type="slidenum">
              <a:rPr lang="ru-RU"/>
              <a:t>7</a:t>
            </a:fld>
            <a:endParaRPr/>
          </a:p>
        </p:txBody>
      </p:sp>
      <p:pic>
        <p:nvPicPr>
          <p:cNvPr id="57975473" name="Рисунок 5797547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715020" y="266699"/>
            <a:ext cx="1476977" cy="761205"/>
          </a:xfrm>
          <a:prstGeom prst="rect">
            <a:avLst/>
          </a:prstGeom>
        </p:spPr>
      </p:pic>
      <p:pic>
        <p:nvPicPr>
          <p:cNvPr id="298587772" name="Рисунок 298587771"/>
          <p:cNvPicPr>
            <a:picLocks noChangeAspect="1"/>
          </p:cNvPicPr>
          <p:nvPr/>
        </p:nvPicPr>
        <p:blipFill>
          <a:blip r:embed="rId3"/>
          <a:srcRect l="2944" t="68923" r="16739" b="10242"/>
          <a:stretch/>
        </p:blipFill>
        <p:spPr bwMode="auto">
          <a:xfrm rot="5400000">
            <a:off x="-2812057" y="2823871"/>
            <a:ext cx="6901253" cy="126502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9CA518"/>
            </a:gs>
            <a:gs pos="100000">
              <a:srgbClr val="FFFF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937909" y="365124"/>
            <a:ext cx="10515600" cy="1325562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sz="3600" b="1" dirty="0">
                <a:solidFill>
                  <a:srgbClr val="002060"/>
                </a:solidFill>
                <a:latin typeface="Arial"/>
                <a:cs typeface="Arial"/>
              </a:rPr>
              <a:t>ЦЕЛЬ ОРГАНИЗАЦИИ</a:t>
            </a:r>
            <a:endParaRPr sz="36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3837073" y="2032000"/>
            <a:ext cx="7357976" cy="1768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0">
                <a:solidFill>
                  <a:srgbClr val="002060"/>
                </a:solidFill>
                <a:latin typeface="Arial"/>
                <a:cs typeface="Arial"/>
              </a:rPr>
              <a:t>Повышение качества жизни граждан с инвалидностью в Ангарском городском округе путем создания инклюзивной и доброжелательной среды, обеспечивающей доступность необходимых социальных услуг и поддержку на дому.</a:t>
            </a:r>
            <a:endParaRPr sz="2200" b="0"/>
          </a:p>
        </p:txBody>
      </p:sp>
      <p:sp>
        <p:nvSpPr>
          <p:cNvPr id="565425271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2811305-18B9-60AC-1789-02983B5A97BB}" type="slidenum">
              <a:rPr lang="ru-RU"/>
              <a:t>8</a:t>
            </a:fld>
            <a:endParaRPr/>
          </a:p>
        </p:txBody>
      </p:sp>
      <p:pic>
        <p:nvPicPr>
          <p:cNvPr id="927862288" name="Рисунок 92786228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715020" y="266699"/>
            <a:ext cx="1476977" cy="761205"/>
          </a:xfrm>
          <a:prstGeom prst="rect">
            <a:avLst/>
          </a:prstGeom>
        </p:spPr>
      </p:pic>
      <p:pic>
        <p:nvPicPr>
          <p:cNvPr id="557359692" name="Рисунок 557359691"/>
          <p:cNvPicPr>
            <a:picLocks noChangeAspect="1"/>
          </p:cNvPicPr>
          <p:nvPr/>
        </p:nvPicPr>
        <p:blipFill>
          <a:blip r:embed="rId3"/>
          <a:srcRect l="27655" t="14988" r="9420" b="9876"/>
          <a:stretch/>
        </p:blipFill>
        <p:spPr bwMode="auto">
          <a:xfrm>
            <a:off x="276249" y="1788583"/>
            <a:ext cx="5694251" cy="4804833"/>
          </a:xfrm>
          <a:prstGeom prst="pie">
            <a:avLst>
              <a:gd name="adj1" fmla="val 0"/>
              <a:gd name="adj2" fmla="val 16200000"/>
            </a:avLst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9CA518"/>
            </a:gs>
            <a:gs pos="100000">
              <a:srgbClr val="FFFF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198" y="365124"/>
            <a:ext cx="8843129" cy="132556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002060"/>
                </a:solidFill>
                <a:latin typeface="Arial"/>
                <a:cs typeface="Arial"/>
              </a:rPr>
              <a:t>ЦЕЛЕВЫЕ ГРУППЫ ОРГАНИЗАЦИИ</a:t>
            </a:r>
            <a:endParaRPr sz="36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986070" y="1840921"/>
            <a:ext cx="9367729" cy="2438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0">
                <a:solidFill>
                  <a:srgbClr val="002060"/>
                </a:solidFill>
                <a:latin typeface="Arial"/>
                <a:cs typeface="Arial"/>
              </a:rPr>
              <a:t>Граждане, имеющие инвалидность, в возрасте от 18 лет и старше, проживающие в Ангарском городском округе.</a:t>
            </a:r>
            <a:endParaRPr sz="2200" b="0"/>
          </a:p>
          <a:p>
            <a:pPr>
              <a:defRPr/>
            </a:pPr>
            <a:endParaRPr sz="2200" b="0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2200" b="0">
                <a:solidFill>
                  <a:srgbClr val="002060"/>
                </a:solidFill>
                <a:latin typeface="Arial"/>
                <a:cs typeface="Arial"/>
              </a:rPr>
              <a:t>Члены семей инвалидов.</a:t>
            </a:r>
            <a:endParaRPr sz="2200" b="0"/>
          </a:p>
          <a:p>
            <a:pPr>
              <a:defRPr/>
            </a:pPr>
            <a:endParaRPr sz="2200" b="0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2200" b="0">
                <a:solidFill>
                  <a:srgbClr val="002060"/>
                </a:solidFill>
                <a:latin typeface="Arial"/>
                <a:cs typeface="Arial"/>
              </a:rPr>
              <a:t>Волонтеры, работающие в социальной сфере, в том числе «серебряные» волонтеры.</a:t>
            </a:r>
            <a:endParaRPr sz="2200" b="0"/>
          </a:p>
        </p:txBody>
      </p:sp>
      <p:sp>
        <p:nvSpPr>
          <p:cNvPr id="1201895614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3108608-CFD1-E9EE-DD85-FA64C96CBB4F}" type="slidenum">
              <a:rPr lang="ru-RU"/>
              <a:t>9</a:t>
            </a:fld>
            <a:endParaRPr/>
          </a:p>
        </p:txBody>
      </p:sp>
      <p:pic>
        <p:nvPicPr>
          <p:cNvPr id="726172889" name="Рисунок 72617288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715020" y="266699"/>
            <a:ext cx="1476977" cy="761205"/>
          </a:xfrm>
          <a:prstGeom prst="rect">
            <a:avLst/>
          </a:prstGeom>
        </p:spPr>
      </p:pic>
      <p:pic>
        <p:nvPicPr>
          <p:cNvPr id="2013545739" name="Рисунок 2013545738"/>
          <p:cNvPicPr>
            <a:picLocks noChangeAspect="1"/>
          </p:cNvPicPr>
          <p:nvPr/>
        </p:nvPicPr>
        <p:blipFill>
          <a:blip r:embed="rId3"/>
          <a:srcRect l="26103" t="15268" r="4206" b="10054"/>
          <a:stretch/>
        </p:blipFill>
        <p:spPr bwMode="auto">
          <a:xfrm>
            <a:off x="102814" y="4788306"/>
            <a:ext cx="5613139" cy="4347878"/>
          </a:xfrm>
          <a:prstGeom prst="ellipse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</TotalTime>
  <Words>930</Words>
  <Application>Microsoft Office PowerPoint</Application>
  <DocSecurity>0</DocSecurity>
  <PresentationFormat>Широкоэкранный</PresentationFormat>
  <Paragraphs>157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КОНТАКТЫ</vt:lpstr>
      <vt:lpstr>ДОКУМЕНТЫ, ОТЧЕТЫ ОРГАНИЗАЦИИ</vt:lpstr>
      <vt:lpstr>О МЕРОПРИЯТИЯХ</vt:lpstr>
      <vt:lpstr>УСТОЙЧИВОСТЬ,  ЭФФЕКТИВНОСТЬ  И ВАЖНОСТЬ ПРОЕКТОВ ОРГАНИЗАЦИИ</vt:lpstr>
      <vt:lpstr>ОБОСНОВАНИЕ  АКТУАЛЬНОСТИ ПРОЕКТОВ</vt:lpstr>
      <vt:lpstr>ЦЕЛЬ ОРГАНИЗАЦИИ</vt:lpstr>
      <vt:lpstr>ЦЕЛЕВЫЕ ГРУППЫ ОРГАНИЗАЦИИ</vt:lpstr>
      <vt:lpstr>ОСНОВНЫЕ НАПРАВЛЕНИЯ ДЕЯТЕЛЬНОСТИ ОРГАНИЗАЦИИ</vt:lpstr>
      <vt:lpstr>ОЖИДАЕМЫЕ РЕЗУЛЬТАТЫ</vt:lpstr>
      <vt:lpstr>НАШИ ПРЕИМУЩЕСТВА</vt:lpstr>
      <vt:lpstr>Презентация PowerPoint</vt:lpstr>
      <vt:lpstr>Презентация PowerPoint</vt:lpstr>
      <vt:lpstr>Презентация PowerPoint</vt:lpstr>
      <vt:lpstr>ПРОЕКТ В ИНТЕРЕСАХ ИНВАЛИДОВ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MSI</dc:creator>
  <cp:keywords/>
  <dc:description/>
  <cp:lastModifiedBy>User</cp:lastModifiedBy>
  <cp:revision>22</cp:revision>
  <dcterms:created xsi:type="dcterms:W3CDTF">2025-04-23T15:53:28Z</dcterms:created>
  <dcterms:modified xsi:type="dcterms:W3CDTF">2025-06-09T07:41:09Z</dcterms:modified>
  <cp:category/>
  <dc:identifier/>
  <cp:contentStatus/>
  <dc:language/>
  <cp:version/>
</cp:coreProperties>
</file>