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9" r:id="rId3"/>
    <p:sldId id="260" r:id="rId4"/>
    <p:sldId id="270" r:id="rId5"/>
    <p:sldId id="261" r:id="rId6"/>
    <p:sldId id="267" r:id="rId7"/>
    <p:sldId id="268" r:id="rId8"/>
    <p:sldId id="262" r:id="rId9"/>
    <p:sldId id="266" r:id="rId10"/>
    <p:sldId id="265" r:id="rId11"/>
    <p:sldId id="263" r:id="rId12"/>
    <p:sldId id="269" r:id="rId13"/>
    <p:sldId id="264" r:id="rId14"/>
    <p:sldId id="257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67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5" autoAdjust="0"/>
    <p:restoredTop sz="92362" autoAdjust="0"/>
  </p:normalViewPr>
  <p:slideViewPr>
    <p:cSldViewPr>
      <p:cViewPr>
        <p:scale>
          <a:sx n="75" d="100"/>
          <a:sy n="75" d="100"/>
        </p:scale>
        <p:origin x="-1398" y="-3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265AB8-8CF4-47C1-A359-B7230DFC25D2}" type="doc">
      <dgm:prSet loTypeId="urn:microsoft.com/office/officeart/2005/8/layout/gear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E8F9A0F-66E6-44A6-AB6B-A2071F253792}">
      <dgm:prSet phldrT="[Текст]"/>
      <dgm:spPr/>
      <dgm:t>
        <a:bodyPr/>
        <a:lstStyle/>
        <a:p>
          <a:r>
            <a:rPr lang="ru-RU" dirty="0" smtClean="0">
              <a:latin typeface="Times New Roman"/>
              <a:cs typeface="Times New Roman"/>
            </a:rPr>
            <a:t>В 2020 году проект </a:t>
          </a:r>
        </a:p>
        <a:p>
          <a:r>
            <a:rPr lang="ru-RU" dirty="0" smtClean="0">
              <a:latin typeface="Times New Roman"/>
              <a:cs typeface="Times New Roman"/>
            </a:rPr>
            <a:t>прошел акселерационную программу и </a:t>
          </a:r>
          <a:r>
            <a:rPr lang="ru-RU" b="1" dirty="0" smtClean="0">
              <a:solidFill>
                <a:srgbClr val="FFFF00"/>
              </a:solidFill>
              <a:latin typeface="Times New Roman"/>
              <a:cs typeface="Times New Roman"/>
            </a:rPr>
            <a:t>вошел в 100 лучших практик развития социальной сферы.</a:t>
          </a:r>
          <a:endParaRPr lang="ru-RU" dirty="0">
            <a:solidFill>
              <a:srgbClr val="FFFF00"/>
            </a:solidFill>
          </a:endParaRPr>
        </a:p>
      </dgm:t>
    </dgm:pt>
    <dgm:pt modelId="{A58D8089-2BEC-4094-8F9A-3E9E429F0595}" type="parTrans" cxnId="{81EED746-93D9-42D5-8E7D-E9BA797D56F8}">
      <dgm:prSet/>
      <dgm:spPr/>
      <dgm:t>
        <a:bodyPr/>
        <a:lstStyle/>
        <a:p>
          <a:endParaRPr lang="ru-RU"/>
        </a:p>
      </dgm:t>
    </dgm:pt>
    <dgm:pt modelId="{EF3E2476-C71A-4AAB-B069-6F294CBE7949}" type="sibTrans" cxnId="{81EED746-93D9-42D5-8E7D-E9BA797D56F8}">
      <dgm:prSet/>
      <dgm:spPr/>
      <dgm:t>
        <a:bodyPr/>
        <a:lstStyle/>
        <a:p>
          <a:endParaRPr lang="ru-RU"/>
        </a:p>
      </dgm:t>
    </dgm:pt>
    <dgm:pt modelId="{2731366F-3AF1-43D7-8057-857B0C14C68E}">
      <dgm:prSet phldrT="[Текст]" custT="1"/>
      <dgm:spPr/>
      <dgm:t>
        <a:bodyPr/>
        <a:lstStyle/>
        <a:p>
          <a:r>
            <a:rPr lang="ru-RU" sz="1100" dirty="0" smtClean="0">
              <a:latin typeface="Times New Roman"/>
              <a:cs typeface="Times New Roman"/>
            </a:rPr>
            <a:t>Увеличилось привлечение  волонтерской помощи. </a:t>
          </a:r>
          <a:endParaRPr lang="ru-RU" sz="1100" dirty="0"/>
        </a:p>
      </dgm:t>
    </dgm:pt>
    <dgm:pt modelId="{9AE7C624-3F16-4217-A180-E564C47F7C36}" type="parTrans" cxnId="{929A6817-A1B3-4B80-8E73-9AF2CEFD739B}">
      <dgm:prSet/>
      <dgm:spPr/>
      <dgm:t>
        <a:bodyPr/>
        <a:lstStyle/>
        <a:p>
          <a:endParaRPr lang="ru-RU"/>
        </a:p>
      </dgm:t>
    </dgm:pt>
    <dgm:pt modelId="{2E4C3082-EDFD-4284-B59E-AE8D8F7FAA17}" type="sibTrans" cxnId="{929A6817-A1B3-4B80-8E73-9AF2CEFD739B}">
      <dgm:prSet/>
      <dgm:spPr/>
      <dgm:t>
        <a:bodyPr/>
        <a:lstStyle/>
        <a:p>
          <a:endParaRPr lang="ru-RU"/>
        </a:p>
      </dgm:t>
    </dgm:pt>
    <dgm:pt modelId="{AEE3688F-89A2-43AA-BAAF-381D0680517F}">
      <dgm:prSet phldrT="[Текст]" custT="1"/>
      <dgm:spPr/>
      <dgm:t>
        <a:bodyPr/>
        <a:lstStyle/>
        <a:p>
          <a:r>
            <a:rPr lang="ru-RU" sz="1000" b="1" dirty="0" smtClean="0">
              <a:latin typeface="Times New Roman"/>
              <a:cs typeface="Times New Roman"/>
            </a:rPr>
            <a:t>Увеличилось количество обслуживаемых граждан с </a:t>
          </a:r>
        </a:p>
        <a:p>
          <a:r>
            <a:rPr lang="ru-RU" sz="1000" b="1" dirty="0" smtClean="0">
              <a:solidFill>
                <a:srgbClr val="FFFF00"/>
              </a:solidFill>
              <a:latin typeface="Times New Roman"/>
              <a:cs typeface="Times New Roman"/>
            </a:rPr>
            <a:t>60 до 130 человек. </a:t>
          </a:r>
          <a:endParaRPr lang="ru-RU" sz="1000" b="1" dirty="0">
            <a:solidFill>
              <a:srgbClr val="FFFF00"/>
            </a:solidFill>
          </a:endParaRPr>
        </a:p>
      </dgm:t>
    </dgm:pt>
    <dgm:pt modelId="{AD17654C-9D53-4C61-BBF2-9EDF72E2967F}" type="parTrans" cxnId="{467F6287-3E2A-485F-A02A-650BD5F9BD36}">
      <dgm:prSet/>
      <dgm:spPr/>
      <dgm:t>
        <a:bodyPr/>
        <a:lstStyle/>
        <a:p>
          <a:endParaRPr lang="ru-RU"/>
        </a:p>
      </dgm:t>
    </dgm:pt>
    <dgm:pt modelId="{6E6651C6-CF7A-4A49-8992-ED312863DF3A}" type="sibTrans" cxnId="{467F6287-3E2A-485F-A02A-650BD5F9BD36}">
      <dgm:prSet/>
      <dgm:spPr/>
      <dgm:t>
        <a:bodyPr/>
        <a:lstStyle/>
        <a:p>
          <a:endParaRPr lang="ru-RU"/>
        </a:p>
      </dgm:t>
    </dgm:pt>
    <dgm:pt modelId="{5DAB10C7-9B7C-45B3-8CC3-9BAC05F3D9D1}" type="pres">
      <dgm:prSet presAssocID="{37265AB8-8CF4-47C1-A359-B7230DFC25D2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DE0DB0-2DDC-4219-A064-B02D1A2009C3}" type="pres">
      <dgm:prSet presAssocID="{4E8F9A0F-66E6-44A6-AB6B-A2071F253792}" presName="gear1" presStyleLbl="node1" presStyleIdx="0" presStyleCnt="3" custLinFactNeighborX="4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CE321-3961-4F7D-8514-BEB755E168BF}" type="pres">
      <dgm:prSet presAssocID="{4E8F9A0F-66E6-44A6-AB6B-A2071F253792}" presName="gear1srcNode" presStyleLbl="node1" presStyleIdx="0" presStyleCnt="3"/>
      <dgm:spPr/>
      <dgm:t>
        <a:bodyPr/>
        <a:lstStyle/>
        <a:p>
          <a:endParaRPr lang="ru-RU"/>
        </a:p>
      </dgm:t>
    </dgm:pt>
    <dgm:pt modelId="{E5B77363-C45A-4276-BC9A-C43269A48EFA}" type="pres">
      <dgm:prSet presAssocID="{4E8F9A0F-66E6-44A6-AB6B-A2071F253792}" presName="gear1dstNode" presStyleLbl="node1" presStyleIdx="0" presStyleCnt="3"/>
      <dgm:spPr/>
      <dgm:t>
        <a:bodyPr/>
        <a:lstStyle/>
        <a:p>
          <a:endParaRPr lang="ru-RU"/>
        </a:p>
      </dgm:t>
    </dgm:pt>
    <dgm:pt modelId="{ECF25ED4-BDEA-4747-A305-6AD92C8D3932}" type="pres">
      <dgm:prSet presAssocID="{2731366F-3AF1-43D7-8057-857B0C14C68E}" presName="gear2" presStyleLbl="node1" presStyleIdx="1" presStyleCnt="3" custScaleX="99807" custScaleY="91845" custLinFactNeighborY="25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0A627-F9DA-439C-8B6B-470A0B429103}" type="pres">
      <dgm:prSet presAssocID="{2731366F-3AF1-43D7-8057-857B0C14C68E}" presName="gear2srcNode" presStyleLbl="node1" presStyleIdx="1" presStyleCnt="3"/>
      <dgm:spPr/>
      <dgm:t>
        <a:bodyPr/>
        <a:lstStyle/>
        <a:p>
          <a:endParaRPr lang="ru-RU"/>
        </a:p>
      </dgm:t>
    </dgm:pt>
    <dgm:pt modelId="{C23EF8ED-B37C-42E4-8792-E8CD679C7E4D}" type="pres">
      <dgm:prSet presAssocID="{2731366F-3AF1-43D7-8057-857B0C14C68E}" presName="gear2dstNode" presStyleLbl="node1" presStyleIdx="1" presStyleCnt="3"/>
      <dgm:spPr/>
      <dgm:t>
        <a:bodyPr/>
        <a:lstStyle/>
        <a:p>
          <a:endParaRPr lang="ru-RU"/>
        </a:p>
      </dgm:t>
    </dgm:pt>
    <dgm:pt modelId="{B2A22402-D0F9-4CA0-B40E-8387D958220B}" type="pres">
      <dgm:prSet presAssocID="{AEE3688F-89A2-43AA-BAAF-381D0680517F}" presName="gear3" presStyleLbl="node1" presStyleIdx="2" presStyleCnt="3" custScaleX="107229" custScaleY="106087"/>
      <dgm:spPr/>
      <dgm:t>
        <a:bodyPr/>
        <a:lstStyle/>
        <a:p>
          <a:endParaRPr lang="ru-RU"/>
        </a:p>
      </dgm:t>
    </dgm:pt>
    <dgm:pt modelId="{FE68548A-8D16-4D68-87B7-4AE1F0B7E28C}" type="pres">
      <dgm:prSet presAssocID="{AEE3688F-89A2-43AA-BAAF-381D0680517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84C11-EC59-419F-ADE3-853ECB83CE88}" type="pres">
      <dgm:prSet presAssocID="{AEE3688F-89A2-43AA-BAAF-381D0680517F}" presName="gear3srcNode" presStyleLbl="node1" presStyleIdx="2" presStyleCnt="3"/>
      <dgm:spPr/>
      <dgm:t>
        <a:bodyPr/>
        <a:lstStyle/>
        <a:p>
          <a:endParaRPr lang="ru-RU"/>
        </a:p>
      </dgm:t>
    </dgm:pt>
    <dgm:pt modelId="{45008AF7-92A0-46CF-9264-2513246EEC97}" type="pres">
      <dgm:prSet presAssocID="{AEE3688F-89A2-43AA-BAAF-381D0680517F}" presName="gear3dstNode" presStyleLbl="node1" presStyleIdx="2" presStyleCnt="3"/>
      <dgm:spPr/>
      <dgm:t>
        <a:bodyPr/>
        <a:lstStyle/>
        <a:p>
          <a:endParaRPr lang="ru-RU"/>
        </a:p>
      </dgm:t>
    </dgm:pt>
    <dgm:pt modelId="{3F80BD3A-24B2-4892-80AF-FB1B8D4B3950}" type="pres">
      <dgm:prSet presAssocID="{EF3E2476-C71A-4AAB-B069-6F294CBE7949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C8259CE1-46B9-46E9-A6BE-39992E9ECA0D}" type="pres">
      <dgm:prSet presAssocID="{2E4C3082-EDFD-4284-B59E-AE8D8F7FAA17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D8B7AFA8-6728-4D7C-A911-CDA96496CBC8}" type="pres">
      <dgm:prSet presAssocID="{6E6651C6-CF7A-4A49-8992-ED312863DF3A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CAA48395-40B1-4FF9-B247-EE4F96E78805}" type="presOf" srcId="{6E6651C6-CF7A-4A49-8992-ED312863DF3A}" destId="{D8B7AFA8-6728-4D7C-A911-CDA96496CBC8}" srcOrd="0" destOrd="0" presId="urn:microsoft.com/office/officeart/2005/8/layout/gear1"/>
    <dgm:cxn modelId="{6B57152A-76DA-4E33-9B9F-0048D27FDDCC}" type="presOf" srcId="{2E4C3082-EDFD-4284-B59E-AE8D8F7FAA17}" destId="{C8259CE1-46B9-46E9-A6BE-39992E9ECA0D}" srcOrd="0" destOrd="0" presId="urn:microsoft.com/office/officeart/2005/8/layout/gear1"/>
    <dgm:cxn modelId="{19818C12-B000-4804-A671-DC4C20A1C06A}" type="presOf" srcId="{2731366F-3AF1-43D7-8057-857B0C14C68E}" destId="{9DB0A627-F9DA-439C-8B6B-470A0B429103}" srcOrd="1" destOrd="0" presId="urn:microsoft.com/office/officeart/2005/8/layout/gear1"/>
    <dgm:cxn modelId="{71B5908A-C335-42BE-9430-0B28061CF04B}" type="presOf" srcId="{EF3E2476-C71A-4AAB-B069-6F294CBE7949}" destId="{3F80BD3A-24B2-4892-80AF-FB1B8D4B3950}" srcOrd="0" destOrd="0" presId="urn:microsoft.com/office/officeart/2005/8/layout/gear1"/>
    <dgm:cxn modelId="{467F6287-3E2A-485F-A02A-650BD5F9BD36}" srcId="{37265AB8-8CF4-47C1-A359-B7230DFC25D2}" destId="{AEE3688F-89A2-43AA-BAAF-381D0680517F}" srcOrd="2" destOrd="0" parTransId="{AD17654C-9D53-4C61-BBF2-9EDF72E2967F}" sibTransId="{6E6651C6-CF7A-4A49-8992-ED312863DF3A}"/>
    <dgm:cxn modelId="{6E2966F9-DEF8-4D7C-BC94-BB2E3A82A4AC}" type="presOf" srcId="{AEE3688F-89A2-43AA-BAAF-381D0680517F}" destId="{FC384C11-EC59-419F-ADE3-853ECB83CE88}" srcOrd="2" destOrd="0" presId="urn:microsoft.com/office/officeart/2005/8/layout/gear1"/>
    <dgm:cxn modelId="{22C0FFCC-3BB7-4CE4-9ED5-96A2644969F3}" type="presOf" srcId="{2731366F-3AF1-43D7-8057-857B0C14C68E}" destId="{ECF25ED4-BDEA-4747-A305-6AD92C8D3932}" srcOrd="0" destOrd="0" presId="urn:microsoft.com/office/officeart/2005/8/layout/gear1"/>
    <dgm:cxn modelId="{D2552105-EC8D-4BCF-8335-A3202237F0FF}" type="presOf" srcId="{AEE3688F-89A2-43AA-BAAF-381D0680517F}" destId="{B2A22402-D0F9-4CA0-B40E-8387D958220B}" srcOrd="0" destOrd="0" presId="urn:microsoft.com/office/officeart/2005/8/layout/gear1"/>
    <dgm:cxn modelId="{B777B3FA-BD50-4B9C-8711-0B49AF9E50F8}" type="presOf" srcId="{37265AB8-8CF4-47C1-A359-B7230DFC25D2}" destId="{5DAB10C7-9B7C-45B3-8CC3-9BAC05F3D9D1}" srcOrd="0" destOrd="0" presId="urn:microsoft.com/office/officeart/2005/8/layout/gear1"/>
    <dgm:cxn modelId="{436BDE3C-A6B4-4446-8C81-997B29188B10}" type="presOf" srcId="{AEE3688F-89A2-43AA-BAAF-381D0680517F}" destId="{FE68548A-8D16-4D68-87B7-4AE1F0B7E28C}" srcOrd="1" destOrd="0" presId="urn:microsoft.com/office/officeart/2005/8/layout/gear1"/>
    <dgm:cxn modelId="{9B7921A0-99C1-4BAE-B368-2E4F41418179}" type="presOf" srcId="{2731366F-3AF1-43D7-8057-857B0C14C68E}" destId="{C23EF8ED-B37C-42E4-8792-E8CD679C7E4D}" srcOrd="2" destOrd="0" presId="urn:microsoft.com/office/officeart/2005/8/layout/gear1"/>
    <dgm:cxn modelId="{4B26CB6A-B3AA-4436-9C00-C62564EB33E1}" type="presOf" srcId="{4E8F9A0F-66E6-44A6-AB6B-A2071F253792}" destId="{8DDE0DB0-2DDC-4219-A064-B02D1A2009C3}" srcOrd="0" destOrd="0" presId="urn:microsoft.com/office/officeart/2005/8/layout/gear1"/>
    <dgm:cxn modelId="{81EED746-93D9-42D5-8E7D-E9BA797D56F8}" srcId="{37265AB8-8CF4-47C1-A359-B7230DFC25D2}" destId="{4E8F9A0F-66E6-44A6-AB6B-A2071F253792}" srcOrd="0" destOrd="0" parTransId="{A58D8089-2BEC-4094-8F9A-3E9E429F0595}" sibTransId="{EF3E2476-C71A-4AAB-B069-6F294CBE7949}"/>
    <dgm:cxn modelId="{A11678E4-E775-44AD-BA5A-5BBC7D012EBC}" type="presOf" srcId="{4E8F9A0F-66E6-44A6-AB6B-A2071F253792}" destId="{997CE321-3961-4F7D-8514-BEB755E168BF}" srcOrd="1" destOrd="0" presId="urn:microsoft.com/office/officeart/2005/8/layout/gear1"/>
    <dgm:cxn modelId="{929A6817-A1B3-4B80-8E73-9AF2CEFD739B}" srcId="{37265AB8-8CF4-47C1-A359-B7230DFC25D2}" destId="{2731366F-3AF1-43D7-8057-857B0C14C68E}" srcOrd="1" destOrd="0" parTransId="{9AE7C624-3F16-4217-A180-E564C47F7C36}" sibTransId="{2E4C3082-EDFD-4284-B59E-AE8D8F7FAA17}"/>
    <dgm:cxn modelId="{7551D834-D196-4C3C-9845-2091A320A1E0}" type="presOf" srcId="{4E8F9A0F-66E6-44A6-AB6B-A2071F253792}" destId="{E5B77363-C45A-4276-BC9A-C43269A48EFA}" srcOrd="2" destOrd="0" presId="urn:microsoft.com/office/officeart/2005/8/layout/gear1"/>
    <dgm:cxn modelId="{98264986-7BF6-4AA7-AF3D-3B8FD2828D49}" type="presOf" srcId="{AEE3688F-89A2-43AA-BAAF-381D0680517F}" destId="{45008AF7-92A0-46CF-9264-2513246EEC97}" srcOrd="3" destOrd="0" presId="urn:microsoft.com/office/officeart/2005/8/layout/gear1"/>
    <dgm:cxn modelId="{C26A53F6-2894-407F-A10F-0B2D0B0256D2}" type="presParOf" srcId="{5DAB10C7-9B7C-45B3-8CC3-9BAC05F3D9D1}" destId="{8DDE0DB0-2DDC-4219-A064-B02D1A2009C3}" srcOrd="0" destOrd="0" presId="urn:microsoft.com/office/officeart/2005/8/layout/gear1"/>
    <dgm:cxn modelId="{EF4697DB-67EA-46F7-9014-6237CC80A087}" type="presParOf" srcId="{5DAB10C7-9B7C-45B3-8CC3-9BAC05F3D9D1}" destId="{997CE321-3961-4F7D-8514-BEB755E168BF}" srcOrd="1" destOrd="0" presId="urn:microsoft.com/office/officeart/2005/8/layout/gear1"/>
    <dgm:cxn modelId="{29139FD6-59C4-49ED-A79A-E3C02EC23010}" type="presParOf" srcId="{5DAB10C7-9B7C-45B3-8CC3-9BAC05F3D9D1}" destId="{E5B77363-C45A-4276-BC9A-C43269A48EFA}" srcOrd="2" destOrd="0" presId="urn:microsoft.com/office/officeart/2005/8/layout/gear1"/>
    <dgm:cxn modelId="{4A754057-A6EB-47B0-9BE0-05F06CE6179D}" type="presParOf" srcId="{5DAB10C7-9B7C-45B3-8CC3-9BAC05F3D9D1}" destId="{ECF25ED4-BDEA-4747-A305-6AD92C8D3932}" srcOrd="3" destOrd="0" presId="urn:microsoft.com/office/officeart/2005/8/layout/gear1"/>
    <dgm:cxn modelId="{F8B29BE3-5DA1-4406-A26B-FF51446885A9}" type="presParOf" srcId="{5DAB10C7-9B7C-45B3-8CC3-9BAC05F3D9D1}" destId="{9DB0A627-F9DA-439C-8B6B-470A0B429103}" srcOrd="4" destOrd="0" presId="urn:microsoft.com/office/officeart/2005/8/layout/gear1"/>
    <dgm:cxn modelId="{9A5B9AD6-8EEE-4ADB-A5C8-E3E3D8DDB07E}" type="presParOf" srcId="{5DAB10C7-9B7C-45B3-8CC3-9BAC05F3D9D1}" destId="{C23EF8ED-B37C-42E4-8792-E8CD679C7E4D}" srcOrd="5" destOrd="0" presId="urn:microsoft.com/office/officeart/2005/8/layout/gear1"/>
    <dgm:cxn modelId="{0E7D4ED7-EACA-46DE-A53F-A30ABDBC05B0}" type="presParOf" srcId="{5DAB10C7-9B7C-45B3-8CC3-9BAC05F3D9D1}" destId="{B2A22402-D0F9-4CA0-B40E-8387D958220B}" srcOrd="6" destOrd="0" presId="urn:microsoft.com/office/officeart/2005/8/layout/gear1"/>
    <dgm:cxn modelId="{D8857138-5CE8-415C-A08A-E070BB6E28B4}" type="presParOf" srcId="{5DAB10C7-9B7C-45B3-8CC3-9BAC05F3D9D1}" destId="{FE68548A-8D16-4D68-87B7-4AE1F0B7E28C}" srcOrd="7" destOrd="0" presId="urn:microsoft.com/office/officeart/2005/8/layout/gear1"/>
    <dgm:cxn modelId="{1FC85445-5553-42FE-A718-CA52F56D7249}" type="presParOf" srcId="{5DAB10C7-9B7C-45B3-8CC3-9BAC05F3D9D1}" destId="{FC384C11-EC59-419F-ADE3-853ECB83CE88}" srcOrd="8" destOrd="0" presId="urn:microsoft.com/office/officeart/2005/8/layout/gear1"/>
    <dgm:cxn modelId="{7A7C427E-5CD7-4943-A0DD-FCE2420A57C1}" type="presParOf" srcId="{5DAB10C7-9B7C-45B3-8CC3-9BAC05F3D9D1}" destId="{45008AF7-92A0-46CF-9264-2513246EEC97}" srcOrd="9" destOrd="0" presId="urn:microsoft.com/office/officeart/2005/8/layout/gear1"/>
    <dgm:cxn modelId="{F4C7DA5F-D8BF-45EC-8709-5C0C3B5BEBA8}" type="presParOf" srcId="{5DAB10C7-9B7C-45B3-8CC3-9BAC05F3D9D1}" destId="{3F80BD3A-24B2-4892-80AF-FB1B8D4B3950}" srcOrd="10" destOrd="0" presId="urn:microsoft.com/office/officeart/2005/8/layout/gear1"/>
    <dgm:cxn modelId="{3A04DBCB-D663-4F1A-B29B-EE0DE1F65997}" type="presParOf" srcId="{5DAB10C7-9B7C-45B3-8CC3-9BAC05F3D9D1}" destId="{C8259CE1-46B9-46E9-A6BE-39992E9ECA0D}" srcOrd="11" destOrd="0" presId="urn:microsoft.com/office/officeart/2005/8/layout/gear1"/>
    <dgm:cxn modelId="{BFB40BAD-C837-49F6-A549-0162BD7651C1}" type="presParOf" srcId="{5DAB10C7-9B7C-45B3-8CC3-9BAC05F3D9D1}" destId="{D8B7AFA8-6728-4D7C-A911-CDA96496CBC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E0DB0-2DDC-4219-A064-B02D1A2009C3}">
      <dsp:nvSpPr>
        <dsp:cNvPr id="0" name=""/>
        <dsp:cNvSpPr/>
      </dsp:nvSpPr>
      <dsp:spPr>
        <a:xfrm>
          <a:off x="1883532" y="1858485"/>
          <a:ext cx="2235200" cy="223520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/>
              <a:cs typeface="Times New Roman"/>
            </a:rPr>
            <a:t>В 2020 году проект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/>
              <a:cs typeface="Times New Roman"/>
            </a:rPr>
            <a:t>прошел акселерационную программу и </a:t>
          </a:r>
          <a:r>
            <a:rPr lang="ru-RU" sz="1100" b="1" kern="1200" dirty="0" smtClean="0">
              <a:solidFill>
                <a:srgbClr val="FFFF00"/>
              </a:solidFill>
              <a:latin typeface="Times New Roman"/>
              <a:cs typeface="Times New Roman"/>
            </a:rPr>
            <a:t>вошел в 100 лучших практик развития социальной сферы.</a:t>
          </a:r>
          <a:endParaRPr lang="ru-RU" sz="1100" kern="1200" dirty="0">
            <a:solidFill>
              <a:srgbClr val="FFFF00"/>
            </a:solidFill>
          </a:endParaRPr>
        </a:p>
      </dsp:txBody>
      <dsp:txXfrm>
        <a:off x="2332907" y="2382070"/>
        <a:ext cx="1336450" cy="1148939"/>
      </dsp:txXfrm>
    </dsp:sp>
    <dsp:sp modelId="{ECF25ED4-BDEA-4747-A305-6AD92C8D3932}">
      <dsp:nvSpPr>
        <dsp:cNvPr id="0" name=""/>
        <dsp:cNvSpPr/>
      </dsp:nvSpPr>
      <dsp:spPr>
        <a:xfrm>
          <a:off x="573780" y="1438259"/>
          <a:ext cx="1622462" cy="1493032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/>
              <a:cs typeface="Times New Roman"/>
            </a:rPr>
            <a:t>Увеличилось привлечение  волонтерской помощи. </a:t>
          </a:r>
          <a:endParaRPr lang="ru-RU" sz="1100" kern="1200" dirty="0"/>
        </a:p>
      </dsp:txBody>
      <dsp:txXfrm>
        <a:off x="968469" y="1816406"/>
        <a:ext cx="833084" cy="736738"/>
      </dsp:txXfrm>
    </dsp:sp>
    <dsp:sp modelId="{B2A22402-D0F9-4CA0-B40E-8387D958220B}">
      <dsp:nvSpPr>
        <dsp:cNvPr id="0" name=""/>
        <dsp:cNvSpPr/>
      </dsp:nvSpPr>
      <dsp:spPr>
        <a:xfrm rot="20700000">
          <a:off x="1421814" y="163520"/>
          <a:ext cx="1714554" cy="1683049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/>
              <a:cs typeface="Times New Roman"/>
            </a:rPr>
            <a:t>Увеличилось количество обслуживаемых граждан с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FFFF00"/>
              </a:solidFill>
              <a:latin typeface="Times New Roman"/>
              <a:cs typeface="Times New Roman"/>
            </a:rPr>
            <a:t>60 до 130 человек. </a:t>
          </a:r>
          <a:endParaRPr lang="ru-RU" sz="1000" b="1" kern="1200" dirty="0">
            <a:solidFill>
              <a:srgbClr val="FFFF00"/>
            </a:solidFill>
          </a:endParaRPr>
        </a:p>
      </dsp:txBody>
      <dsp:txXfrm rot="-20700000">
        <a:off x="1799735" y="530793"/>
        <a:ext cx="958713" cy="948502"/>
      </dsp:txXfrm>
    </dsp:sp>
    <dsp:sp modelId="{3F80BD3A-24B2-4892-80AF-FB1B8D4B3950}">
      <dsp:nvSpPr>
        <dsp:cNvPr id="0" name=""/>
        <dsp:cNvSpPr/>
      </dsp:nvSpPr>
      <dsp:spPr>
        <a:xfrm>
          <a:off x="1699397" y="1522005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259CE1-46B9-46E9-A6BE-39992E9ECA0D}">
      <dsp:nvSpPr>
        <dsp:cNvPr id="0" name=""/>
        <dsp:cNvSpPr/>
      </dsp:nvSpPr>
      <dsp:spPr>
        <a:xfrm>
          <a:off x="284321" y="971040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7AFA8-6728-4D7C-A911-CDA96496CBC8}">
      <dsp:nvSpPr>
        <dsp:cNvPr id="0" name=""/>
        <dsp:cNvSpPr/>
      </dsp:nvSpPr>
      <dsp:spPr>
        <a:xfrm>
          <a:off x="1114292" y="-139647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51B83-32D1-4713-97FF-5690140C2A38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559D8-1579-4583-B3AD-1227DBA53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54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559D8-1579-4583-B3AD-1227DBA538B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58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87468"/>
            <a:ext cx="7315200" cy="194626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74898"/>
            <a:ext cx="7315200" cy="85847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0935-0DE5-4FE8-A395-E3CA8F2E3E98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D661B3-D20E-4824-AABE-8B81B7F8F2C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0935-0DE5-4FE8-A395-E3CA8F2E3E98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61B3-D20E-4824-AABE-8B81B7F8F2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1" y="1370032"/>
            <a:ext cx="1492499" cy="33633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370032"/>
            <a:ext cx="5241476" cy="33633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0935-0DE5-4FE8-A395-E3CA8F2E3E98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61B3-D20E-4824-AABE-8B81B7F8F2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0935-0DE5-4FE8-A395-E3CA8F2E3E98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61B3-D20E-4824-AABE-8B81B7F8F2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3179"/>
            <a:ext cx="7315200" cy="970194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898823"/>
            <a:ext cx="7315200" cy="8238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0935-0DE5-4FE8-A395-E3CA8F2E3E98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61B3-D20E-4824-AABE-8B81B7F8F2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0935-0DE5-4FE8-A395-E3CA8F2E3E98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61B3-D20E-4824-AABE-8B81B7F8F2C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057400"/>
            <a:ext cx="3566160" cy="26951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057401"/>
            <a:ext cx="3566160" cy="26967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057400"/>
            <a:ext cx="336499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057400"/>
            <a:ext cx="336206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0935-0DE5-4FE8-A395-E3CA8F2E3E98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61B3-D20E-4824-AABE-8B81B7F8F2C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2537460"/>
            <a:ext cx="3566160" cy="22151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2537460"/>
            <a:ext cx="3566160" cy="22151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0935-0DE5-4FE8-A395-E3CA8F2E3E98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61B3-D20E-4824-AABE-8B81B7F8F2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0935-0DE5-4FE8-A395-E3CA8F2E3E98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61B3-D20E-4824-AABE-8B81B7F8F2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69022"/>
            <a:ext cx="2950936" cy="162976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370032"/>
            <a:ext cx="4207848" cy="3357461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5822"/>
            <a:ext cx="2950936" cy="1684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0935-0DE5-4FE8-A395-E3CA8F2E3E98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61B3-D20E-4824-AABE-8B81B7F8F2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2953512" cy="1632204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714500"/>
            <a:ext cx="4038600" cy="25146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4952"/>
            <a:ext cx="2953512" cy="16870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0935-0DE5-4FE8-A395-E3CA8F2E3E98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61B3-D20E-4824-AABE-8B81B7F8F2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430355"/>
            <a:ext cx="86236" cy="429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430355"/>
            <a:ext cx="576072" cy="429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77375"/>
            <a:ext cx="7315200" cy="2654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411597"/>
            <a:ext cx="1189132" cy="223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30590935-0DE5-4FE8-A395-E3CA8F2E3E98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6" y="411598"/>
            <a:ext cx="941203" cy="226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D661B3-D20E-4824-AABE-8B81B7F8F2C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9" y="641968"/>
            <a:ext cx="2246489" cy="225920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k.ru/kalachmiloserdie" TargetMode="External"/><Relationship Id="rId2" Type="http://schemas.openxmlformats.org/officeDocument/2006/relationships/hyperlink" Target="https://vk.com/kalach_miloserd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susokalachevskii_2006@mail.ru" TargetMode="External"/><Relationship Id="rId5" Type="http://schemas.openxmlformats.org/officeDocument/2006/relationships/hyperlink" Target="mailto:Kalachevskiy_SRC@volganet.ru" TargetMode="External"/><Relationship Id="rId4" Type="http://schemas.openxmlformats.org/officeDocument/2006/relationships/hyperlink" Target="https://vk.com/video-70164789_45623902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92545"/>
            <a:ext cx="9144000" cy="1656183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ln w="1905"/>
                <a:solidFill>
                  <a:srgbClr val="E867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ГОСУДАРСТВЕННОЕ КАЗЕННОЕ СПЕЦИАЛИЗИРОВАННОЕ УЧРЕЖДЕНИЕ СОЦИАЛЬНОГО ОБСЛУЖИВАНИЯ</a:t>
            </a:r>
            <a:br>
              <a:rPr lang="ru-RU" sz="1800" b="1" i="1" dirty="0" smtClean="0">
                <a:ln w="1905"/>
                <a:solidFill>
                  <a:srgbClr val="E867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n w="1905"/>
                <a:solidFill>
                  <a:srgbClr val="E867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«КАЛАЧЕВСКИЙ СОЦИАЛЬНО-РЕАБИЛИТАЦИОННЫЙ ЦЕНТР ДЛЯ НЕСОВЕРШЕННОЛЕТНИХ»</a:t>
            </a:r>
            <a:endParaRPr lang="ru-RU" sz="1800" b="1" i="1" dirty="0">
              <a:ln w="1905"/>
              <a:solidFill>
                <a:srgbClr val="E867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olbanova\Downloads\Приложение 2_логотип КСЗ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3" y="82739"/>
            <a:ext cx="840645" cy="112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olbanova\Desktop\Директору памятники\1679427948_celes-club-p-fon-dlya-prezentatsii-volonterstvo-krasivo-8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03797"/>
            <a:ext cx="8547912" cy="213970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olbanova\Desktop\Ашан футбол\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292" y="1995686"/>
            <a:ext cx="2488383" cy="243800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83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Kolbanova\Desktop\Все фото\Дети детям\1\DSC_00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91"/>
          <a:stretch/>
        </p:blipFill>
        <p:spPr bwMode="auto">
          <a:xfrm>
            <a:off x="5955589" y="295576"/>
            <a:ext cx="3222489" cy="2400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olbanova\Desktop\Все фото\Дети детям\0A9Wql1Dzn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949793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Kolbanova\Desktop\документы с раб стола\заметки 2019\заметки для правки\дети детям озерина березова\IMG-20190424-WA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15" y="1918825"/>
            <a:ext cx="2445969" cy="1834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olbanova\Desktop\Все фото\Дети детям\IMG-20220327-WA00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90" y="2260180"/>
            <a:ext cx="3871810" cy="2903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lbanova\Desktop\Все фото\Дети детям\1\DSC_088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8" t="14949"/>
          <a:stretch/>
        </p:blipFill>
        <p:spPr bwMode="auto">
          <a:xfrm>
            <a:off x="-36512" y="91723"/>
            <a:ext cx="3251857" cy="2047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olbanova\Desktop\Все фото\Дети детям\1\IMG_516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055" y="-36174"/>
            <a:ext cx="3989090" cy="2659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Kolbanova\Desktop\Ф 2024\вк\DSC_05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158" y="2949793"/>
            <a:ext cx="3137920" cy="2093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76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9502"/>
            <a:ext cx="5112568" cy="4536504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Добровольчество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базе ГКСУ СО «Калачёвский СРЦ»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приобрело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динамику в течении нескольких последних лет. </a:t>
            </a:r>
          </a:p>
          <a:p>
            <a:pPr marL="0" indent="358775" algn="just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это время волонтёры педагоги и воспитанники провели 27 добрых дел, 44 волонтёра готовы помогать, получили 405 часов. Значимые проекты реализуются именно в направлении социального добровольчества: акция "Дети детям", концерты для получателей услуг ПНИ и людей старшего поколения.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партнёрстве с МКУ "КЦСОМ" и местным отделением ВРО ВДО "Волонтёры Победы" были реализованы акции "Свеча Памяти", "Георгиевская ленточка", региональный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"Станция Мир".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" name="Picture 2" descr="C:\Users\Kolbanova\Desktop\Директору памятники\5AH_tn9PRH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1510"/>
            <a:ext cx="3286940" cy="219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7" descr="C:\Users\Kolbanova\Desktop\Директору памятники\tmYs9znfF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66653"/>
            <a:ext cx="3286941" cy="2109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01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:\Users\Kolbanova\Desktop\Директору памятники\v-Nj2YDCRR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27" y="2662203"/>
            <a:ext cx="3308396" cy="2481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C:\Users\Kolbanova\Desktop\Директору памятники\rtVcSIb_J4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6349"/>
            <a:ext cx="3651880" cy="2436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C:\Users\Kolbanova\Desktop\Директору памятники\LbQwB2rXgK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85" y="2630881"/>
            <a:ext cx="3563507" cy="2550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C:\Users\Kolbanova\Desktop\Директору памятники\rFSTweGmDH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35"/>
          <a:stretch/>
        </p:blipFill>
        <p:spPr bwMode="auto">
          <a:xfrm>
            <a:off x="5544718" y="202211"/>
            <a:ext cx="3563786" cy="2153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Kolbanova\Desktop\Директору памятники\aV_X2Mx4CMQ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78968"/>
            <a:ext cx="3460726" cy="26390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24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olbanova\Desktop\Ф 2024\ПДД дети\DSC_04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417" y="483518"/>
            <a:ext cx="3336536" cy="2226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Kolbanova\Desktop\Ф 2024\посадка\DSC_05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74" y="411510"/>
            <a:ext cx="3444113" cy="2298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Kolbanova\Desktop\Директору памятники\E13v_84ocYk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3" r="7819" b="11620"/>
          <a:stretch/>
        </p:blipFill>
        <p:spPr bwMode="auto">
          <a:xfrm>
            <a:off x="2483768" y="1635646"/>
            <a:ext cx="4032448" cy="3069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Kolbanova\Desktop\Ф 2024\ПНИ\DSC_06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026" y="2859781"/>
            <a:ext cx="3254470" cy="2171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Kolbanova\Desktop\Тимченко\IMG_9385.JP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107504" y="3003798"/>
            <a:ext cx="3059839" cy="2061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0" descr="C:\Users\Kolbanova\Desktop\Директору памятники\gOy8okqo7p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7496"/>
            <a:ext cx="2732348" cy="1822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85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1779662"/>
            <a:ext cx="9144000" cy="85725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43558"/>
            <a:ext cx="8229600" cy="1080120"/>
          </a:xfrm>
        </p:spPr>
        <p:txBody>
          <a:bodyPr/>
          <a:lstStyle/>
          <a:p>
            <a:pPr marL="0" indent="358775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участии в добровольческой деятельности воспитанники успешно проходят социальную адаптацию, приносят пользу обществу и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практике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видят ценность добрых дел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 txBox="1"/>
          <p:nvPr/>
        </p:nvSpPr>
        <p:spPr bwMode="auto">
          <a:xfrm>
            <a:off x="388988" y="2835101"/>
            <a:ext cx="4320480" cy="218492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17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17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17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17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17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ru-RU" sz="1200" b="1" dirty="0">
                <a:latin typeface="Times New Roman"/>
                <a:cs typeface="Times New Roman"/>
              </a:rPr>
              <a:t>Сайт и социальные группы  учреждения:</a:t>
            </a:r>
            <a:endParaRPr sz="1600" dirty="0"/>
          </a:p>
          <a:p>
            <a:pPr marL="0" indent="0">
              <a:buFont typeface="Arial"/>
              <a:buNone/>
              <a:defRPr/>
            </a:pPr>
            <a:r>
              <a:rPr lang="en-US" sz="1200" u="sng" dirty="0">
                <a:ln>
                  <a:solidFill>
                    <a:schemeClr val="tx2"/>
                  </a:solidFill>
                </a:ln>
                <a:solidFill>
                  <a:srgbClr val="FFC000"/>
                </a:solidFill>
                <a:latin typeface="Times New Roman"/>
                <a:cs typeface="Times New Roman"/>
                <a:hlinkClick r:id="rId2" tooltip="https://vk.com/kalach_miloserdie"/>
              </a:rPr>
              <a:t>https://442fz.volganet.ru/025194/news/</a:t>
            </a:r>
            <a:endParaRPr lang="ru-RU" sz="1200" u="sng" dirty="0">
              <a:ln>
                <a:solidFill>
                  <a:schemeClr val="tx2"/>
                </a:solidFill>
              </a:ln>
              <a:solidFill>
                <a:srgbClr val="FFC000"/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lang="ru-RU" sz="1200" u="sng" dirty="0">
                <a:ln>
                  <a:solidFill>
                    <a:schemeClr val="tx2"/>
                  </a:solidFill>
                </a:ln>
                <a:solidFill>
                  <a:srgbClr val="FFC000"/>
                </a:solidFill>
                <a:latin typeface="Times New Roman"/>
                <a:cs typeface="Times New Roman"/>
                <a:hlinkClick r:id="rId2" tooltip="https://vk.com/kalach_miloserdie"/>
              </a:rPr>
              <a:t>https://vk.com/kalach_miloserdie</a:t>
            </a:r>
            <a:endParaRPr lang="ru-RU" sz="1200" dirty="0">
              <a:ln>
                <a:solidFill>
                  <a:schemeClr val="tx2"/>
                </a:solidFill>
              </a:ln>
              <a:solidFill>
                <a:srgbClr val="FFC000"/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lang="ru-RU" sz="1200" u="sng" dirty="0">
                <a:ln>
                  <a:solidFill>
                    <a:schemeClr val="tx2"/>
                  </a:solidFill>
                </a:ln>
                <a:solidFill>
                  <a:srgbClr val="FFC000"/>
                </a:solidFill>
                <a:latin typeface="Times New Roman"/>
                <a:cs typeface="Times New Roman"/>
                <a:hlinkClick r:id="rId3" tooltip="https://ok.ru/kalachmiloserdie"/>
              </a:rPr>
              <a:t>https://ok.ru/kalachmiloserdie</a:t>
            </a:r>
            <a:endParaRPr lang="ru-RU" sz="1200" u="sng" dirty="0">
              <a:ln>
                <a:solidFill>
                  <a:schemeClr val="tx2"/>
                </a:solidFill>
              </a:ln>
              <a:solidFill>
                <a:srgbClr val="FFC000"/>
              </a:solidFill>
              <a:latin typeface="Times New Roman"/>
              <a:cs typeface="Times New Roman"/>
            </a:endParaRPr>
          </a:p>
          <a:p>
            <a:pPr marL="0" indent="0">
              <a:buNone/>
              <a:defRPr/>
            </a:pPr>
            <a:endParaRPr lang="ru-RU" sz="1400" b="1" dirty="0" smtClean="0">
              <a:latin typeface="Times New Roman"/>
              <a:cs typeface="Times New Roman"/>
            </a:endParaRPr>
          </a:p>
          <a:p>
            <a:pPr marL="0" indent="0">
              <a:buNone/>
              <a:defRPr/>
            </a:pPr>
            <a:r>
              <a:rPr lang="ru-RU" sz="1400" b="1" dirty="0" smtClean="0">
                <a:latin typeface="Times New Roman"/>
                <a:cs typeface="Times New Roman"/>
              </a:rPr>
              <a:t>Видео-ролик </a:t>
            </a:r>
            <a:r>
              <a:rPr lang="ru-RU" sz="1400" b="1" dirty="0">
                <a:latin typeface="Times New Roman"/>
                <a:cs typeface="Times New Roman"/>
              </a:rPr>
              <a:t>проекта «Твори Добро»: </a:t>
            </a:r>
            <a:endParaRPr sz="1600" dirty="0"/>
          </a:p>
          <a:p>
            <a:pPr marL="0" indent="0">
              <a:buNone/>
              <a:defRPr/>
            </a:pPr>
            <a:r>
              <a:rPr lang="ru-RU" sz="1100" u="sng" dirty="0">
                <a:ln>
                  <a:solidFill>
                    <a:schemeClr val="tx2"/>
                  </a:solidFill>
                </a:ln>
                <a:latin typeface="Times New Roman"/>
                <a:cs typeface="Times New Roman"/>
                <a:hlinkClick r:id="rId4" tooltip="https://vk.com/video-70164789_456239029"/>
              </a:rPr>
              <a:t>https://vk.com/video-70164789_456239029</a:t>
            </a:r>
            <a:endParaRPr lang="ru-RU" sz="1100" dirty="0">
              <a:ln>
                <a:solidFill>
                  <a:schemeClr val="tx2"/>
                </a:solidFill>
              </a:ln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endParaRPr lang="ru-RU" sz="1200" u="sng" dirty="0">
              <a:latin typeface="Times New Roman"/>
              <a:cs typeface="Times New Roman"/>
            </a:endParaRPr>
          </a:p>
        </p:txBody>
      </p:sp>
      <p:sp>
        <p:nvSpPr>
          <p:cNvPr id="8" name="Объект 2"/>
          <p:cNvSpPr txBox="1"/>
          <p:nvPr/>
        </p:nvSpPr>
        <p:spPr bwMode="auto">
          <a:xfrm>
            <a:off x="4788024" y="2835101"/>
            <a:ext cx="4176464" cy="2184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17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17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17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17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17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Контакты: </a:t>
            </a:r>
            <a:endParaRPr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Font typeface="Arial"/>
              <a:buNone/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Волгоградская область, г. Калач – на – Дону, пер. Пионерский,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5</a:t>
            </a:r>
          </a:p>
          <a:p>
            <a:pPr marL="0" indent="0">
              <a:buFont typeface="Arial"/>
              <a:buNone/>
              <a:defRPr/>
            </a:pPr>
            <a:endParaRPr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Font typeface="Arial"/>
              <a:buNone/>
              <a:defRPr/>
            </a:pPr>
            <a:endParaRPr lang="ru-RU" sz="4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Тел/Факс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: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8(84472)  3-41-12,  3-30-11</a:t>
            </a:r>
            <a:endParaRPr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E-mail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: </a:t>
            </a:r>
            <a:r>
              <a:rPr lang="en-US" sz="1200" u="sng" dirty="0">
                <a:ln>
                  <a:solidFill>
                    <a:schemeClr val="tx2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  <a:hlinkClick r:id="rId5" tooltip="mailto:Kalachevskiy_SRC@volganet.ru"/>
              </a:rPr>
              <a:t>Kalachevskiy_SRC@volganet.ru</a:t>
            </a:r>
            <a:r>
              <a:rPr lang="ru-RU" sz="1200" dirty="0">
                <a:ln>
                  <a:solidFill>
                    <a:schemeClr val="tx2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 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    </a:t>
            </a:r>
            <a:endParaRPr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622300">
              <a:buNone/>
              <a:defRPr/>
            </a:pPr>
            <a:r>
              <a:rPr lang="en-US" sz="1200" u="sng" dirty="0">
                <a:ln>
                  <a:solidFill>
                    <a:schemeClr val="tx2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  <a:hlinkClick r:id="rId6" tooltip="mailto:gsusokalachevskii_2006@mail.ru"/>
              </a:rPr>
              <a:t>gsusokalachevskii_2006@mail.ru</a:t>
            </a:r>
            <a:endParaRPr lang="ru-RU" sz="1200" dirty="0">
              <a:ln>
                <a:solidFill>
                  <a:schemeClr val="tx2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marL="0" indent="0">
              <a:buNone/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077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9502"/>
            <a:ext cx="8229600" cy="56557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 организации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7574"/>
            <a:ext cx="8229600" cy="3960440"/>
          </a:xfrm>
        </p:spPr>
        <p:txBody>
          <a:bodyPr>
            <a:noAutofit/>
          </a:bodyPr>
          <a:lstStyle/>
          <a:p>
            <a:pPr marL="0" indent="358775" algn="just">
              <a:buNone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Калачевский социально-реабилитационный центр для несовершеннолетних был создан распоряжением Главы администрации Калачевского района Волгоградской области 1 июня 1993 года в статусе приюта для детей-сирот, детей, оставшихся без попечения родителей. Целью создания Учреждения является: </a:t>
            </a: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реабилитация несовершеннолетних в возрасте от 3 до 18 </a:t>
            </a: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лет;</a:t>
            </a:r>
          </a:p>
          <a:p>
            <a:pPr algn="just"/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содействие 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в дальнейшем устройстве несовершеннолетних, оставшихся без попечения </a:t>
            </a: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родителей;</a:t>
            </a:r>
          </a:p>
          <a:p>
            <a:pPr algn="just"/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мероприятий по профилактике обстоятельств, обуславливающих безнадзорность и беспризорность несовершеннолетних. </a:t>
            </a:r>
            <a:endParaRPr lang="ru-RU" sz="13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Основными 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видами деятельности Учреждения являются: </a:t>
            </a:r>
            <a:endParaRPr lang="ru-RU" sz="13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/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социальных услуг с обеспечением проживания; </a:t>
            </a:r>
            <a:endParaRPr lang="ru-RU" sz="13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/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социальных услуг без обеспечения проживания. </a:t>
            </a:r>
            <a:endParaRPr lang="ru-RU" sz="13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endParaRPr lang="ru-RU" sz="700" b="1" dirty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структуре центра 2 отделения: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отделение диагностики и социальной реабилитации на 30 мест (стационар) и отделение дневного пребывания на 15 мест. </a:t>
            </a: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Перспективы 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на последующие </a:t>
            </a: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годы: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повышение эффективности реабилитационного процесса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несовершеннолетних,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работа по социальному сопровождению семей с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детьми, а также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усилить профилактическую работу по предотвращению беспризорности и правонарушений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несовершеннолетних.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3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60191"/>
            <a:ext cx="8229600" cy="2883767"/>
          </a:xfrm>
        </p:spPr>
        <p:txBody>
          <a:bodyPr>
            <a:normAutofit fontScale="92500" lnSpcReduction="10000"/>
          </a:bodyPr>
          <a:lstStyle/>
          <a:p>
            <a:pPr marL="0" indent="360000" algn="just">
              <a:lnSpc>
                <a:spcPct val="12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Традиции добровольчества закладывались задолго до создания портала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Добро.рф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lnSpc>
                <a:spcPct val="12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базе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ГКСУ СО «Калачёвский СРЦ» из числа получателей социальных услуг и специалистов центра был создан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волонтёрский отряд "На волне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актива". </a:t>
            </a:r>
          </a:p>
          <a:p>
            <a:pPr marL="0" indent="360000" algn="just">
              <a:lnSpc>
                <a:spcPct val="12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Который реализует добровольческие программы «Твори добро» и «Дети - детям»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92346"/>
            <a:ext cx="8604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"На волне актива"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5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Kolbanova\Desktop\Директору памятники\jtSXGnxWq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79" y="185974"/>
            <a:ext cx="3371839" cy="2428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C:\Users\Kolbanova\Desktop\Директору памятники\QCUGQQcXBB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4935"/>
            <a:ext cx="3222748" cy="2417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C:\Users\Kolbanova\Desktop\Директору памятники\OWa722h4nx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400" y="1291604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Kolbanova\Desktop\Директору памятники\9lukyPpZ2o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333" y="2650501"/>
            <a:ext cx="3238369" cy="2428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Kolbanova\Desktop\Директору памятники\CyOi-4wPtB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08" y="2663252"/>
            <a:ext cx="3238372" cy="2428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Kolbanova\Desktop\Директору памятники\5FIFxvQkbu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463" y="0"/>
            <a:ext cx="2400267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Kolbanova\Desktop\Директору памятники\CuzSGLO52J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0" b="8774"/>
          <a:stretch/>
        </p:blipFill>
        <p:spPr bwMode="auto">
          <a:xfrm>
            <a:off x="3397562" y="3573977"/>
            <a:ext cx="2614598" cy="1590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9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9995"/>
            <a:ext cx="7931224" cy="421555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Проект «Твори Добро»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23528" y="771550"/>
            <a:ext cx="8568952" cy="4248472"/>
          </a:xfrm>
        </p:spPr>
        <p:txBody>
          <a:bodyPr>
            <a:noAutofit/>
          </a:bodyPr>
          <a:lstStyle/>
          <a:p>
            <a:pPr marL="0" indent="358775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Проект «Твори добро» реализуется получателями социальных услуг и специалистами ГКСУ СО «Калачевский СРЦ» с 2017 года на базе «Калачевского ПНИ». Основной целью проекта является духовно-нравственное просвещение получателей социальных услуг с помощью проведения различных творческо-досуговых мероприятий, мастер-классов, концертов и соревнований. </a:t>
            </a:r>
          </a:p>
          <a:p>
            <a:pPr marL="0" indent="358775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Волонтерская деятельность осуществляется на безвозмездной основе в целях содействия пропаганды здорового образа жизни, улучшения морально-психологического состояния граждан, развитию художественного творчества, содействия патриотическому, духовно-нравственному воспитанию детей и молодежи.</a:t>
            </a:r>
          </a:p>
          <a:p>
            <a:pPr marL="0" indent="358775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основным задачам, решаемым в ходе применения практики относится оказание психологической помощи, снижение уровня тревожности, развитие уверенности в себе и своих возможностях, коррекция психологического состояния, возможность развития творческого потенциала.</a:t>
            </a:r>
          </a:p>
          <a:p>
            <a:pPr marL="0" indent="358775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Добровольческая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деятельность, выбранная нами как ведущее направление актуальна и эффективна как для участников проекта, так и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благополучателей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Поэтому проект «Твори добро» способствует формированию активной гражданской позиции и создает мотивацию на принятие активной социальной роли. </a:t>
            </a:r>
          </a:p>
        </p:txBody>
      </p:sp>
    </p:spTree>
    <p:extLst>
      <p:ext uri="{BB962C8B-B14F-4D97-AF65-F5344CB8AC3E}">
        <p14:creationId xmlns:p14="http://schemas.microsoft.com/office/powerpoint/2010/main" val="165513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422003"/>
            <a:ext cx="7931224" cy="42155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 «Твори Добро»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95536" y="771550"/>
            <a:ext cx="8280919" cy="13681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355600" algn="just">
              <a:buNone/>
              <a:defRPr/>
            </a:pPr>
            <a:r>
              <a:rPr lang="ru-RU" sz="1600" dirty="0" smtClean="0">
                <a:latin typeface="Times New Roman"/>
                <a:cs typeface="Times New Roman"/>
              </a:rPr>
              <a:t>Ежегодно для граждан </a:t>
            </a:r>
            <a:r>
              <a:rPr lang="ru-RU" sz="1600" dirty="0">
                <a:latin typeface="Times New Roman"/>
                <a:cs typeface="Times New Roman"/>
              </a:rPr>
              <a:t>пожилого возраста и получателей социальных услуг, проживающих в психоневрологическом интернате, </a:t>
            </a:r>
            <a:r>
              <a:rPr lang="ru-RU" sz="1600" dirty="0" smtClean="0">
                <a:latin typeface="Times New Roman"/>
                <a:cs typeface="Times New Roman"/>
              </a:rPr>
              <a:t>организуются концертные </a:t>
            </a:r>
            <a:r>
              <a:rPr lang="ru-RU" sz="1600" dirty="0">
                <a:latin typeface="Times New Roman"/>
                <a:cs typeface="Times New Roman"/>
              </a:rPr>
              <a:t>программы - поздравления к таким знаменательным датам как: </a:t>
            </a:r>
            <a:r>
              <a:rPr lang="ru-RU" sz="1600" b="1" dirty="0">
                <a:solidFill>
                  <a:srgbClr val="FFC000"/>
                </a:solidFill>
                <a:latin typeface="Times New Roman"/>
                <a:cs typeface="Times New Roman"/>
              </a:rPr>
              <a:t>«Новый год», </a:t>
            </a:r>
            <a:r>
              <a:rPr lang="ru-RU" sz="1600" b="1" dirty="0" smtClean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FFC000"/>
                </a:solidFill>
                <a:latin typeface="Times New Roman"/>
                <a:cs typeface="Times New Roman"/>
              </a:rPr>
              <a:t>«</a:t>
            </a:r>
            <a:r>
              <a:rPr lang="ru-RU" sz="1600" b="1" dirty="0">
                <a:solidFill>
                  <a:srgbClr val="FFC000"/>
                </a:solidFill>
                <a:latin typeface="Times New Roman"/>
                <a:cs typeface="Times New Roman"/>
              </a:rPr>
              <a:t>8 марта», «9 Мая», «День семьи, любви и верности»,  «День пожилого человека (День бабушек и дедушек)», «День инвалида</a:t>
            </a:r>
            <a:r>
              <a:rPr lang="ru-RU" sz="1600" b="1" dirty="0" smtClean="0">
                <a:solidFill>
                  <a:srgbClr val="FFC000"/>
                </a:solidFill>
                <a:latin typeface="Times New Roman"/>
                <a:cs typeface="Times New Roman"/>
              </a:rPr>
              <a:t>».</a:t>
            </a:r>
          </a:p>
          <a:p>
            <a:pPr marL="0" indent="355600" algn="just">
              <a:buNone/>
              <a:defRPr/>
            </a:pPr>
            <a:endParaRPr dirty="0"/>
          </a:p>
        </p:txBody>
      </p:sp>
      <p:pic>
        <p:nvPicPr>
          <p:cNvPr id="4" name="Picture 2" descr="C:\Users\Kolbanova\Desktop\Ашан футбол\Твори Добро\Твори_добро_Денисова_Наталья_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220072" y="1851670"/>
            <a:ext cx="3710180" cy="2475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67544" y="2067694"/>
            <a:ext cx="475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defRPr/>
            </a:pPr>
            <a:r>
              <a:rPr lang="ru-RU" sz="1600" dirty="0">
                <a:latin typeface="Times New Roman"/>
                <a:cs typeface="Times New Roman"/>
              </a:rPr>
              <a:t>По отзывам волонтеров, это занятие дает им возможность почувствовать свою значимость, ощутить внимание окружающих, осознать, что они могут быть интересными и востребованными.</a:t>
            </a:r>
          </a:p>
          <a:p>
            <a:pPr indent="355600" algn="just">
              <a:defRPr/>
            </a:pPr>
            <a:r>
              <a:rPr lang="ru-RU" sz="1600" dirty="0" smtClean="0">
                <a:latin typeface="Times New Roman"/>
                <a:cs typeface="Times New Roman"/>
              </a:rPr>
              <a:t>Оценка </a:t>
            </a:r>
            <a:r>
              <a:rPr lang="ru-RU" sz="1600" dirty="0">
                <a:latin typeface="Times New Roman"/>
                <a:cs typeface="Times New Roman"/>
              </a:rPr>
              <a:t>психоэмоционального состояния, показала улучшение физиологического и эмоционального состояния, </a:t>
            </a:r>
            <a:r>
              <a:rPr lang="ru-RU" sz="1600" b="1" u="sng" dirty="0">
                <a:solidFill>
                  <a:srgbClr val="FFC000"/>
                </a:solidFill>
                <a:latin typeface="Times New Roman"/>
                <a:cs typeface="Times New Roman"/>
              </a:rPr>
              <a:t>повышение активности и инициативности у 89% целевой группы.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371950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defRPr/>
            </a:pPr>
            <a:r>
              <a:rPr lang="ru-RU" sz="1600" spc="-1" dirty="0">
                <a:latin typeface="Times New Roman"/>
                <a:cs typeface="Times New Roman"/>
              </a:rPr>
              <a:t>Всегда в радость видеть счастливые лица людей, от полученных положительных эмоций.</a:t>
            </a:r>
            <a:endParaRPr lang="ru-RU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936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Kolbanova\Desktop\Ашан футбол\Твори Добро\Твори_добро_Денисова_Наталья_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/>
        </p:blipFill>
        <p:spPr bwMode="auto">
          <a:xfrm>
            <a:off x="4012194" y="2931790"/>
            <a:ext cx="3152094" cy="2103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5584" y="277987"/>
            <a:ext cx="3962400" cy="493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C000"/>
                </a:solidFill>
              </a:rPr>
              <a:t>Достижения проекта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265545036"/>
              </p:ext>
            </p:extLst>
          </p:nvPr>
        </p:nvGraphicFramePr>
        <p:xfrm>
          <a:off x="132184" y="627534"/>
          <a:ext cx="41517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85716" y="3291848"/>
            <a:ext cx="2241296" cy="2241296"/>
            <a:chOff x="85716" y="3291848"/>
            <a:chExt cx="2241296" cy="2241296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395536" y="3470374"/>
              <a:ext cx="1621656" cy="1621656"/>
              <a:chOff x="1883532" y="1858485"/>
              <a:chExt cx="2235200" cy="2235200"/>
            </a:xfrm>
            <a:solidFill>
              <a:srgbClr val="00B050"/>
            </a:solidFill>
          </p:grpSpPr>
          <p:sp>
            <p:nvSpPr>
              <p:cNvPr id="17" name="Shape 16"/>
              <p:cNvSpPr/>
              <p:nvPr/>
            </p:nvSpPr>
            <p:spPr>
              <a:xfrm>
                <a:off x="1883532" y="1858485"/>
                <a:ext cx="2235200" cy="2235200"/>
              </a:xfrm>
              <a:prstGeom prst="gear9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Shape 4"/>
              <p:cNvSpPr/>
              <p:nvPr/>
            </p:nvSpPr>
            <p:spPr>
              <a:xfrm>
                <a:off x="2332907" y="2382070"/>
                <a:ext cx="1336450" cy="1148939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dirty="0" smtClean="0">
                    <a:latin typeface="Times New Roman"/>
                    <a:cs typeface="Times New Roman"/>
                  </a:rPr>
                  <a:t>Организовано </a:t>
                </a:r>
                <a:r>
                  <a:rPr lang="ru-RU" sz="1100" dirty="0">
                    <a:latin typeface="Times New Roman"/>
                    <a:cs typeface="Times New Roman"/>
                  </a:rPr>
                  <a:t>и </a:t>
                </a:r>
                <a:r>
                  <a:rPr lang="ru-RU" sz="1100" dirty="0" smtClean="0">
                    <a:latin typeface="Times New Roman"/>
                    <a:cs typeface="Times New Roman"/>
                  </a:rPr>
                  <a:t>проведено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dirty="0" smtClean="0">
                    <a:latin typeface="Times New Roman"/>
                    <a:cs typeface="Times New Roman"/>
                  </a:rPr>
                  <a:t> </a:t>
                </a:r>
                <a:r>
                  <a:rPr lang="ru-RU" sz="1100" b="1" u="sng" dirty="0">
                    <a:solidFill>
                      <a:srgbClr val="FFFF66"/>
                    </a:solidFill>
                    <a:latin typeface="Times New Roman"/>
                    <a:cs typeface="Times New Roman"/>
                  </a:rPr>
                  <a:t>56 досуговых</a:t>
                </a:r>
                <a:r>
                  <a:rPr lang="ru-RU" sz="1100" b="1" dirty="0">
                    <a:solidFill>
                      <a:srgbClr val="FFFF66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ru-RU" sz="1100" dirty="0" smtClean="0">
                    <a:latin typeface="Times New Roman"/>
                    <a:cs typeface="Times New Roman"/>
                  </a:rPr>
                  <a:t>мероприятий</a:t>
                </a:r>
                <a:endParaRPr lang="ru-RU" sz="1100" kern="1200" dirty="0" smtClean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9" name="Круговая стрелка 18"/>
            <p:cNvSpPr/>
            <p:nvPr/>
          </p:nvSpPr>
          <p:spPr>
            <a:xfrm rot="19593316">
              <a:off x="85716" y="3291848"/>
              <a:ext cx="2241296" cy="2241296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rgbClr val="00B05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22" name="Picture 2" descr="C:\Users\Kolbanova\Desktop\Ашан футбол\Твори Добро\1.jpg"/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>
            <a:off x="6732240" y="826160"/>
            <a:ext cx="2342456" cy="3455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851920" y="403086"/>
            <a:ext cx="3096344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b="1" dirty="0">
                <a:solidFill>
                  <a:srgbClr val="FFC000"/>
                </a:solidFill>
                <a:latin typeface="Times New Roman"/>
                <a:cs typeface="Times New Roman"/>
              </a:rPr>
              <a:t>Проект признан и получил поддержку </a:t>
            </a:r>
            <a:r>
              <a:rPr lang="ru-RU" sz="1400" b="1" dirty="0" smtClean="0">
                <a:solidFill>
                  <a:srgbClr val="FFC000"/>
                </a:solidFill>
                <a:latin typeface="Times New Roman"/>
                <a:cs typeface="Times New Roman"/>
              </a:rPr>
              <a:t>от:</a:t>
            </a:r>
          </a:p>
          <a:p>
            <a:pPr algn="just">
              <a:defRPr/>
            </a:pPr>
            <a:endParaRPr lang="ru-RU" sz="1400" b="1" dirty="0" smtClean="0">
              <a:latin typeface="Times New Roman"/>
              <a:cs typeface="Times New Roman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ru-RU" sz="1100" b="1" dirty="0" smtClean="0">
                <a:latin typeface="Times New Roman"/>
                <a:cs typeface="Times New Roman"/>
              </a:rPr>
              <a:t>ГББСУ </a:t>
            </a:r>
            <a:r>
              <a:rPr lang="ru-RU" sz="1100" b="1" dirty="0">
                <a:latin typeface="Times New Roman"/>
                <a:cs typeface="Times New Roman"/>
              </a:rPr>
              <a:t>СО «Калачевский ПНИ</a:t>
            </a:r>
            <a:r>
              <a:rPr lang="ru-RU" sz="1100" b="1" dirty="0" smtClean="0">
                <a:latin typeface="Times New Roman"/>
                <a:cs typeface="Times New Roman"/>
              </a:rPr>
              <a:t>»;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100" b="1" dirty="0" smtClean="0">
                <a:latin typeface="Times New Roman"/>
                <a:cs typeface="Times New Roman"/>
              </a:rPr>
              <a:t>ГКУ </a:t>
            </a:r>
            <a:r>
              <a:rPr lang="ru-RU" sz="1100" b="1" dirty="0">
                <a:latin typeface="Times New Roman"/>
                <a:cs typeface="Times New Roman"/>
              </a:rPr>
              <a:t>СО «Калачевский ЦСОН</a:t>
            </a:r>
            <a:r>
              <a:rPr lang="ru-RU" sz="1100" b="1" dirty="0" smtClean="0">
                <a:latin typeface="Times New Roman"/>
                <a:cs typeface="Times New Roman"/>
              </a:rPr>
              <a:t>»;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100" b="1" dirty="0" smtClean="0">
                <a:latin typeface="Times New Roman"/>
                <a:cs typeface="Times New Roman"/>
              </a:rPr>
              <a:t>Администрации </a:t>
            </a:r>
            <a:r>
              <a:rPr lang="ru-RU" sz="1100" b="1" dirty="0">
                <a:latin typeface="Times New Roman"/>
                <a:cs typeface="Times New Roman"/>
              </a:rPr>
              <a:t>Калачевского муниципального </a:t>
            </a:r>
            <a:r>
              <a:rPr lang="ru-RU" sz="1100" b="1" dirty="0" smtClean="0">
                <a:latin typeface="Times New Roman"/>
                <a:cs typeface="Times New Roman"/>
              </a:rPr>
              <a:t>района;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100" b="1" dirty="0" smtClean="0">
                <a:latin typeface="Times New Roman"/>
                <a:cs typeface="Times New Roman"/>
              </a:rPr>
              <a:t>Благотворительный </a:t>
            </a:r>
            <a:r>
              <a:rPr lang="ru-RU" sz="1100" b="1" dirty="0">
                <a:latin typeface="Times New Roman"/>
                <a:cs typeface="Times New Roman"/>
              </a:rPr>
              <a:t>фонд «Благословение</a:t>
            </a:r>
            <a:r>
              <a:rPr lang="ru-RU" sz="1100" b="1" dirty="0" smtClean="0">
                <a:latin typeface="Times New Roman"/>
                <a:cs typeface="Times New Roman"/>
              </a:rPr>
              <a:t>»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100" b="1" dirty="0" smtClean="0">
                <a:latin typeface="Times New Roman"/>
                <a:cs typeface="Times New Roman"/>
              </a:rPr>
              <a:t>МКУК </a:t>
            </a:r>
            <a:r>
              <a:rPr lang="ru-RU" sz="1100" b="1" dirty="0">
                <a:latin typeface="Times New Roman"/>
                <a:cs typeface="Times New Roman"/>
              </a:rPr>
              <a:t>«Центр социального обслуживания молодежи</a:t>
            </a:r>
            <a:r>
              <a:rPr lang="ru-RU" sz="1100" b="1" dirty="0" smtClean="0">
                <a:latin typeface="Times New Roman"/>
                <a:cs typeface="Times New Roman"/>
              </a:rPr>
              <a:t>»;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100" b="1" dirty="0" smtClean="0">
                <a:latin typeface="Times New Roman"/>
                <a:cs typeface="Times New Roman"/>
              </a:rPr>
              <a:t>«</a:t>
            </a:r>
            <a:r>
              <a:rPr lang="ru-RU" sz="1100" b="1" dirty="0">
                <a:latin typeface="Times New Roman"/>
                <a:cs typeface="Times New Roman"/>
              </a:rPr>
              <a:t>Союза православных женщин» при </a:t>
            </a:r>
            <a:r>
              <a:rPr lang="ru-RU" sz="1100" b="1" dirty="0" smtClean="0">
                <a:latin typeface="Times New Roman"/>
                <a:cs typeface="Times New Roman"/>
              </a:rPr>
              <a:t>Свято - Никольском </a:t>
            </a:r>
            <a:r>
              <a:rPr lang="ru-RU" sz="1100" b="1" dirty="0">
                <a:latin typeface="Times New Roman"/>
                <a:cs typeface="Times New Roman"/>
              </a:rPr>
              <a:t>Кафедральном </a:t>
            </a:r>
            <a:r>
              <a:rPr lang="ru-RU" sz="1100" b="1" dirty="0" smtClean="0">
                <a:latin typeface="Times New Roman"/>
                <a:cs typeface="Times New Roman"/>
              </a:rPr>
              <a:t>Соборе.</a:t>
            </a:r>
            <a:endParaRPr lang="ru-RU" sz="11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289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olbanova\Desktop\Тимченко\9k-AmuUuZI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843808" y="276577"/>
            <a:ext cx="3501008" cy="2390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Users\Kolbanova\Desktop\Тимченко\IMG_8838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2701964"/>
            <a:ext cx="3707904" cy="2548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Kolbanova\Desktop\Тимченко\6tpT0fxQoGA.jpg"/>
          <p:cNvPicPr>
            <a:picLocks noChangeAspect="1" noChangeArrowheads="1"/>
          </p:cNvPicPr>
          <p:nvPr/>
        </p:nvPicPr>
        <p:blipFill>
          <a:blip r:embed="rId4"/>
          <a:srcRect r="12762"/>
          <a:stretch/>
        </p:blipFill>
        <p:spPr bwMode="auto">
          <a:xfrm>
            <a:off x="5976664" y="123478"/>
            <a:ext cx="3275856" cy="2372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Kolbanova\Desktop\Ф 2024\ПНИ\DSC_07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67177"/>
            <a:ext cx="3195236" cy="2132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olbanova\Desktop\Ф 2024\ПНИ\DSC_06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401" y="2599230"/>
            <a:ext cx="3088381" cy="2060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9" descr="C:\Users\Kolbanova\Desktop\Директору памятники\x4RVh6iCcY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445" y="2599230"/>
            <a:ext cx="2962846" cy="2469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69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29600" cy="49356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Акция «Дети - детям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51808"/>
            <a:ext cx="8496944" cy="1215886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социализация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получателей социальных услуг, сплочение детского коллектива, активизация двигательной активности и коммуникативных навыков, творческого воображения и фантазии, способствовать развитию пространственной ориентации и повышению самооценки.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067694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Акция «Дети детям» реализуется в учреждении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года.  За это время со своими представлениями, развлекательными и игровыми программами,  ребята не раз побывали в детских садах, школах, библиотеках, посетили ИК-19 города Суровикино, где также поздравили детей сотрудников с новым годом, организовав новогоднее представление. Принимают участие в проведении ежегодном масштабном мероприятии для детей города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Велотусовка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 В участии приняли 256 воспитанников ГКСУ СО «Калачевский СРЦ», из них у 75% стабилизировалась самооценка, повысились коммуникационные навыки.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Считаем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что акция является эффективной, так как показала себя с лучшей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стороны.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24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378</TotalTime>
  <Words>898</Words>
  <Application>Microsoft Office PowerPoint</Application>
  <PresentationFormat>Экран (16:9)</PresentationFormat>
  <Paragraphs>68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Перспектива</vt:lpstr>
      <vt:lpstr>ГОСУДАРСТВЕННОЕ КАЗЕННОЕ СПЕЦИАЛИЗИРОВАННОЕ УЧРЕЖДЕНИЕ СОЦИАЛЬНОГО ОБСЛУЖИВАНИЯ  «КАЛАЧЕВСКИЙ СОЦИАЛЬНО-РЕАБИЛИТАЦИОННЫЙ ЦЕНТР ДЛЯ НЕСОВЕРШЕННОЛЕТНИХ»</vt:lpstr>
      <vt:lpstr>Об организации</vt:lpstr>
      <vt:lpstr>Презентация PowerPoint</vt:lpstr>
      <vt:lpstr>Презентация PowerPoint</vt:lpstr>
      <vt:lpstr>Проект «Твори Добро»</vt:lpstr>
      <vt:lpstr>Проект «Твори Добро»</vt:lpstr>
      <vt:lpstr>Достижения проекта</vt:lpstr>
      <vt:lpstr>Презентация PowerPoint</vt:lpstr>
      <vt:lpstr>Акция «Дети - детям»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казенное специализированное учреждение социального обслуживания  «Калачевский социально-реабилитационный центр для несовершеннолетних»</dc:title>
  <dc:creator>Kolbanova</dc:creator>
  <cp:lastModifiedBy>Kolbanova</cp:lastModifiedBy>
  <cp:revision>21</cp:revision>
  <dcterms:created xsi:type="dcterms:W3CDTF">2024-10-30T05:58:25Z</dcterms:created>
  <dcterms:modified xsi:type="dcterms:W3CDTF">2024-10-30T12:17:05Z</dcterms:modified>
</cp:coreProperties>
</file>