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4" r:id="rId11"/>
    <p:sldId id="293" r:id="rId12"/>
    <p:sldId id="296" r:id="rId13"/>
    <p:sldId id="295" r:id="rId14"/>
    <p:sldId id="298" r:id="rId15"/>
    <p:sldId id="297" r:id="rId16"/>
    <p:sldId id="303" r:id="rId17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2EC9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71" autoAdjust="0"/>
    <p:restoredTop sz="87584" autoAdjust="0"/>
  </p:normalViewPr>
  <p:slideViewPr>
    <p:cSldViewPr>
      <p:cViewPr>
        <p:scale>
          <a:sx n="104" d="100"/>
          <a:sy n="104" d="100"/>
        </p:scale>
        <p:origin x="1016" y="4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ru-RU"/>
              <a:pPr/>
              <a:t>22.05.2023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22.05.2023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22.05.2023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22.05.2023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22.05.2023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 smtClean="0"/>
              <a:pPr/>
              <a:t>22.05.2023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22.05.2023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22.05.2023</a:t>
            </a:fld>
            <a:endParaRPr kumimoji="0"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ru-RU" smtClean="0"/>
              <a:pPr/>
              <a:t>22.05.2023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22.05.2023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 smtClean="0"/>
              <a:pPr/>
              <a:t>22.05.2023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22.05.2023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6EA6-EFEA-4C30-9264-4F9291A5780D}" type="datetime1">
              <a:rPr lang="ru-RU" smtClean="0"/>
              <a:pPr/>
              <a:t>22.05.2023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АУДИТОРИЯ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31590"/>
            <a:ext cx="849694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Многонациональная молодежь, школьники, студенты;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Мигранты  и представители диаспор;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Территориальные органы власти;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Активные пенсионеры;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Представители коренных и малочисленных народов;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Путешественники и туристы;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Преподаватели и ученые – историки, археологи, этнографы; 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Изучающие иностранные языки;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Структуры, отвечающие за межнациональные и/или </a:t>
            </a:r>
          </a:p>
          <a:p>
            <a:r>
              <a:rPr lang="ru-RU" sz="2400" dirty="0">
                <a:solidFill>
                  <a:schemeClr val="bg1"/>
                </a:solidFill>
              </a:rPr>
              <a:t>     международные отношения.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</a:rPr>
              <a:t>     </a:t>
            </a:r>
          </a:p>
          <a:p>
            <a:pPr algn="just">
              <a:buFontTx/>
              <a:buChar char="-"/>
            </a:pPr>
            <a:endParaRPr lang="ru-RU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МЕРОПРИЯТИЯ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13159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Конкурсы, викторины, </a:t>
            </a:r>
            <a:r>
              <a:rPr lang="ru-RU" sz="2400" dirty="0" err="1">
                <a:solidFill>
                  <a:schemeClr val="bg1"/>
                </a:solidFill>
              </a:rPr>
              <a:t>квесты</a:t>
            </a:r>
            <a:r>
              <a:rPr lang="ru-RU" sz="2400" dirty="0">
                <a:solidFill>
                  <a:schemeClr val="bg1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Экскурсии, походы, путешествия и экспедиции.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Презентации, форумы, фестивали, концерты и шоу;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Маркетинговые исследования, экспертизы, аналитика, </a:t>
            </a:r>
          </a:p>
          <a:p>
            <a:r>
              <a:rPr lang="ru-RU" sz="2400" dirty="0">
                <a:solidFill>
                  <a:schemeClr val="bg1"/>
                </a:solidFill>
              </a:rPr>
              <a:t>    методологические разработки;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Ход мероприятий освещается на информационных ресурсах  проекта, его партнеров и в СМИ.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753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РЕЗУЛЬТАТЫ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059582"/>
            <a:ext cx="8676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Формирование атмосферы дружбы и доверия среди представителей</a:t>
            </a:r>
          </a:p>
          <a:p>
            <a:pPr lvl="0"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   разных народов России и мира; </a:t>
            </a:r>
          </a:p>
          <a:p>
            <a:pPr lvl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Предвосхищающее решение потенциальных межнациональных проблем;</a:t>
            </a:r>
          </a:p>
          <a:p>
            <a:pPr lvl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Расширение туристических возможностей регионов;</a:t>
            </a:r>
          </a:p>
          <a:p>
            <a:pPr lvl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Снижение уровня молодежной преступности, экстремизма и ксенофобии;</a:t>
            </a:r>
          </a:p>
          <a:p>
            <a:pPr lvl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Внимание к традициям, культуре и быту коренных и малочисленных</a:t>
            </a:r>
          </a:p>
          <a:p>
            <a:pPr lvl="0"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   народов;</a:t>
            </a:r>
          </a:p>
          <a:p>
            <a:pPr lvl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Рост молодежного творческого и коммуникационного потенциала,</a:t>
            </a:r>
          </a:p>
          <a:p>
            <a:pPr lvl="0"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   развитие дружеских и деловых связей между диаспорами,</a:t>
            </a:r>
          </a:p>
          <a:p>
            <a:pPr lvl="0"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   межнациональными и международными организациями; </a:t>
            </a:r>
          </a:p>
          <a:p>
            <a:pPr lvl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Развитие качественной журналистики и </a:t>
            </a:r>
            <a:r>
              <a:rPr lang="ru-RU" sz="2000" dirty="0" err="1">
                <a:solidFill>
                  <a:schemeClr val="bg1"/>
                </a:solidFill>
              </a:rPr>
              <a:t>блогерства</a:t>
            </a:r>
            <a:r>
              <a:rPr lang="ru-RU" sz="2000" dirty="0">
                <a:solidFill>
                  <a:schemeClr val="bg1"/>
                </a:solidFill>
              </a:rPr>
              <a:t>, повышение</a:t>
            </a:r>
          </a:p>
          <a:p>
            <a:pPr lvl="0"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   эффективности работы органов государственной власти, НКО и других</a:t>
            </a:r>
          </a:p>
          <a:p>
            <a:pPr lvl="0"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   организаций в многонациональном медиапространстве.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РАЗВИТИЕ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131590"/>
            <a:ext cx="864096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Структура проекта рассчитана на масштабирование и мультиплицирование, как в рамках регионов России, так и других стран мира. В «Следах Наций» формируются коммерческие и социальные направления:</a:t>
            </a:r>
          </a:p>
          <a:p>
            <a:pPr lvl="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   Молодежное Туристическое Агентство;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   Молодежное Маркетинговое Агентство;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   Молодежное СМИ (Свидетельство эл№ФС77-70658);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   Детские Клубы Юных Корреспондентов и Следопытов;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   Международный молодежный консьерж-сервис;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   Территориальные Центры Сопровождения и Устойчивого Развития;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   Молодежный </a:t>
            </a:r>
            <a:r>
              <a:rPr lang="ru-RU" sz="2000" dirty="0" err="1">
                <a:solidFill>
                  <a:schemeClr val="bg1"/>
                </a:solidFill>
              </a:rPr>
              <a:t>Агрегатор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Промо-Квестов</a:t>
            </a:r>
            <a:r>
              <a:rPr lang="ru-RU" sz="2000" dirty="0">
                <a:solidFill>
                  <a:schemeClr val="bg1"/>
                </a:solidFill>
              </a:rPr>
              <a:t> «По Следам….» (Искусства,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      Спорта, Брендов, Вкусов, Добра и </a:t>
            </a:r>
            <a:r>
              <a:rPr lang="ru-RU" sz="2000" dirty="0" err="1">
                <a:solidFill>
                  <a:schemeClr val="bg1"/>
                </a:solidFill>
              </a:rPr>
              <a:t>тд</a:t>
            </a:r>
            <a:r>
              <a:rPr lang="ru-RU" sz="2000" dirty="0">
                <a:solidFill>
                  <a:schemeClr val="bg1"/>
                </a:solidFill>
              </a:rPr>
              <a:t>…)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   Производство и реализация туристических и других товаров под</a:t>
            </a: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      молодежным брендом</a:t>
            </a:r>
          </a:p>
          <a:p>
            <a:pPr lvl="0" algn="just">
              <a:buFont typeface="Arial" pitchFamily="34" charset="0"/>
              <a:buChar char="•"/>
            </a:pPr>
            <a:endParaRPr lang="ru-RU" sz="1400" dirty="0">
              <a:solidFill>
                <a:schemeClr val="bg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КОМАНДА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82107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dirty="0">
                <a:solidFill>
                  <a:schemeClr val="bg1"/>
                </a:solidFill>
              </a:rPr>
              <a:t>Команда проекта включает в себя волонтеров практически из всех регионов России – Иркутской, Самарской, Московской, Орловской, Вологодской областей, из Дагестана, Приморского края, ХМАО, Якутии, Чукотки и других частей страны. Это Анна Сироткина, Алексей Филимонов, </a:t>
            </a:r>
            <a:r>
              <a:rPr lang="ru-RU" sz="2000" dirty="0" err="1">
                <a:solidFill>
                  <a:schemeClr val="bg1"/>
                </a:solidFill>
              </a:rPr>
              <a:t>Карина</a:t>
            </a:r>
            <a:r>
              <a:rPr lang="ru-RU" sz="2000" dirty="0">
                <a:solidFill>
                  <a:schemeClr val="bg1"/>
                </a:solidFill>
              </a:rPr>
              <a:t> Ступина, Анастасия </a:t>
            </a:r>
            <a:r>
              <a:rPr lang="ru-RU" sz="2000" dirty="0" err="1">
                <a:solidFill>
                  <a:schemeClr val="bg1"/>
                </a:solidFill>
              </a:rPr>
              <a:t>Быченко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Юлианна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Духина</a:t>
            </a:r>
            <a:r>
              <a:rPr lang="ru-RU" sz="2000" dirty="0">
                <a:solidFill>
                  <a:schemeClr val="bg1"/>
                </a:solidFill>
              </a:rPr>
              <a:t>, Ирина </a:t>
            </a:r>
            <a:r>
              <a:rPr lang="ru-RU" sz="2000" dirty="0" err="1">
                <a:solidFill>
                  <a:schemeClr val="bg1"/>
                </a:solidFill>
              </a:rPr>
              <a:t>Чепайкина</a:t>
            </a:r>
            <a:r>
              <a:rPr lang="ru-RU" sz="2000" dirty="0">
                <a:solidFill>
                  <a:schemeClr val="bg1"/>
                </a:solidFill>
              </a:rPr>
              <a:t>, Татьяна </a:t>
            </a:r>
            <a:r>
              <a:rPr lang="ru-RU" sz="2000" dirty="0" err="1">
                <a:solidFill>
                  <a:schemeClr val="bg1"/>
                </a:solidFill>
              </a:rPr>
              <a:t>Шелкунова</a:t>
            </a:r>
            <a:r>
              <a:rPr lang="ru-RU" sz="2000" dirty="0">
                <a:solidFill>
                  <a:schemeClr val="bg1"/>
                </a:solidFill>
              </a:rPr>
              <a:t>, Дарья </a:t>
            </a:r>
            <a:r>
              <a:rPr lang="ru-RU" sz="2000" dirty="0" err="1">
                <a:solidFill>
                  <a:schemeClr val="bg1"/>
                </a:solidFill>
              </a:rPr>
              <a:t>Слободич</a:t>
            </a:r>
            <a:r>
              <a:rPr lang="ru-RU" sz="2000" dirty="0">
                <a:solidFill>
                  <a:schemeClr val="bg1"/>
                </a:solidFill>
              </a:rPr>
              <a:t>, Олег Шаталов, Михаил Шестаков, Артем </a:t>
            </a:r>
            <a:r>
              <a:rPr lang="ru-RU" sz="2000" dirty="0" err="1">
                <a:solidFill>
                  <a:schemeClr val="bg1"/>
                </a:solidFill>
              </a:rPr>
              <a:t>Новобрицкий</a:t>
            </a:r>
            <a:r>
              <a:rPr lang="ru-RU" sz="2000" dirty="0">
                <a:solidFill>
                  <a:schemeClr val="bg1"/>
                </a:solidFill>
              </a:rPr>
              <a:t>, Александр Иванов, Михаил Ганиев, Артур Григорьев и многие другие участники проекта «Следы Наций», задача которого развитие международных отношений, формирование  комфортной жизненной среды и сохранение истории стран, культур и традиций народов.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ПАРТНЕРЫ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131590"/>
            <a:ext cx="46805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>
                <a:solidFill>
                  <a:schemeClr val="bg1"/>
                </a:solidFill>
              </a:rPr>
              <a:t>Проект поддерживают Администрации практически всех регионов России, университеты, колледжи, школы, фонды, международные и межнациональные структуры, диаспоры и все, кому не безразлично в какой стране и в каком мире будем жить мы, наши дети и внуки. Все партнеры размещают информация о «Следах Наций» и их мероприятиях на своих ресурсах.  Партнеров так много, что посмотреть их легче на специальной странице портала – «О проекте» - «Партнеры о нас», доступной по </a:t>
            </a:r>
            <a:r>
              <a:rPr lang="en-US" dirty="0">
                <a:solidFill>
                  <a:schemeClr val="bg1"/>
                </a:solidFill>
              </a:rPr>
              <a:t>QR – </a:t>
            </a:r>
            <a:r>
              <a:rPr lang="ru-RU" dirty="0">
                <a:solidFill>
                  <a:schemeClr val="bg1"/>
                </a:solidFill>
              </a:rPr>
              <a:t>коду.</a:t>
            </a:r>
          </a:p>
        </p:txBody>
      </p:sp>
      <p:pic>
        <p:nvPicPr>
          <p:cNvPr id="4" name="Рисунок 3" descr="Следы Наций - Партнеры о нас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199979"/>
            <a:ext cx="3315987" cy="331598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КОНТАКТЫ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707654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>
                <a:solidFill>
                  <a:schemeClr val="bg1"/>
                </a:solidFill>
              </a:rPr>
              <a:t>Связаться с Организаторами проекта «Следы Наций» можно заполнив форму обращения на портале проекта</a:t>
            </a:r>
          </a:p>
          <a:p>
            <a:pPr lvl="0" algn="ctr"/>
            <a:r>
              <a:rPr lang="en-US" sz="2400" dirty="0">
                <a:solidFill>
                  <a:schemeClr val="bg1"/>
                </a:solidFill>
              </a:rPr>
              <a:t>TRACESOFNATIONS.ORG </a:t>
            </a:r>
          </a:p>
          <a:p>
            <a:pPr lvl="0" algn="ctr"/>
            <a:r>
              <a:rPr lang="ru-RU" sz="2400" dirty="0">
                <a:solidFill>
                  <a:schemeClr val="bg1"/>
                </a:solidFill>
              </a:rPr>
              <a:t>или </a:t>
            </a:r>
            <a:r>
              <a:rPr lang="ru-RU" sz="2400">
                <a:solidFill>
                  <a:schemeClr val="bg1"/>
                </a:solidFill>
              </a:rPr>
              <a:t>написав на </a:t>
            </a:r>
            <a:endParaRPr lang="ru-RU" sz="2400" dirty="0">
              <a:solidFill>
                <a:schemeClr val="bg1"/>
              </a:solidFill>
            </a:endParaRPr>
          </a:p>
          <a:p>
            <a:pPr lvl="0" algn="ctr"/>
            <a:r>
              <a:rPr lang="en-US" sz="2400" dirty="0">
                <a:solidFill>
                  <a:schemeClr val="bg1"/>
                </a:solidFill>
              </a:rPr>
              <a:t>OFFICE@TRACESOFNATIONS.ORG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987574"/>
            <a:ext cx="8496944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</a:rPr>
              <a:t>Мы живем в мире чужих Следов.  Следов людей, следов брендов, следов борьбы за выживание, следов добра, следов любви, справедливости и потрясающих побед. Дороги, мосты, сады, дома, скульптуры, картины, книги, телефоны, и даже музыка, доносящаяся из них – это Следы их создателей.</a:t>
            </a:r>
          </a:p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</a:rPr>
              <a:t> 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</a:rPr>
              <a:t>Следы наших предков, наших современников и наши собственные Следы  складываются в Следы цивилизации, в путь человечества на Земле.</a:t>
            </a:r>
          </a:p>
          <a:p>
            <a:pPr algn="ctr"/>
            <a:r>
              <a:rPr lang="ru-RU" sz="1000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</a:rPr>
              <a:t>А КАКИЕ СЛЕДЫ ОСТАВИШЬ ТЫ?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0359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"Старый, худощавый, восковой старичок в черном фраке, в коротеньких панталонах, черных шелковых чулках и башмаках с пряжками", — так Герцен описывал доктора Фридриха Йозефа </a:t>
            </a:r>
            <a:r>
              <a:rPr lang="ru-RU" sz="2000" dirty="0" err="1">
                <a:solidFill>
                  <a:schemeClr val="bg1"/>
                </a:solidFill>
              </a:rPr>
              <a:t>Лаврентиуса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Хааза</a:t>
            </a:r>
            <a:r>
              <a:rPr lang="ru-RU" sz="2000" dirty="0">
                <a:solidFill>
                  <a:schemeClr val="bg1"/>
                </a:solidFill>
              </a:rPr>
              <a:t> — немецкого врача, который в начале XIX века приехал в Москву лечить русских князей. А в итоге бесплатно лечил стариков в богадельнях, создал больницу "для чернорабочего класса" и отчаянно пытался облегчить жизнь ссыльных и каторжных. Доктор </a:t>
            </a:r>
            <a:r>
              <a:rPr lang="ru-RU" sz="2000" dirty="0" err="1">
                <a:solidFill>
                  <a:schemeClr val="bg1"/>
                </a:solidFill>
              </a:rPr>
              <a:t>Гааз</a:t>
            </a:r>
            <a:r>
              <a:rPr lang="ru-RU" sz="2000" dirty="0">
                <a:solidFill>
                  <a:schemeClr val="bg1"/>
                </a:solidFill>
              </a:rPr>
              <a:t> умер 16 августа 1853 года. После него не осталось никакого имущества. Около 20 тысяч человек шли за его гробом. Его похоронили на Иноверческом кладбище на Введенских горах — сейчас это район Лефортово на востоке Москвы. На памятнике Федора Петровича </a:t>
            </a:r>
            <a:r>
              <a:rPr lang="ru-RU" sz="2000" dirty="0" err="1">
                <a:solidFill>
                  <a:schemeClr val="bg1"/>
                </a:solidFill>
              </a:rPr>
              <a:t>Гааза</a:t>
            </a:r>
            <a:r>
              <a:rPr lang="ru-RU" sz="2000" dirty="0">
                <a:solidFill>
                  <a:schemeClr val="bg1"/>
                </a:solidFill>
              </a:rPr>
              <a:t>, как его стали звать в России, видна надпись по-русски: «Спешите делать добро!».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ИСТОРИЯ ОДНОГО ИНОСТРАНЦА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ИДЕЯ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203598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Есть тысячи историй о том, как иностранцы сделали нашу страну своим домом и добились признания и любви наших соотечественников. Это истории, о которых мы пока не знаем. Но мы знаем, что они есть и мы благодарны представителям разных культур и национальностей, которые помогали нашим предкам создавать великую страну. Мы благодарны тем, кто спасал, кто учил, кто строил, кто рисовал, кто сеял и собирал урожай – все они стали частью нас, частью нашей истории и нашей культуры. И у других государств есть герои, приехавшие издалека и оставшиеся навсегда. Среди них есть и наши соотечественники. И даже современники. И мы гордимся ими. И ими гордятся и жители тех мест, куда привела наших соотечественников судьба. Рассказав эти истории, мы сможем показать примеры поступков людей и идеалов, которым надо следовать, чтобы вместе делать этот мир лучше!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ВИДЕНИЕ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203598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>
                <a:solidFill>
                  <a:schemeClr val="bg1"/>
                </a:solidFill>
              </a:rPr>
              <a:t>Проект «Следы Наций» откроет историю мира с новой стороны, больше внимания уделяя взаимному влиянию не только народов, но и личностей </a:t>
            </a:r>
            <a:r>
              <a:rPr lang="ru-RU" sz="2000" dirty="0">
                <a:solidFill>
                  <a:schemeClr val="bg1"/>
                </a:solidFill>
              </a:rPr>
              <a:t>– </a:t>
            </a:r>
            <a:r>
              <a:rPr lang="ru-RU" sz="2100" dirty="0">
                <a:solidFill>
                  <a:schemeClr val="bg1"/>
                </a:solidFill>
              </a:rPr>
              <a:t> всех тех, кто сделал этот мир таким, какой он есть. Во время поиска информации о тех, кто покинул свой дом и, творя добро в чужих краях, сделал этот мир лучше, участники найдут новых друзей и единомышленников в своей стране и за рубежом и смогут попасть в экспедиции по следам исторических личностей или событий, увидят примеры поступков представителей разных национальностей, посвятивших жизни идеалам добра, справедливости и служению обществу.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МИССИЯ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203598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</a:rPr>
              <a:t>Мы искренне верим в то, что жизнь каждого человека бесценна и в то, что мы должны относиться к другим только так, как хотим, чтобы относились к нам самим. Мы делаем все возможное для того, чтобы люди перестали искать только зло в лицах, не похожих на свои, и узнали больше о добрых делах, о истории, о культуре, о лучших представителях других народов.  Мы верим, что «Следы Наций» помогут им в этом и вместе мы построим мир, в котором все уважают и понимают друг друга, помогают и поддерживают друг друга, живут с радостью в душе и с уверенностью в будущем. Мир, где нет места ненависти и лжи, насилию и предательству. Мир, в котором счастливые, гордые и сплоченные народы живут наполненными любовью, справедливостью и честью.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ПРОБЛЕМЫ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203598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Незнание истории, культуры и традиций;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Рост агрессии, экстремизма и ксенофобии;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Исторические обиды и политические разногласия;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Отсутствие воспитания в духе идеалов  добра,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   справедливости и служения обществу;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Отсутствие веры в будущее и возможностей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</a:rPr>
              <a:t>   самореализации;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Недоступность участия в международной жизни.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РЕШЕНИЕ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88497"/>
            <a:ext cx="8424936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Знание и понимание представителями разных</a:t>
            </a:r>
          </a:p>
          <a:p>
            <a:pPr algn="just"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</a:rPr>
              <a:t>  народов истории, традиций, культуры, жизни,</a:t>
            </a:r>
          </a:p>
          <a:p>
            <a:pPr algn="just"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</a:rPr>
              <a:t>  надежд  и проблем друг друга;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Популяризация лучших примеров достижений</a:t>
            </a:r>
          </a:p>
          <a:p>
            <a:pPr algn="just"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</a:rPr>
              <a:t>  и поступков иностранцев и соотечественников;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Мероприятия  туристического,  экономического  и</a:t>
            </a:r>
          </a:p>
          <a:p>
            <a:pPr algn="just"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</a:rPr>
              <a:t>  культурного  сотрудничества, в т.ч. международные;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Обучение особенностям межкультурных</a:t>
            </a:r>
          </a:p>
          <a:p>
            <a:pPr algn="just"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</a:rPr>
              <a:t>  коммуникаций.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ПРЕДЛАГАЕМ  СОТРУДНИЧЕСТВО: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856984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Проведение межрегиональных и международных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</a:rPr>
              <a:t>    культурных, экономических и туристических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</a:rPr>
              <a:t>    мероприятий;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 Формирование молодежных команд волонтерских,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</a:rPr>
              <a:t>    экологических, социальных и других проектов;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 Развитие краеведения и этнографии;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 Помощь молодежи в открытии и развитии бизнеса;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   Формирование позитивных Следов  региона, города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bg1"/>
                </a:solidFill>
              </a:rPr>
              <a:t>     или района на карте страны и мира.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1384</Words>
  <Application>Microsoft Macintosh PowerPoint</Application>
  <PresentationFormat>Экран (16:9)</PresentationFormat>
  <Paragraphs>113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2021-09-07T20:29:00Z</dcterms:created>
  <dcterms:modified xsi:type="dcterms:W3CDTF">2023-05-22T07:45:13Z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