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81" r:id="rId6"/>
    <p:sldId id="284" r:id="rId7"/>
    <p:sldId id="271" r:id="rId8"/>
    <p:sldId id="283" r:id="rId9"/>
    <p:sldId id="274" r:id="rId10"/>
    <p:sldId id="275" r:id="rId11"/>
    <p:sldId id="277" r:id="rId12"/>
    <p:sldId id="285" r:id="rId13"/>
    <p:sldId id="287" r:id="rId14"/>
    <p:sldId id="288" r:id="rId15"/>
    <p:sldId id="289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Ваше отношение </a:t>
            </a:r>
            <a:r>
              <a:rPr lang="ru-RU" dirty="0"/>
              <a:t>к </a:t>
            </a:r>
            <a:r>
              <a:rPr lang="ru-RU" dirty="0" smtClean="0"/>
              <a:t>проекту?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6401295931758536"/>
          <c:y val="0.17301574803149622"/>
          <c:w val="0.54715616797900257"/>
          <c:h val="0.820734251968504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к проекту</c:v>
                </c:pt>
              </c:strCache>
            </c:strRef>
          </c:tx>
          <c:explosion val="30"/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Положительно, итог впечатляет</c:v>
                </c:pt>
                <c:pt idx="1">
                  <c:v>Хотели бы видеть продолжение реализации проекта</c:v>
                </c:pt>
                <c:pt idx="2">
                  <c:v>Могут оказать пассильную помощь в реализации подобного проекта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0.65000000000000036</c:v>
                </c:pt>
                <c:pt idx="1">
                  <c:v>0.21000000000000008</c:v>
                </c:pt>
                <c:pt idx="2">
                  <c:v>0.13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808156323365353"/>
          <c:y val="0.11955845557200012"/>
          <c:w val="0.32683910723784509"/>
          <c:h val="0.8201783127339056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1EB6-D566-4A9C-853E-E274DE3115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A970-A664-4F32-845F-0BEC40AB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1EB6-D566-4A9C-853E-E274DE3115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A970-A664-4F32-845F-0BEC40AB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1EB6-D566-4A9C-853E-E274DE3115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A970-A664-4F32-845F-0BEC40AB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1EB6-D566-4A9C-853E-E274DE3115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A970-A664-4F32-845F-0BEC40AB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1EB6-D566-4A9C-853E-E274DE3115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A970-A664-4F32-845F-0BEC40AB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1EB6-D566-4A9C-853E-E274DE3115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A970-A664-4F32-845F-0BEC40AB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1EB6-D566-4A9C-853E-E274DE3115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A970-A664-4F32-845F-0BEC40AB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1EB6-D566-4A9C-853E-E274DE3115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A970-A664-4F32-845F-0BEC40AB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1EB6-D566-4A9C-853E-E274DE3115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A970-A664-4F32-845F-0BEC40AB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1EB6-D566-4A9C-853E-E274DE3115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A970-A664-4F32-845F-0BEC40AB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1EB6-D566-4A9C-853E-E274DE3115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A970-A664-4F32-845F-0BEC40AB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E1EB6-D566-4A9C-853E-E274DE3115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BA970-A664-4F32-845F-0BEC40AB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utur4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572660" cy="1214446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57224" y="2643182"/>
            <a:ext cx="7572428" cy="168116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СОЦИАЛЬНЫЙ ПРОЕКТ</a:t>
            </a:r>
            <a:endParaRPr lang="ru-RU" sz="4000" dirty="0">
              <a:solidFill>
                <a:schemeClr val="tx1"/>
              </a:solidFill>
            </a:endParaRPr>
          </a:p>
          <a:p>
            <a:r>
              <a:rPr lang="ru-RU" sz="66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«ПОБЕДА В СТИЛЕ «ГРАФФИТИ»</a:t>
            </a:r>
            <a:endParaRPr lang="ru-RU" sz="6600" b="1" dirty="0">
              <a:solidFill>
                <a:srgbClr val="C00000"/>
              </a:solidFill>
            </a:endParaRPr>
          </a:p>
          <a:p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82492"/>
            <a:ext cx="885828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Муниципальное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казенное общеобразовательное учреждение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Бутурлиновская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основная общеобразовательная школа №4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Бутурлиновского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муниципального района Воронежской области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Адрес: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397501, Воронежская область, г. Бутурлиновка, ул.  Победы, 76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Телефон: 8(47361) 3-15-41,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3"/>
              </a:rPr>
              <a:t>b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3"/>
              </a:rPr>
              <a:t>utur4@mail.ru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14678" y="5626894"/>
            <a:ext cx="59293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Автор проекта: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Южакова Наталья Николаевна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натальина работа фото\DSC079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4429156" cy="294173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D:\натальина работа фото\DSC079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00042"/>
            <a:ext cx="3603281" cy="235745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D:\натальина работа фото\DSC079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43314"/>
            <a:ext cx="3357586" cy="224280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D:\рабочий стол 2\Фотоотчет\DSC0999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071810"/>
            <a:ext cx="4286280" cy="285142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101MSDCF\DSC035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357718" cy="3143271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F:\101MSDCF\DSC03523.JPG"/>
          <p:cNvPicPr/>
          <p:nvPr/>
        </p:nvPicPr>
        <p:blipFill>
          <a:blip r:embed="rId4" cstate="print"/>
          <a:srcRect t="14953" r="16778"/>
          <a:stretch>
            <a:fillRect/>
          </a:stretch>
        </p:blipFill>
        <p:spPr bwMode="auto">
          <a:xfrm>
            <a:off x="571472" y="3643314"/>
            <a:ext cx="3184894" cy="242889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D:\рабочий стол 2\Фотоотчет\DSC00001.JPG"/>
          <p:cNvPicPr/>
          <p:nvPr/>
        </p:nvPicPr>
        <p:blipFill>
          <a:blip r:embed="rId5" cstate="print"/>
          <a:srcRect l="16053" b="8008"/>
          <a:stretch>
            <a:fillRect/>
          </a:stretch>
        </p:blipFill>
        <p:spPr bwMode="auto">
          <a:xfrm>
            <a:off x="4286248" y="1972680"/>
            <a:ext cx="4450146" cy="324227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Наташа\Desktop\фотоотчет\0Z9tiuAfHl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57752" y="571480"/>
            <a:ext cx="3571900" cy="26789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9701" name="Picture 5" descr="C:\Users\Наташа\Desktop\фотоотчет\6iKLTT_W5V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00562" y="3000372"/>
            <a:ext cx="4000528" cy="30003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9703" name="Picture 7" descr="C:\Users\Наташа\Desktop\фотоотчет\c9k63OwLqhU.jpg"/>
          <p:cNvPicPr>
            <a:picLocks noChangeAspect="1" noChangeArrowheads="1"/>
          </p:cNvPicPr>
          <p:nvPr/>
        </p:nvPicPr>
        <p:blipFill>
          <a:blip r:embed="rId5" cstate="print"/>
          <a:srcRect l="10169" b="23164"/>
          <a:stretch>
            <a:fillRect/>
          </a:stretch>
        </p:blipFill>
        <p:spPr bwMode="auto">
          <a:xfrm>
            <a:off x="500034" y="3571876"/>
            <a:ext cx="3786214" cy="24288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9702" name="Picture 6" descr="C:\Users\Наташа\Desktop\фотоотчет\26vO_AlWBM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85720" y="357166"/>
            <a:ext cx="4143404" cy="3107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Наташа\Desktop\фотоотчет\DSC05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7"/>
            <a:ext cx="3786214" cy="28396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23" name="Picture 3" descr="C:\Users\Наташа\Desktop\фотоотчет\DSC05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14686"/>
            <a:ext cx="3810026" cy="28575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24" name="Picture 4" descr="C:\Users\Наташа\Desktop\фотоотчет\DSC051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214686"/>
            <a:ext cx="3786214" cy="28396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26" name="Picture 6" descr="C:\Users\Наташа\Desktop\фотоотчет\DSC05162.JPG"/>
          <p:cNvPicPr>
            <a:picLocks noChangeAspect="1" noChangeArrowheads="1"/>
          </p:cNvPicPr>
          <p:nvPr/>
        </p:nvPicPr>
        <p:blipFill>
          <a:blip r:embed="rId6" cstate="print"/>
          <a:srcRect b="7879"/>
          <a:stretch>
            <a:fillRect/>
          </a:stretch>
        </p:blipFill>
        <p:spPr bwMode="auto">
          <a:xfrm>
            <a:off x="4357686" y="357166"/>
            <a:ext cx="3929090" cy="27146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Наташа\Desktop\фотоотчет\Рисунок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4150093" cy="2500330"/>
          </a:xfrm>
          <a:prstGeom prst="rect">
            <a:avLst/>
          </a:prstGeom>
          <a:noFill/>
        </p:spPr>
      </p:pic>
      <p:pic>
        <p:nvPicPr>
          <p:cNvPr id="31748" name="Picture 4" descr="C:\Users\Наташа\Desktop\фотоотчет\Рисунок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86124"/>
            <a:ext cx="4572032" cy="2749196"/>
          </a:xfrm>
          <a:prstGeom prst="rect">
            <a:avLst/>
          </a:prstGeom>
          <a:noFill/>
        </p:spPr>
      </p:pic>
      <p:pic>
        <p:nvPicPr>
          <p:cNvPr id="31749" name="Picture 5" descr="C:\Users\Наташа\Desktop\фотоотчет\Рисунок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620290"/>
            <a:ext cx="4071966" cy="2451520"/>
          </a:xfrm>
          <a:prstGeom prst="rect">
            <a:avLst/>
          </a:prstGeom>
          <a:noFill/>
        </p:spPr>
      </p:pic>
      <p:pic>
        <p:nvPicPr>
          <p:cNvPr id="10" name="Picture 2" descr="C:\Users\Наташа\Desktop\фотоотчет\iDdNlSTw6g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500438"/>
            <a:ext cx="2880000" cy="216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Наташа\Desktop\фотоотчет\JNbka3bVZZ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071942"/>
            <a:ext cx="2714644" cy="2035983"/>
          </a:xfrm>
          <a:prstGeom prst="rect">
            <a:avLst/>
          </a:prstGeom>
          <a:noFill/>
        </p:spPr>
      </p:pic>
      <p:pic>
        <p:nvPicPr>
          <p:cNvPr id="32772" name="Picture 4" descr="C:\Users\Наташа\Desktop\фотоотчет\KV79gVGrT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14290"/>
            <a:ext cx="2476485" cy="1857364"/>
          </a:xfrm>
          <a:prstGeom prst="rect">
            <a:avLst/>
          </a:prstGeom>
          <a:noFill/>
        </p:spPr>
      </p:pic>
      <p:pic>
        <p:nvPicPr>
          <p:cNvPr id="32773" name="Picture 5" descr="C:\Users\Наташа\Desktop\фотоотчет\PGCO4Kj2u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4071942"/>
            <a:ext cx="2714612" cy="2035959"/>
          </a:xfrm>
          <a:prstGeom prst="rect">
            <a:avLst/>
          </a:prstGeom>
          <a:noFill/>
        </p:spPr>
      </p:pic>
      <p:pic>
        <p:nvPicPr>
          <p:cNvPr id="32774" name="Picture 6" descr="C:\Users\Наташа\Desktop\фотоотчет\REU9FUGp-0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143116"/>
            <a:ext cx="2500330" cy="1875248"/>
          </a:xfrm>
          <a:prstGeom prst="rect">
            <a:avLst/>
          </a:prstGeom>
          <a:noFill/>
        </p:spPr>
      </p:pic>
      <p:pic>
        <p:nvPicPr>
          <p:cNvPr id="32775" name="Picture 7" descr="C:\Users\Наташа\Desktop\фотоотчет\XqokjbKb81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85728"/>
            <a:ext cx="2428860" cy="1821645"/>
          </a:xfrm>
          <a:prstGeom prst="rect">
            <a:avLst/>
          </a:prstGeom>
          <a:noFill/>
        </p:spPr>
      </p:pic>
      <p:pic>
        <p:nvPicPr>
          <p:cNvPr id="32776" name="Picture 8" descr="C:\Users\Наташа\Desktop\фотоотчет\Yd-fuhf6Tp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78280" y="4055082"/>
            <a:ext cx="2880000" cy="2160000"/>
          </a:xfrm>
          <a:prstGeom prst="rect">
            <a:avLst/>
          </a:prstGeom>
          <a:noFill/>
        </p:spPr>
      </p:pic>
      <p:pic>
        <p:nvPicPr>
          <p:cNvPr id="32777" name="Picture 9" descr="C:\Users\Наташа\Desktop\фотоотчет\eAgIC3MpTK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1939" y="2160999"/>
            <a:ext cx="2452673" cy="1839505"/>
          </a:xfrm>
          <a:prstGeom prst="rect">
            <a:avLst/>
          </a:prstGeom>
          <a:noFill/>
        </p:spPr>
      </p:pic>
      <p:pic>
        <p:nvPicPr>
          <p:cNvPr id="32778" name="Picture 10" descr="C:\Users\Наташа\Desktop\фотоотчет\fzK0hBG-kn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2142116"/>
            <a:ext cx="2500330" cy="1875248"/>
          </a:xfrm>
          <a:prstGeom prst="rect">
            <a:avLst/>
          </a:prstGeom>
          <a:noFill/>
        </p:spPr>
      </p:pic>
      <p:pic>
        <p:nvPicPr>
          <p:cNvPr id="32779" name="Picture 11" descr="C:\Users\Наташа\Desktop\фотоотчет\GsosNUqn-4w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285728"/>
            <a:ext cx="2500330" cy="1695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2876" y="214290"/>
            <a:ext cx="8715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СОЦИОЛОГИЧЕСКИЙ ОПРОС РАЗЛИЧНЫХ ВОЗРАСТНЫХ КАТЕГОРИЙ ГРАЖДАН ПО ИТОГАМ РЕАЛИЗАЦИИ  ПРОЕКТА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596" y="1643050"/>
          <a:ext cx="8001056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Актуальность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443914" cy="47149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Одна </a:t>
            </a:r>
            <a:r>
              <a:rPr lang="ru-RU" dirty="0"/>
              <a:t>из главных проблем патриотического воспитания заключается в том, что у части молодого поколения  имеется слабая  базовая историческая память, составляющая основу  патриотических  представлений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Молодое </a:t>
            </a:r>
            <a:r>
              <a:rPr lang="ru-RU" dirty="0"/>
              <a:t>поколение должно помнить и чтить память героев. Общий долг - сберечь историческую память и донести ее до наших </a:t>
            </a:r>
            <a:r>
              <a:rPr lang="ru-RU" dirty="0" smtClean="0"/>
              <a:t>потомков.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43914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Цель проекта: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06" y="1214422"/>
            <a:ext cx="900112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    силами молодежи и подростков </a:t>
            </a:r>
          </a:p>
          <a:p>
            <a:pPr>
              <a:buNone/>
            </a:pPr>
            <a:r>
              <a:rPr lang="ru-RU" dirty="0" smtClean="0"/>
              <a:t>    г. Бутурлиновка  ежегодно создавать серию рисунков в стиле «граффити», посвященных теме Великой Отечественной войны и отображающих личное отношение молодых людей к памятным страницам истории своей страны.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/>
              <a:t>Задачи: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07209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200" b="1" dirty="0" smtClean="0"/>
              <a:t>-</a:t>
            </a:r>
            <a:r>
              <a:rPr lang="ru-RU" sz="3800" dirty="0"/>
              <a:t> </a:t>
            </a:r>
            <a:r>
              <a:rPr lang="ru-RU" sz="3800" dirty="0" smtClean="0"/>
              <a:t>    </a:t>
            </a:r>
            <a:r>
              <a:rPr lang="ru-RU" sz="7400" dirty="0" smtClean="0"/>
              <a:t>увековечить </a:t>
            </a:r>
            <a:r>
              <a:rPr lang="ru-RU" sz="7400" dirty="0"/>
              <a:t>память о Великой Отечественной войне;</a:t>
            </a:r>
          </a:p>
          <a:p>
            <a:pPr>
              <a:buNone/>
            </a:pPr>
            <a:r>
              <a:rPr lang="ru-RU" sz="7400" dirty="0" smtClean="0"/>
              <a:t>-   сформировать </a:t>
            </a:r>
            <a:r>
              <a:rPr lang="ru-RU" sz="7400" dirty="0"/>
              <a:t>команду для участия в реализации проекта;</a:t>
            </a:r>
          </a:p>
          <a:p>
            <a:pPr>
              <a:buNone/>
            </a:pPr>
            <a:r>
              <a:rPr lang="ru-RU" sz="7400" dirty="0" smtClean="0"/>
              <a:t>-   развивать </a:t>
            </a:r>
            <a:r>
              <a:rPr lang="ru-RU" sz="7400" dirty="0"/>
              <a:t>потребность в активной творческой  деятельности;</a:t>
            </a:r>
          </a:p>
          <a:p>
            <a:pPr>
              <a:buFontTx/>
              <a:buChar char="-"/>
            </a:pPr>
            <a:r>
              <a:rPr lang="ru-RU" sz="7400" dirty="0" smtClean="0"/>
              <a:t>создать </a:t>
            </a:r>
            <a:r>
              <a:rPr lang="ru-RU" sz="7400" dirty="0"/>
              <a:t>условия </a:t>
            </a:r>
            <a:r>
              <a:rPr lang="ru-RU" sz="7400" dirty="0" smtClean="0"/>
              <a:t>для самореализации, самоутверждения, формирования активной гражданской позиции;</a:t>
            </a:r>
            <a:endParaRPr lang="ru-RU" sz="7400" dirty="0"/>
          </a:p>
          <a:p>
            <a:pPr>
              <a:buNone/>
            </a:pPr>
            <a:r>
              <a:rPr lang="ru-RU" sz="7400" dirty="0" smtClean="0"/>
              <a:t>-    привлечь </a:t>
            </a:r>
            <a:r>
              <a:rPr lang="ru-RU" sz="7400" dirty="0"/>
              <a:t>общественное внимание  к современным проблемам в молодежной среде;</a:t>
            </a:r>
          </a:p>
          <a:p>
            <a:pPr>
              <a:buNone/>
            </a:pPr>
            <a:r>
              <a:rPr lang="ru-RU" sz="7400" dirty="0" smtClean="0"/>
              <a:t>-    обеспечить </a:t>
            </a:r>
            <a:r>
              <a:rPr lang="ru-RU" sz="7400" dirty="0"/>
              <a:t>эффективную  социализацию  молодежи, находящейся в трудной жизненной ситуации (или «группа риска»).</a:t>
            </a:r>
          </a:p>
          <a:p>
            <a:pPr>
              <a:buNone/>
            </a:pPr>
            <a:r>
              <a:rPr lang="ru-RU" sz="7400" dirty="0" smtClean="0"/>
              <a:t>-    овладение </a:t>
            </a:r>
            <a:r>
              <a:rPr lang="ru-RU" sz="7400" dirty="0"/>
              <a:t>участниками проекта основными знаниями и умениями в области техники «граффити»;</a:t>
            </a:r>
          </a:p>
          <a:p>
            <a:pPr>
              <a:buNone/>
            </a:pPr>
            <a:r>
              <a:rPr lang="ru-RU" sz="7400" dirty="0" smtClean="0"/>
              <a:t>-    выявить </a:t>
            </a:r>
            <a:r>
              <a:rPr lang="ru-RU" sz="7400" dirty="0"/>
              <a:t>и поддержать талантливую молодежь, занимающуюся художественной </a:t>
            </a:r>
            <a:r>
              <a:rPr lang="ru-RU" sz="7400" dirty="0" smtClean="0"/>
              <a:t>деятельностью.</a:t>
            </a:r>
            <a:endParaRPr lang="ru-RU" sz="43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78579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Проект предполагает организацию и проведение ежегодной просветительской и творческой деятельности среди подростков и молодежи г. Бутурлиновка, направленной на увековечивание памятных дат и событий Великой Отечественной войны, укрепления единства российской нации, традиционных нравственных и духовных ценностей,  посредством участия молодежи в проекте «Победа в стиле «граффити».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000108"/>
            <a:ext cx="822960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Проект направлен на молодых людей в возрасте от 14 до 25 лет. Основную часть целевой аудитории составляют школьники и студенческая молодежь. </a:t>
            </a:r>
          </a:p>
          <a:p>
            <a:pPr>
              <a:buNone/>
            </a:pPr>
            <a:r>
              <a:rPr lang="ru-RU" dirty="0" smtClean="0"/>
              <a:t>    Мероприятиями в рамках реализации проекта охватываются более 200 человек, проживающих на территории</a:t>
            </a:r>
          </a:p>
          <a:p>
            <a:pPr>
              <a:buNone/>
            </a:pPr>
            <a:r>
              <a:rPr lang="ru-RU" dirty="0" smtClean="0"/>
              <a:t>     г. Бутурлиновка. 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0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Целевая группа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Социальные партнеры</a:t>
            </a:r>
            <a:endParaRPr lang="ru-RU" sz="3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928670"/>
          <a:ext cx="8215370" cy="4845479"/>
        </p:xfrm>
        <a:graphic>
          <a:graphicData uri="http://schemas.openxmlformats.org/drawingml/2006/table">
            <a:tbl>
              <a:tblPr/>
              <a:tblGrid>
                <a:gridCol w="4107256"/>
                <a:gridCol w="4108114"/>
              </a:tblGrid>
              <a:tr h="257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Партнеры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Роль в проекте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ОАО «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Бутурлиновский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мелькомбинат» в лице генерального директора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Череватова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В.Я.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Предоставление площади  для реализации проекта, обеспечение необходимым инвентарем. Практическая помощь.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МКОУ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Бутурлиновская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ООШ №4 в лице директора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Балакиревой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О.С.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Обеспечение расходными материалами.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Индивидуальный предприниматель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Махотина О.Н.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Обеспечение канцелярской продукцией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Индивидуальный предприниматель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Карчевский Я.И.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Обеспечение расходными материалами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Индивидуальный предприниматель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Ходаев А.П.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Обеспечение расходными материалами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ГБПОУ ВО « Бутурлиновский педагогический техникум» в лице директора Петренко Л.В. и заведующего отделением «Дизайн»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Митрофанова Ф.В.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Обеспечение добровольцами из числа студентов для реализации проекта.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Проведение мастер-классов.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572560" cy="5357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Результаты проекта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700" dirty="0" smtClean="0"/>
              <a:t>-Ежегодное  участие в реализации проекта обучающихся, родителей, педагогов, студентов, представителей </a:t>
            </a:r>
            <a:br>
              <a:rPr lang="ru-RU" sz="2700" dirty="0" smtClean="0"/>
            </a:br>
            <a:r>
              <a:rPr lang="ru-RU" sz="2700" dirty="0" smtClean="0"/>
              <a:t> администрации и Общественной палаты  г. Бутурлиновка общей численностью свыше 270 человек;</a:t>
            </a:r>
            <a:br>
              <a:rPr lang="ru-RU" sz="2700" dirty="0" smtClean="0"/>
            </a:br>
            <a:r>
              <a:rPr lang="ru-RU" sz="2700" dirty="0" smtClean="0"/>
              <a:t>- За два года реализации проекта созданы рисунки в стиле «граффити» на специально выделенных площадях города, посвященных тематике Великой Отечественной войны общей площадь более 147 кв.м.</a:t>
            </a:r>
            <a:br>
              <a:rPr lang="ru-RU" sz="2700" dirty="0" smtClean="0"/>
            </a:br>
            <a:r>
              <a:rPr lang="ru-RU" sz="2700" dirty="0" smtClean="0"/>
              <a:t>-Получена ежегодная помощь и поддержка со стороны  ряда спонсоров; ОАО «</a:t>
            </a:r>
            <a:r>
              <a:rPr lang="ru-RU" sz="2700" dirty="0" err="1" smtClean="0"/>
              <a:t>Бутурлиновский</a:t>
            </a:r>
            <a:r>
              <a:rPr lang="ru-RU" sz="2700" dirty="0" smtClean="0"/>
              <a:t> Мелькомбинат», ООО «Ремет», ИП </a:t>
            </a:r>
            <a:r>
              <a:rPr lang="ru-RU" sz="2700" dirty="0" err="1" smtClean="0"/>
              <a:t>Кучмасов</a:t>
            </a:r>
            <a:r>
              <a:rPr lang="ru-RU" sz="2700" dirty="0" smtClean="0"/>
              <a:t> В.И. и др.</a:t>
            </a:r>
            <a:br>
              <a:rPr lang="ru-RU" sz="2700" dirty="0" smtClean="0"/>
            </a:br>
            <a:r>
              <a:rPr lang="ru-RU" sz="2700" dirty="0" smtClean="0"/>
              <a:t>- Участие в реализации проекта представителей органов власти работающих с молодежью в количестве свыше 12 человек; </a:t>
            </a:r>
            <a:br>
              <a:rPr lang="ru-RU" sz="2700" dirty="0" smtClean="0"/>
            </a:br>
            <a:r>
              <a:rPr lang="ru-RU" sz="2700" dirty="0" smtClean="0"/>
              <a:t>-Широкая огласка и одобрение со стороны жителей</a:t>
            </a:r>
            <a:br>
              <a:rPr lang="ru-RU" sz="2700" dirty="0" smtClean="0"/>
            </a:br>
            <a:r>
              <a:rPr lang="ru-RU" sz="2700" dirty="0" smtClean="0"/>
              <a:t> г. Бутурлиновка итогов реализации проекта;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42873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101MSDCF\DSC035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3643338" cy="278608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C:\Users\Наташа\Desktop\20150507_154515ы.jpg"/>
          <p:cNvPicPr/>
          <p:nvPr/>
        </p:nvPicPr>
        <p:blipFill>
          <a:blip r:embed="rId4" cstate="print"/>
          <a:srcRect t="8054" r="22660" b="9959"/>
          <a:stretch>
            <a:fillRect/>
          </a:stretch>
        </p:blipFill>
        <p:spPr bwMode="auto">
          <a:xfrm>
            <a:off x="2786050" y="2191720"/>
            <a:ext cx="5921375" cy="373761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F:\101MSDCF\DSC035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29000"/>
            <a:ext cx="3643338" cy="25926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14810" y="785794"/>
            <a:ext cx="4586262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РЕАЛИЗАЦИЯ ПРОЕКТА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«ПОБЕДА В СТИЛЕ «ГРАФФИТИ»»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454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Актуальность</vt:lpstr>
      <vt:lpstr>Цель проекта:</vt:lpstr>
      <vt:lpstr>Задачи:  </vt:lpstr>
      <vt:lpstr> </vt:lpstr>
      <vt:lpstr> </vt:lpstr>
      <vt:lpstr>Социальные партнеры</vt:lpstr>
      <vt:lpstr> Результаты проекта -Ежегодное  участие в реализации проекта обучающихся, родителей, педагогов, студентов, представителей   администрации и Общественной палаты  г. Бутурлиновка общей численностью свыше 270 человек; - За два года реализации проекта созданы рисунки в стиле «граффити» на специально выделенных площадях города, посвященных тематике Великой Отечественной войны общей площадь более 147 кв.м. -Получена ежегодная помощь и поддержка со стороны  ряда спонсоров; ОАО «Бутурлиновский Мелькомбинат», ООО «Ремет», ИП Кучмасов В.И. и др. - Участие в реализации проекта представителей органов власти работающих с молодежью в количестве свыше 12 человек;  -Широкая огласка и одобрение со стороны жителей  г. Бутурлиновка итогов реализации проекта;    </vt:lpstr>
      <vt:lpstr>РЕАЛИЗАЦИЯ ПРОЕКТА  «ПОБЕДА В СТИЛЕ «ГРАФФИТИ»»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KrotySOFT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этап XVI областного конкурса социальных проектов в рамках Всероссийской акции   «Я – гражданин России»</dc:title>
  <dc:creator>Наташа</dc:creator>
  <cp:lastModifiedBy>Наташа</cp:lastModifiedBy>
  <cp:revision>20</cp:revision>
  <dcterms:created xsi:type="dcterms:W3CDTF">2016-02-14T21:08:03Z</dcterms:created>
  <dcterms:modified xsi:type="dcterms:W3CDTF">2020-05-14T07:58:15Z</dcterms:modified>
</cp:coreProperties>
</file>