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90" r:id="rId3"/>
    <p:sldId id="283" r:id="rId4"/>
    <p:sldId id="272" r:id="rId5"/>
    <p:sldId id="278" r:id="rId6"/>
    <p:sldId id="284" r:id="rId7"/>
    <p:sldId id="288" r:id="rId8"/>
    <p:sldId id="257" r:id="rId9"/>
    <p:sldId id="258" r:id="rId10"/>
    <p:sldId id="259" r:id="rId11"/>
    <p:sldId id="269" r:id="rId12"/>
    <p:sldId id="267" r:id="rId13"/>
    <p:sldId id="281" r:id="rId14"/>
    <p:sldId id="266" r:id="rId15"/>
    <p:sldId id="285" r:id="rId16"/>
    <p:sldId id="287" r:id="rId17"/>
    <p:sldId id="264" r:id="rId18"/>
    <p:sldId id="282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4F"/>
    <a:srgbClr val="777777"/>
    <a:srgbClr val="C6344C"/>
    <a:srgbClr val="D8D3BA"/>
    <a:srgbClr val="9D274C"/>
    <a:srgbClr val="666699"/>
    <a:srgbClr val="5F6050"/>
    <a:srgbClr val="E6A2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253" autoAdjust="0"/>
  </p:normalViewPr>
  <p:slideViewPr>
    <p:cSldViewPr>
      <p:cViewPr varScale="1">
        <p:scale>
          <a:sx n="80" d="100"/>
          <a:sy n="80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E4843-17A2-424C-8ED2-5D3A755B049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AB24C57-443A-4973-A8DB-5912AE03C0A4}">
      <dgm:prSet phldrT="[Текст]" custT="1"/>
      <dgm:spPr/>
      <dgm:t>
        <a:bodyPr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1 этап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none" strike="noStrike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«Подготовительный»</a:t>
          </a:r>
        </a:p>
        <a:p>
          <a:endParaRPr lang="ru-RU" sz="1000" dirty="0"/>
        </a:p>
      </dgm:t>
    </dgm:pt>
    <dgm:pt modelId="{A901A777-6B4B-4F44-8F52-50862BDC24FB}" type="parTrans" cxnId="{BD17A8BB-925D-4BD4-9A3E-D951148515AB}">
      <dgm:prSet/>
      <dgm:spPr/>
      <dgm:t>
        <a:bodyPr/>
        <a:lstStyle/>
        <a:p>
          <a:endParaRPr lang="ru-RU"/>
        </a:p>
      </dgm:t>
    </dgm:pt>
    <dgm:pt modelId="{1971B20E-4EF8-46A4-9A3B-19A1EDCD9324}" type="sibTrans" cxnId="{BD17A8BB-925D-4BD4-9A3E-D951148515AB}">
      <dgm:prSet/>
      <dgm:spPr/>
      <dgm:t>
        <a:bodyPr/>
        <a:lstStyle/>
        <a:p>
          <a:endParaRPr lang="ru-RU"/>
        </a:p>
      </dgm:t>
    </dgm:pt>
    <dgm:pt modelId="{59F1BBAF-3364-40F9-986E-1D6CB12ECAC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800" b="1" spc="-100" baseline="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2 этап</a:t>
          </a:r>
        </a:p>
        <a:p>
          <a:pPr>
            <a:spcAft>
              <a:spcPts val="0"/>
            </a:spcAft>
          </a:pPr>
          <a:r>
            <a:rPr lang="ru-RU" sz="2800" b="1" spc="-100" baseline="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«Включение в деятельность»</a:t>
          </a:r>
        </a:p>
        <a:p>
          <a:pPr>
            <a:spcAft>
              <a:spcPts val="0"/>
            </a:spcAft>
          </a:pPr>
          <a:endParaRPr lang="ru-RU" sz="2800" b="1" spc="-100" baseline="0" dirty="0" smtClean="0">
            <a:latin typeface="Calibri" pitchFamily="34" charset="0"/>
            <a:ea typeface="Times New Roman" pitchFamily="18" charset="0"/>
            <a:cs typeface="Times New Roman" pitchFamily="18" charset="0"/>
          </a:endParaRPr>
        </a:p>
        <a:p>
          <a:pPr>
            <a:spcAft>
              <a:spcPct val="35000"/>
            </a:spcAft>
          </a:pPr>
          <a:r>
            <a:rPr lang="ru-RU" sz="1800" spc="-100" baseline="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Знакомство с курируемой группой и первичная адаптация</a:t>
          </a:r>
          <a:endParaRPr lang="ru-RU" sz="1800" spc="-100" baseline="0" dirty="0"/>
        </a:p>
      </dgm:t>
    </dgm:pt>
    <dgm:pt modelId="{18364D15-6226-4D47-B0B6-2E8908FBA247}" type="parTrans" cxnId="{D907B75A-0C87-4483-8738-5912A1B88017}">
      <dgm:prSet/>
      <dgm:spPr/>
      <dgm:t>
        <a:bodyPr/>
        <a:lstStyle/>
        <a:p>
          <a:endParaRPr lang="ru-RU"/>
        </a:p>
      </dgm:t>
    </dgm:pt>
    <dgm:pt modelId="{7071A4AA-1111-4FD4-9B6E-531010EDC1E1}" type="sibTrans" cxnId="{D907B75A-0C87-4483-8738-5912A1B88017}">
      <dgm:prSet/>
      <dgm:spPr/>
      <dgm:t>
        <a:bodyPr/>
        <a:lstStyle/>
        <a:p>
          <a:endParaRPr lang="ru-RU"/>
        </a:p>
      </dgm:t>
    </dgm:pt>
    <dgm:pt modelId="{3FC46DB4-83FD-4872-9B7F-3E6B8C6F7BC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3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3 этап </a:t>
          </a:r>
        </a:p>
        <a:p>
          <a:pPr>
            <a:spcAft>
              <a:spcPts val="0"/>
            </a:spcAft>
          </a:pPr>
          <a:r>
            <a:rPr lang="ru-RU" sz="2800" b="1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«Работа в течение года»</a:t>
          </a:r>
          <a:endParaRPr lang="ru-RU" sz="2800" dirty="0"/>
        </a:p>
      </dgm:t>
    </dgm:pt>
    <dgm:pt modelId="{9179BE7C-F1F7-4457-905D-F4AB7B2732A5}" type="parTrans" cxnId="{6321488C-FA79-4C6B-89ED-4393D7517689}">
      <dgm:prSet/>
      <dgm:spPr/>
      <dgm:t>
        <a:bodyPr/>
        <a:lstStyle/>
        <a:p>
          <a:endParaRPr lang="ru-RU"/>
        </a:p>
      </dgm:t>
    </dgm:pt>
    <dgm:pt modelId="{1E0B787A-675B-4983-B230-110043ED30E9}" type="sibTrans" cxnId="{6321488C-FA79-4C6B-89ED-4393D7517689}">
      <dgm:prSet/>
      <dgm:spPr/>
      <dgm:t>
        <a:bodyPr/>
        <a:lstStyle/>
        <a:p>
          <a:endParaRPr lang="ru-RU"/>
        </a:p>
      </dgm:t>
    </dgm:pt>
    <dgm:pt modelId="{408A8173-CF13-454F-BCD4-E1A6B00CD33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4 этап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800" b="1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«Заключительный»</a:t>
          </a:r>
          <a:r>
            <a:rPr lang="ru-RU" sz="1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/>
          </a:r>
          <a:br>
            <a:rPr lang="ru-RU" sz="1000" b="1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</a:br>
          <a:r>
            <a: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1. Подведение итогов первого года обучения (в том числе мониторинг уровня </a:t>
          </a:r>
          <a:r>
            <a:rPr lang="ru-RU" sz="1100" dirty="0" err="1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адаптируемости</a:t>
          </a:r>
          <a:r>
            <a: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 группы, групповой активности)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2. Представление </a:t>
          </a:r>
          <a:r>
            <a:rPr lang="ru-RU" sz="1100" dirty="0" err="1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внеучебного</a:t>
          </a:r>
          <a:r>
            <a: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 опыта группы и творческого куратора на общем собрании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3. Снятие полномочий студенческого (творческого) куратора в закрепленной группе. Передача кураторского для участия в Системе кураторства на будущий год.</a:t>
          </a:r>
          <a:endParaRPr lang="ru-RU" sz="1100" b="1" dirty="0" smtClean="0">
            <a:latin typeface="Calibri" pitchFamily="34" charset="0"/>
            <a:ea typeface="Times New Roman" pitchFamily="18" charset="0"/>
            <a:cs typeface="Times New Roman" pitchFamily="18" charset="0"/>
          </a:endParaRPr>
        </a:p>
      </dgm:t>
    </dgm:pt>
    <dgm:pt modelId="{8B90E783-6DFF-43BD-AD44-FFD86F28B96D}" type="parTrans" cxnId="{CCC7CB8E-1EBB-40AF-AFA3-0C16D04E9452}">
      <dgm:prSet/>
      <dgm:spPr/>
      <dgm:t>
        <a:bodyPr/>
        <a:lstStyle/>
        <a:p>
          <a:endParaRPr lang="ru-RU"/>
        </a:p>
      </dgm:t>
    </dgm:pt>
    <dgm:pt modelId="{432993A4-A9AE-457C-BBBF-A8806B33C404}" type="sibTrans" cxnId="{CCC7CB8E-1EBB-40AF-AFA3-0C16D04E9452}">
      <dgm:prSet/>
      <dgm:spPr/>
      <dgm:t>
        <a:bodyPr/>
        <a:lstStyle/>
        <a:p>
          <a:endParaRPr lang="ru-RU"/>
        </a:p>
      </dgm:t>
    </dgm:pt>
    <dgm:pt modelId="{56AECA6D-E94E-493E-B19A-B736448BFAA1}" type="pres">
      <dgm:prSet presAssocID="{906E4843-17A2-424C-8ED2-5D3A755B049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D2CDA-A13E-41C6-86B7-ED882CAB23B7}" type="pres">
      <dgm:prSet presAssocID="{4AB24C57-443A-4973-A8DB-5912AE03C0A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FD3C98-219D-4698-8C61-A8E87BF05FD4}" type="pres">
      <dgm:prSet presAssocID="{1971B20E-4EF8-46A4-9A3B-19A1EDCD9324}" presName="sibTrans" presStyleCnt="0"/>
      <dgm:spPr/>
    </dgm:pt>
    <dgm:pt modelId="{26A13F22-9CC5-4FBF-A4FF-D8042CD43BC7}" type="pres">
      <dgm:prSet presAssocID="{59F1BBAF-3364-40F9-986E-1D6CB12ECAC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DAD309-999A-409D-8119-0E85AEAFD7C4}" type="pres">
      <dgm:prSet presAssocID="{7071A4AA-1111-4FD4-9B6E-531010EDC1E1}" presName="sibTrans" presStyleCnt="0"/>
      <dgm:spPr/>
    </dgm:pt>
    <dgm:pt modelId="{7E09CDFE-2C20-4C7A-97D2-65CA662EABD3}" type="pres">
      <dgm:prSet presAssocID="{3FC46DB4-83FD-4872-9B7F-3E6B8C6F7BC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FA88DD-746F-4522-9FBA-95E31AC08F95}" type="pres">
      <dgm:prSet presAssocID="{1E0B787A-675B-4983-B230-110043ED30E9}" presName="sibTrans" presStyleCnt="0"/>
      <dgm:spPr/>
    </dgm:pt>
    <dgm:pt modelId="{56D4CF90-0AC8-4F98-BF90-BE29EA8F8469}" type="pres">
      <dgm:prSet presAssocID="{408A8173-CF13-454F-BCD4-E1A6B00CD33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C7CB8E-1EBB-40AF-AFA3-0C16D04E9452}" srcId="{906E4843-17A2-424C-8ED2-5D3A755B0494}" destId="{408A8173-CF13-454F-BCD4-E1A6B00CD336}" srcOrd="3" destOrd="0" parTransId="{8B90E783-6DFF-43BD-AD44-FFD86F28B96D}" sibTransId="{432993A4-A9AE-457C-BBBF-A8806B33C404}"/>
    <dgm:cxn modelId="{7EF97B84-5C29-46FD-9B98-EC4A0BB57D95}" type="presOf" srcId="{906E4843-17A2-424C-8ED2-5D3A755B0494}" destId="{56AECA6D-E94E-493E-B19A-B736448BFAA1}" srcOrd="0" destOrd="0" presId="urn:microsoft.com/office/officeart/2005/8/layout/default"/>
    <dgm:cxn modelId="{D907B75A-0C87-4483-8738-5912A1B88017}" srcId="{906E4843-17A2-424C-8ED2-5D3A755B0494}" destId="{59F1BBAF-3364-40F9-986E-1D6CB12ECAC1}" srcOrd="1" destOrd="0" parTransId="{18364D15-6226-4D47-B0B6-2E8908FBA247}" sibTransId="{7071A4AA-1111-4FD4-9B6E-531010EDC1E1}"/>
    <dgm:cxn modelId="{78DF6CBE-5AE8-4942-BFEE-A622BC638F50}" type="presOf" srcId="{3FC46DB4-83FD-4872-9B7F-3E6B8C6F7BCF}" destId="{7E09CDFE-2C20-4C7A-97D2-65CA662EABD3}" srcOrd="0" destOrd="0" presId="urn:microsoft.com/office/officeart/2005/8/layout/default"/>
    <dgm:cxn modelId="{6321488C-FA79-4C6B-89ED-4393D7517689}" srcId="{906E4843-17A2-424C-8ED2-5D3A755B0494}" destId="{3FC46DB4-83FD-4872-9B7F-3E6B8C6F7BCF}" srcOrd="2" destOrd="0" parTransId="{9179BE7C-F1F7-4457-905D-F4AB7B2732A5}" sibTransId="{1E0B787A-675B-4983-B230-110043ED30E9}"/>
    <dgm:cxn modelId="{E8F2D780-B9CA-40DA-9139-6D72B32753A4}" type="presOf" srcId="{408A8173-CF13-454F-BCD4-E1A6B00CD336}" destId="{56D4CF90-0AC8-4F98-BF90-BE29EA8F8469}" srcOrd="0" destOrd="0" presId="urn:microsoft.com/office/officeart/2005/8/layout/default"/>
    <dgm:cxn modelId="{F406763C-1711-4499-81D2-1584C5C58B62}" type="presOf" srcId="{4AB24C57-443A-4973-A8DB-5912AE03C0A4}" destId="{40ED2CDA-A13E-41C6-86B7-ED882CAB23B7}" srcOrd="0" destOrd="0" presId="urn:microsoft.com/office/officeart/2005/8/layout/default"/>
    <dgm:cxn modelId="{BD17A8BB-925D-4BD4-9A3E-D951148515AB}" srcId="{906E4843-17A2-424C-8ED2-5D3A755B0494}" destId="{4AB24C57-443A-4973-A8DB-5912AE03C0A4}" srcOrd="0" destOrd="0" parTransId="{A901A777-6B4B-4F44-8F52-50862BDC24FB}" sibTransId="{1971B20E-4EF8-46A4-9A3B-19A1EDCD9324}"/>
    <dgm:cxn modelId="{81B82834-ECD1-4042-B2A7-91C85CCE1127}" type="presOf" srcId="{59F1BBAF-3364-40F9-986E-1D6CB12ECAC1}" destId="{26A13F22-9CC5-4FBF-A4FF-D8042CD43BC7}" srcOrd="0" destOrd="0" presId="urn:microsoft.com/office/officeart/2005/8/layout/default"/>
    <dgm:cxn modelId="{3F8B3AEE-4210-44D3-9E36-332F7F2E03FC}" type="presParOf" srcId="{56AECA6D-E94E-493E-B19A-B736448BFAA1}" destId="{40ED2CDA-A13E-41C6-86B7-ED882CAB23B7}" srcOrd="0" destOrd="0" presId="urn:microsoft.com/office/officeart/2005/8/layout/default"/>
    <dgm:cxn modelId="{87775CFE-63B1-4D04-9525-847B9DBB28C5}" type="presParOf" srcId="{56AECA6D-E94E-493E-B19A-B736448BFAA1}" destId="{CBFD3C98-219D-4698-8C61-A8E87BF05FD4}" srcOrd="1" destOrd="0" presId="urn:microsoft.com/office/officeart/2005/8/layout/default"/>
    <dgm:cxn modelId="{E52E9E3E-67CD-41F5-9E5E-2E4ADA00D187}" type="presParOf" srcId="{56AECA6D-E94E-493E-B19A-B736448BFAA1}" destId="{26A13F22-9CC5-4FBF-A4FF-D8042CD43BC7}" srcOrd="2" destOrd="0" presId="urn:microsoft.com/office/officeart/2005/8/layout/default"/>
    <dgm:cxn modelId="{A625885C-A70A-4F8C-82BC-73798864FA29}" type="presParOf" srcId="{56AECA6D-E94E-493E-B19A-B736448BFAA1}" destId="{AEDAD309-999A-409D-8119-0E85AEAFD7C4}" srcOrd="3" destOrd="0" presId="urn:microsoft.com/office/officeart/2005/8/layout/default"/>
    <dgm:cxn modelId="{8D774DC5-49BE-4029-B1EE-CE856CDA25DD}" type="presParOf" srcId="{56AECA6D-E94E-493E-B19A-B736448BFAA1}" destId="{7E09CDFE-2C20-4C7A-97D2-65CA662EABD3}" srcOrd="4" destOrd="0" presId="urn:microsoft.com/office/officeart/2005/8/layout/default"/>
    <dgm:cxn modelId="{0BAE6049-28AB-4B58-BD57-E4E2F8929C71}" type="presParOf" srcId="{56AECA6D-E94E-493E-B19A-B736448BFAA1}" destId="{22FA88DD-746F-4522-9FBA-95E31AC08F95}" srcOrd="5" destOrd="0" presId="urn:microsoft.com/office/officeart/2005/8/layout/default"/>
    <dgm:cxn modelId="{8834DDDE-8A3F-4E30-8B84-E766608E2976}" type="presParOf" srcId="{56AECA6D-E94E-493E-B19A-B736448BFAA1}" destId="{56D4CF90-0AC8-4F98-BF90-BE29EA8F846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ED2CDA-A13E-41C6-86B7-ED882CAB23B7}">
      <dsp:nvSpPr>
        <dsp:cNvPr id="0" name=""/>
        <dsp:cNvSpPr/>
      </dsp:nvSpPr>
      <dsp:spPr>
        <a:xfrm>
          <a:off x="958" y="163468"/>
          <a:ext cx="3736645" cy="22419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3200" b="1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1 этап</a:t>
          </a:r>
        </a:p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ru-RU" sz="2800" b="1" i="0" u="none" strike="noStrike" kern="1200" cap="none" normalizeH="0" baseline="0" dirty="0" smtClean="0">
              <a:ln/>
              <a:effectLst/>
              <a:latin typeface="Calibri" pitchFamily="34" charset="0"/>
              <a:ea typeface="Times New Roman" pitchFamily="18" charset="0"/>
              <a:cs typeface="Times New Roman" pitchFamily="18" charset="0"/>
            </a:rPr>
            <a:t>«Подготовительный»</a:t>
          </a:r>
        </a:p>
        <a:p>
          <a:pPr>
            <a:spcBef>
              <a:spcPct val="0"/>
            </a:spcBef>
          </a:pPr>
          <a:endParaRPr lang="ru-RU" sz="1000" kern="1200" dirty="0"/>
        </a:p>
      </dsp:txBody>
      <dsp:txXfrm>
        <a:off x="958" y="163468"/>
        <a:ext cx="3736645" cy="2241987"/>
      </dsp:txXfrm>
    </dsp:sp>
    <dsp:sp modelId="{26A13F22-9CC5-4FBF-A4FF-D8042CD43BC7}">
      <dsp:nvSpPr>
        <dsp:cNvPr id="0" name=""/>
        <dsp:cNvSpPr/>
      </dsp:nvSpPr>
      <dsp:spPr>
        <a:xfrm>
          <a:off x="4111268" y="163468"/>
          <a:ext cx="3736645" cy="22419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spc="-100" baseline="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2 этап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spc="-100" baseline="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«Включение в деятельность»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800" b="1" kern="1200" spc="-100" baseline="0" dirty="0" smtClean="0">
            <a:latin typeface="Calibri" pitchFamily="34" charset="0"/>
            <a:ea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pc="-100" baseline="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Знакомство с курируемой группой и первичная адаптация</a:t>
          </a:r>
          <a:endParaRPr lang="ru-RU" sz="1800" kern="1200" spc="-100" baseline="0" dirty="0"/>
        </a:p>
      </dsp:txBody>
      <dsp:txXfrm>
        <a:off x="4111268" y="163468"/>
        <a:ext cx="3736645" cy="2241987"/>
      </dsp:txXfrm>
    </dsp:sp>
    <dsp:sp modelId="{7E09CDFE-2C20-4C7A-97D2-65CA662EABD3}">
      <dsp:nvSpPr>
        <dsp:cNvPr id="0" name=""/>
        <dsp:cNvSpPr/>
      </dsp:nvSpPr>
      <dsp:spPr>
        <a:xfrm>
          <a:off x="958" y="2779120"/>
          <a:ext cx="3736645" cy="22419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3 этап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«Работа в течение года»</a:t>
          </a:r>
          <a:endParaRPr lang="ru-RU" sz="2800" kern="1200" dirty="0"/>
        </a:p>
      </dsp:txBody>
      <dsp:txXfrm>
        <a:off x="958" y="2779120"/>
        <a:ext cx="3736645" cy="2241987"/>
      </dsp:txXfrm>
    </dsp:sp>
    <dsp:sp modelId="{56D4CF90-0AC8-4F98-BF90-BE29EA8F8469}">
      <dsp:nvSpPr>
        <dsp:cNvPr id="0" name=""/>
        <dsp:cNvSpPr/>
      </dsp:nvSpPr>
      <dsp:spPr>
        <a:xfrm>
          <a:off x="4111268" y="2779120"/>
          <a:ext cx="3736645" cy="22419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4 этап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«Заключительный»</a:t>
          </a:r>
          <a:r>
            <a:rPr lang="ru-RU" sz="1000" b="1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/>
          </a:r>
          <a:br>
            <a:rPr lang="ru-RU" sz="1000" b="1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</a:br>
          <a:r>
            <a:rPr lang="ru-RU" sz="1100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1. Подведение итогов первого года обучения (в том числе мониторинг уровня </a:t>
          </a:r>
          <a:r>
            <a:rPr lang="ru-RU" sz="1100" kern="1200" dirty="0" err="1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адаптируемости</a:t>
          </a:r>
          <a:r>
            <a:rPr lang="ru-RU" sz="1100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 группы, групповой активности)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2. Представление </a:t>
          </a:r>
          <a:r>
            <a:rPr lang="ru-RU" sz="1100" kern="1200" dirty="0" err="1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внеучебного</a:t>
          </a:r>
          <a:r>
            <a:rPr lang="ru-RU" sz="1100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 опыта группы и творческого куратора на общем собрании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 smtClean="0">
              <a:latin typeface="Calibri" pitchFamily="34" charset="0"/>
              <a:ea typeface="Times New Roman" pitchFamily="18" charset="0"/>
              <a:cs typeface="Times New Roman" pitchFamily="18" charset="0"/>
            </a:rPr>
            <a:t>3. Снятие полномочий студенческого (творческого) куратора в закрепленной группе. Передача кураторского для участия в Системе кураторства на будущий год.</a:t>
          </a:r>
          <a:endParaRPr lang="ru-RU" sz="1100" b="1" kern="1200" dirty="0" smtClean="0">
            <a:latin typeface="Calibri" pitchFamily="34" charset="0"/>
            <a:ea typeface="Times New Roman" pitchFamily="18" charset="0"/>
            <a:cs typeface="Times New Roman" pitchFamily="18" charset="0"/>
          </a:endParaRPr>
        </a:p>
      </dsp:txBody>
      <dsp:txXfrm>
        <a:off x="4111268" y="2779120"/>
        <a:ext cx="3736645" cy="22419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301AE-A79E-4A28-BA25-4D5FE147DE78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6EC7E-1DC3-46B8-961A-EA729D982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4B94-252A-44B3-B97A-EB162B129FCF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7C3D-1536-48B7-BB2F-D01DC4EE34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tehbk.ru/index.php?option=com_content&amp;view=article&amp;id=29&amp;Itemid=86" TargetMode="External"/><Relationship Id="rId2" Type="http://schemas.openxmlformats.org/officeDocument/2006/relationships/hyperlink" Target="mailto:bpt50@bk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://vk.com/bkpoliteh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 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915798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Министерство общего и профессионального образования Ростовской области</a:t>
            </a:r>
            <a:endParaRPr kumimoji="0" lang="ru-RU" sz="6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бюджетное профессиональное</a:t>
            </a:r>
            <a:r>
              <a:rPr kumimoji="0" lang="ru-RU" sz="1200" b="1" i="0" u="none" strike="noStrike" normalizeH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образовательное учреждение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Ростовской области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2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«Белокалитвинский гуманитарно-индустриальный</a:t>
            </a:r>
            <a:r>
              <a:rPr kumimoji="0" lang="ru-RU" sz="1200" b="1" i="0" u="none" strike="noStrike" normalizeH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техникум» (</a:t>
            </a:r>
            <a:r>
              <a:rPr kumimoji="0" lang="ru-RU" sz="1200" b="1" i="0" u="none" strike="noStrike" normalizeH="0" baseline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бывш</a:t>
            </a:r>
            <a:r>
              <a:rPr kumimoji="0" lang="ru-RU" sz="1200" b="1" i="0" u="none" strike="noStrike" normalizeH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БПТ)</a:t>
            </a:r>
            <a:endParaRPr kumimoji="0" lang="ru-RU" sz="6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400" b="1" i="0" u="none" strike="noStrike" normalizeH="0" baseline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Белая Калитва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1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2023 </a:t>
            </a:r>
            <a:r>
              <a:rPr lang="ru-RU" sz="1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15" name="Рисунок 14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Наталья\Desktop\Кргулый стол\Лого куратор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36912"/>
            <a:ext cx="6221413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C:\Users\Наталья\Downloads\DSC_0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342784" cy="48951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96136" y="1772816"/>
            <a:ext cx="3347864" cy="4873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Проект реализуется </a:t>
            </a:r>
            <a:r>
              <a:rPr lang="ru-RU" i="1" dirty="0" smtClean="0"/>
              <a:t>в ГБПОУ РО БГИТ с сентября 2018 года. </a:t>
            </a:r>
          </a:p>
          <a:p>
            <a:pPr algn="ctr"/>
            <a:r>
              <a:rPr lang="ru-RU" i="1" dirty="0" smtClean="0"/>
              <a:t>Ежегодно группы первого </a:t>
            </a:r>
            <a:r>
              <a:rPr lang="ru-RU" i="1" dirty="0" smtClean="0"/>
              <a:t>курса успешно </a:t>
            </a:r>
            <a:r>
              <a:rPr lang="ru-RU" i="1" dirty="0" smtClean="0"/>
              <a:t>проходят </a:t>
            </a:r>
            <a:r>
              <a:rPr lang="ru-RU" i="1" dirty="0" smtClean="0"/>
              <a:t>процесс адаптации, </a:t>
            </a:r>
            <a:r>
              <a:rPr lang="ru-RU" i="1" dirty="0" smtClean="0"/>
              <a:t>включаются </a:t>
            </a:r>
            <a:r>
              <a:rPr lang="ru-RU" i="1" dirty="0" smtClean="0"/>
              <a:t>в </a:t>
            </a:r>
            <a:r>
              <a:rPr lang="ru-RU" i="1" dirty="0" smtClean="0"/>
              <a:t>добровольческие, спортивные</a:t>
            </a:r>
            <a:r>
              <a:rPr lang="ru-RU" i="1" dirty="0" smtClean="0"/>
              <a:t>, культурные, творческие, организационные, интеллектуальные мероприятия Техникума, </a:t>
            </a:r>
            <a:r>
              <a:rPr lang="ru-RU" i="1" dirty="0" smtClean="0"/>
              <a:t>проявляют инициативу, </a:t>
            </a:r>
            <a:r>
              <a:rPr lang="ru-RU" i="1" dirty="0" smtClean="0"/>
              <a:t>являются постоянными участниками внутритехникумовских  и </a:t>
            </a:r>
            <a:r>
              <a:rPr lang="ru-RU" i="1" dirty="0" smtClean="0"/>
              <a:t>муниципальных мероприятий. </a:t>
            </a:r>
            <a:endParaRPr lang="ru-RU" i="1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2050" name="Picture 2" descr="C:\Users\Наталья\Downloads\DSC_0432.JPG"/>
          <p:cNvPicPr>
            <a:picLocks noChangeAspect="1" noChangeArrowheads="1"/>
          </p:cNvPicPr>
          <p:nvPr/>
        </p:nvPicPr>
        <p:blipFill>
          <a:blip r:embed="rId3" cstate="print"/>
          <a:srcRect l="7246" t="15789" r="9211"/>
          <a:stretch>
            <a:fillRect/>
          </a:stretch>
        </p:blipFill>
        <p:spPr bwMode="auto">
          <a:xfrm>
            <a:off x="683568" y="2204864"/>
            <a:ext cx="5037485" cy="3385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1115616" y="764704"/>
            <a:ext cx="71287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проекта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«Система студенческого (творческого) кураторства»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27584" y="75134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предполагает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Наталья\Downloads\DSC_0422.JPG"/>
          <p:cNvPicPr>
            <a:picLocks noChangeAspect="1" noChangeArrowheads="1"/>
          </p:cNvPicPr>
          <p:nvPr/>
        </p:nvPicPr>
        <p:blipFill>
          <a:blip r:embed="rId3" cstate="print"/>
          <a:srcRect l="16000" t="22500" r="18000"/>
          <a:stretch>
            <a:fillRect/>
          </a:stretch>
        </p:blipFill>
        <p:spPr bwMode="auto">
          <a:xfrm>
            <a:off x="3491880" y="1700808"/>
            <a:ext cx="5400600" cy="42277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539552" y="1916832"/>
            <a:ext cx="28083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Проект «Система студенческого (творческого) кураторства» нацелен на оказание помощи студентам первого года обучения в адаптации к жизни в техникуме (учебной, творческой, научной, спортивной, добровольческой). </a:t>
            </a:r>
          </a:p>
          <a:p>
            <a:endParaRPr lang="ru-RU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27584" y="2281577"/>
            <a:ext cx="8064896" cy="22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827584" y="134076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39752" y="90872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РЕАЛИЗАЦИИ ПРОЕКТА</a:t>
            </a:r>
            <a:endParaRPr lang="ru-RU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Наталья\Desktop\Ярмарка\Грамоты на ярмарку\Сжатые\Новая папка\232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365104"/>
            <a:ext cx="1782031" cy="2492896"/>
          </a:xfrm>
          <a:prstGeom prst="rect">
            <a:avLst/>
          </a:prstGeom>
          <a:noFill/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67544" y="692696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Копилка достижений</a:t>
            </a:r>
            <a:endParaRPr lang="en-US" sz="2400" b="1" u="sng" dirty="0">
              <a:solidFill>
                <a:srgbClr val="5F6050"/>
              </a:solidFill>
            </a:endParaRPr>
          </a:p>
        </p:txBody>
      </p:sp>
      <p:pic>
        <p:nvPicPr>
          <p:cNvPr id="1026" name="Picture 2" descr="C:\Users\Наталья\Desktop\фото\Новая папка\IMG_0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96751"/>
            <a:ext cx="2664296" cy="1775087"/>
          </a:xfrm>
          <a:prstGeom prst="rect">
            <a:avLst/>
          </a:prstGeom>
          <a:noFill/>
        </p:spPr>
      </p:pic>
      <p:pic>
        <p:nvPicPr>
          <p:cNvPr id="1029" name="Picture 5" descr="C:\Users\Наталья\Desktop\Ярмарка\Грамоты на ярмарку\Сжатые\1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66598"/>
            <a:ext cx="1872208" cy="2491401"/>
          </a:xfrm>
          <a:prstGeom prst="rect">
            <a:avLst/>
          </a:prstGeom>
          <a:noFill/>
        </p:spPr>
      </p:pic>
      <p:pic>
        <p:nvPicPr>
          <p:cNvPr id="1030" name="Picture 6" descr="C:\Users\Наталья\Desktop\Ярмарка\Грамоты на ярмарку\Сжатые\Новая папка\12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340768"/>
            <a:ext cx="2088232" cy="2874126"/>
          </a:xfrm>
          <a:prstGeom prst="rect">
            <a:avLst/>
          </a:prstGeom>
          <a:noFill/>
        </p:spPr>
      </p:pic>
      <p:pic>
        <p:nvPicPr>
          <p:cNvPr id="1032" name="Picture 8" descr="C:\Users\Наталья\Desktop\Ярмарка\Грамоты на ярмарку\Сжатые\2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96239" y="4365104"/>
            <a:ext cx="1847761" cy="2492896"/>
          </a:xfrm>
          <a:prstGeom prst="rect">
            <a:avLst/>
          </a:prstGeom>
          <a:noFill/>
        </p:spPr>
      </p:pic>
      <p:pic>
        <p:nvPicPr>
          <p:cNvPr id="1033" name="Picture 9" descr="C:\Users\Наталья\Desktop\Ярмарка\Грамоты на ярмарку\Сжатые\123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1340768"/>
            <a:ext cx="2088232" cy="2893572"/>
          </a:xfrm>
          <a:prstGeom prst="rect">
            <a:avLst/>
          </a:prstGeom>
          <a:noFill/>
        </p:spPr>
      </p:pic>
      <p:pic>
        <p:nvPicPr>
          <p:cNvPr id="1027" name="Picture 3" descr="C:\Users\Наталья\Desktop\Ярмарка\Грамоты на ярмарку\Сжатые\0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4365104"/>
            <a:ext cx="1767423" cy="2492896"/>
          </a:xfrm>
          <a:prstGeom prst="rect">
            <a:avLst/>
          </a:prstGeom>
          <a:noFill/>
        </p:spPr>
      </p:pic>
      <p:pic>
        <p:nvPicPr>
          <p:cNvPr id="1028" name="Picture 4" descr="C:\Users\Наталья\Desktop\Ярмарка\Грамоты на ярмарку\Сжатые\Главный приз кинофестиваля Диплом за лучший сюже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3928" y="2852936"/>
            <a:ext cx="1872208" cy="2570364"/>
          </a:xfrm>
          <a:prstGeom prst="rect">
            <a:avLst/>
          </a:prstGeom>
          <a:noFill/>
        </p:spPr>
      </p:pic>
      <p:pic>
        <p:nvPicPr>
          <p:cNvPr id="17" name="Рисунок 16" descr="C:\Users\Наталья\Downloads\Bez_imeni-1.pn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80528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35696" y="83671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наставничества в БГИТ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Наталья\Desktop\slide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12776"/>
            <a:ext cx="6818114" cy="51066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43608" y="836712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«Проект адаптации молодых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(начинающих) педагогов к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новым жизненным условиям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творческую деятельность» 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s://sun9-37.userapi.com/impg/7pggskpqHqkMzpDL69wnxTI5Tb1jgwCLfe2FZw/5Pd0DK5Okqw.jpg?size=2560x1707&amp;quality=95&amp;sign=d185ef86fb2293c6d273fd2edaf4038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20888"/>
            <a:ext cx="6048672" cy="3956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67544" y="836712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Контактные данные </a:t>
            </a:r>
            <a:r>
              <a:rPr lang="ru-RU" sz="2800" b="1" u="sng" dirty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студенческого </a:t>
            </a:r>
            <a:r>
              <a:rPr lang="ru-RU" sz="28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Совета, </a:t>
            </a:r>
          </a:p>
          <a:p>
            <a:pPr algn="ctr"/>
            <a:r>
              <a:rPr lang="ru-RU" sz="28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ресурсного </a:t>
            </a:r>
            <a:r>
              <a:rPr lang="ru-RU" sz="28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центра добровольчества среди </a:t>
            </a:r>
            <a:r>
              <a:rPr lang="ru-RU" sz="28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 Ростовской области</a:t>
            </a:r>
            <a:endParaRPr lang="en-US" sz="2800" b="1" u="sng" dirty="0">
              <a:solidFill>
                <a:srgbClr val="5F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844824"/>
            <a:ext cx="86764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5F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Адрес:</a:t>
            </a:r>
          </a:p>
          <a:p>
            <a:r>
              <a:rPr lang="ru-RU" dirty="0"/>
              <a:t>347042 Ростовская область, г. Белая Калитва, ул. Калинина, </a:t>
            </a:r>
            <a:r>
              <a:rPr lang="ru-RU" dirty="0" smtClean="0"/>
              <a:t>17, </a:t>
            </a:r>
            <a:r>
              <a:rPr lang="ru-RU" dirty="0" err="1" smtClean="0"/>
              <a:t>каб</a:t>
            </a:r>
            <a:r>
              <a:rPr lang="ru-RU" dirty="0" smtClean="0"/>
              <a:t>. «301»</a:t>
            </a:r>
            <a:endParaRPr lang="ru-RU" b="1" dirty="0" smtClean="0">
              <a:solidFill>
                <a:srgbClr val="5F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Телефон:</a:t>
            </a:r>
            <a:endParaRPr lang="ru-RU" sz="2400" b="1" dirty="0">
              <a:solidFill>
                <a:srgbClr val="5F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8(86383) </a:t>
            </a:r>
            <a:r>
              <a:rPr lang="en-US" dirty="0" smtClean="0"/>
              <a:t>2-66-31</a:t>
            </a:r>
            <a:endParaRPr lang="ru-RU" b="1" dirty="0" smtClean="0">
              <a:solidFill>
                <a:srgbClr val="5F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Электронная почта:</a:t>
            </a:r>
          </a:p>
          <a:p>
            <a:r>
              <a:rPr lang="en-US" u="sng" dirty="0" smtClean="0">
                <a:hlinkClick r:id="rId2"/>
              </a:rPr>
              <a:t>bpt50@bk.ru</a:t>
            </a:r>
            <a:endParaRPr lang="ru-RU" b="1" dirty="0">
              <a:solidFill>
                <a:srgbClr val="5F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Сайт: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hlinkClick r:id="rId3"/>
              </a:rPr>
              <a:t>http://www.politehbk.ru/index.php?option=com_content&amp;view=article&amp;id=29&amp;Itemid=86</a:t>
            </a:r>
            <a:endParaRPr lang="ru-RU" dirty="0">
              <a:solidFill>
                <a:schemeClr val="bg2">
                  <a:lumMod val="50000"/>
                </a:schemeClr>
              </a:solidFill>
              <a:hlinkClick r:id="rId4"/>
            </a:endParaRPr>
          </a:p>
          <a:p>
            <a:r>
              <a:rPr lang="ru-RU" sz="2400" b="1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«В контакте»: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https://vk.com/bkbgit</a:t>
            </a:r>
            <a:endParaRPr lang="ru-RU" dirty="0" smtClean="0">
              <a:solidFill>
                <a:schemeClr val="bg2">
                  <a:lumMod val="50000"/>
                </a:schemeClr>
              </a:solidFill>
              <a:hlinkClick r:id="rId3"/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  <a:hlinkClick r:id="rId3"/>
            </a:endParaRPr>
          </a:p>
          <a:p>
            <a:r>
              <a:rPr lang="ru-RU" sz="2400" b="1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Канал: </a:t>
            </a:r>
            <a:r>
              <a:rPr lang="en-US" u="sng" dirty="0" smtClean="0">
                <a:hlinkClick r:id="rId3"/>
              </a:rPr>
              <a:t>https://www.youtube.com/channel/UCyIFa31ZpiYurRCrXdYjlEQ?view_as=subscriber</a:t>
            </a:r>
            <a:endParaRPr lang="ru-RU" u="sng" dirty="0" smtClean="0">
              <a:hlinkClick r:id="rId3"/>
            </a:endParaRPr>
          </a:p>
        </p:txBody>
      </p:sp>
      <p:pic>
        <p:nvPicPr>
          <p:cNvPr id="10" name="Рисунок 9" descr="C:\Users\Наталья\Downloads\Bez_imeni-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7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67544" y="126876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en-US" sz="5400" b="1" dirty="0">
              <a:solidFill>
                <a:srgbClr val="5F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GVdda0zItl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36912"/>
            <a:ext cx="5222564" cy="34803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БГИТ Кураторы\c0d164f1-3b09-4c1b-9adf-3d7a69e0b4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214350" cy="57714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s://pp.userapi.com/c840222/v840222512/186f8/Q8ZIE_nIe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6482068" cy="45845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19672" y="8367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СТУДиЯ</a:t>
            </a:r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театра БГИТ»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Алина\Desktop\Доброволец россии\M8nLlCqza6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84" y="1196752"/>
            <a:ext cx="7704772" cy="5134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Z:\Организатор\Чернышова\18.03.2022 лого\Лого2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836713"/>
            <a:ext cx="6418204" cy="602128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87.userapi.com/impg/jRXOjPNvRofmkbKyS1v4eETvYTu122SyX_pUTQ/XRgQcBdkKOc.jpg?size=1920x1440&amp;quality=95&amp;sign=d9943fb765652b4483ce33a7a9d7a63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0880" cy="58959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10" name="Рисунок 9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92696"/>
            <a:ext cx="46805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15616" y="4365104"/>
            <a:ext cx="748883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Студенческое самоуправление</a:t>
            </a:r>
            <a:r>
              <a:rPr lang="ru-RU" sz="24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rgbClr val="5F6050"/>
                </a:solidFill>
              </a:rPr>
              <a:t>- </a:t>
            </a:r>
            <a:r>
              <a:rPr lang="ru-RU" b="1" dirty="0" smtClean="0">
                <a:solidFill>
                  <a:srgbClr val="5F6050"/>
                </a:solidFill>
              </a:rPr>
              <a:t>это инициативная, самостоятельная, ответственная совместная деятельность неравнодушных к собственной судьбе студентов, направленная на решение любых вопросов жизнедеятельности студенческой молодежи, развитие её  социальной активности и поддержку социальных инициатив.</a:t>
            </a:r>
            <a:endParaRPr lang="en-US" b="1" dirty="0">
              <a:solidFill>
                <a:srgbClr val="5F605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3491880" y="1340768"/>
            <a:ext cx="51845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Кураторы БГИТ</a:t>
            </a:r>
            <a:endParaRPr lang="ru-RU" sz="4000" b="1" u="sng" dirty="0" smtClean="0">
              <a:solidFill>
                <a:srgbClr val="5F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solidFill>
                <a:srgbClr val="5F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Привлечение на добровольной основе студентов старших курсов ГБПОУ РО БГИТ в качестве творческих кураторов студентов первого года обучения; оказание с помощью творческих кураторов помощи в адаптации студентов первого курса к жизни в техникуме, создание условий для проявления способностей первокурсников, привлечение их к активному участию в общественной, культурной, спортивной, учебной и научной жизни техникума, а также развитие у студентов-кураторов лидерских качеств. </a:t>
            </a:r>
          </a:p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060848"/>
            <a:ext cx="2160240" cy="242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323528" y="980728"/>
              <a:ext cx="144016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 flipH="1">
              <a:off x="4261656" y="-4261656"/>
              <a:ext cx="62068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                         Белокалитвинский </a:t>
              </a:r>
            </a:p>
            <a:p>
              <a:pPr indent="1882775"/>
              <a:r>
                <a:rPr lang="ru-RU" sz="2200" b="1" dirty="0" smtClean="0">
                  <a:ln w="12700">
                    <a:solidFill>
                      <a:schemeClr val="bg1">
                        <a:lumMod val="50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гуманитарно-индустриальный техникум</a:t>
              </a:r>
              <a:endParaRPr lang="ru-RU" sz="2200" b="1" dirty="0">
                <a:ln w="127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flipH="1">
              <a:off x="179512" y="980728"/>
              <a:ext cx="72008" cy="5877272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 flipH="1">
              <a:off x="4535996" y="-3843300"/>
              <a:ext cx="72008" cy="9144000"/>
            </a:xfrm>
            <a:prstGeom prst="rect">
              <a:avLst/>
            </a:prstGeom>
            <a:solidFill>
              <a:srgbClr val="D8D3B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57150" h="38100" prst="artDeco"/>
              </a:sp3d>
            </a:bodyPr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 descr="C:\Users\Наталья\Downloads\Bez_imeni-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1512167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C:\Users\Алина\Desktop\Доброволец россии\5d5Qv0ah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72816"/>
            <a:ext cx="7344816" cy="48946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971600" y="548680"/>
            <a:ext cx="78488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5F6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sz="3200" b="1" u="sng" dirty="0" smtClean="0">
                <a:solidFill>
                  <a:srgbClr val="5F6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2000" dirty="0" smtClean="0"/>
              <a:t>Создание условий для </a:t>
            </a:r>
            <a:r>
              <a:rPr lang="ru-RU" sz="2000" dirty="0" smtClean="0"/>
              <a:t>успешной адаптации студентов первого </a:t>
            </a:r>
            <a:r>
              <a:rPr lang="ru-RU" sz="2000" dirty="0" smtClean="0"/>
              <a:t>курса </a:t>
            </a:r>
            <a:endParaRPr lang="ru-RU" sz="2000" dirty="0" smtClean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1246</TotalTime>
  <Words>423</Words>
  <Application>Microsoft Office PowerPoint</Application>
  <PresentationFormat>Экран (4:3)</PresentationFormat>
  <Paragraphs>124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169</cp:revision>
  <dcterms:created xsi:type="dcterms:W3CDTF">2014-03-30T08:19:19Z</dcterms:created>
  <dcterms:modified xsi:type="dcterms:W3CDTF">2023-01-23T13:24:44Z</dcterms:modified>
</cp:coreProperties>
</file>