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90" r:id="rId5"/>
    <p:sldId id="259" r:id="rId6"/>
    <p:sldId id="291" r:id="rId7"/>
    <p:sldId id="292" r:id="rId8"/>
    <p:sldId id="293" r:id="rId9"/>
    <p:sldId id="294" r:id="rId10"/>
    <p:sldId id="262" r:id="rId11"/>
    <p:sldId id="295" r:id="rId12"/>
    <p:sldId id="264" r:id="rId13"/>
    <p:sldId id="322" r:id="rId14"/>
    <p:sldId id="296" r:id="rId15"/>
    <p:sldId id="25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482" autoAdjust="0"/>
  </p:normalViewPr>
  <p:slideViewPr>
    <p:cSldViewPr showGuides="1"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DB27D-273F-4701-9F3F-02EBD6253A4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D8357-5253-46B1-9B28-16BB615756D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DB27D-273F-4701-9F3F-02EBD6253A4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D8357-5253-46B1-9B28-16BB615756D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DB27D-273F-4701-9F3F-02EBD6253A4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D8357-5253-46B1-9B28-16BB615756D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DB27D-273F-4701-9F3F-02EBD6253A4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D8357-5253-46B1-9B28-16BB615756D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DB27D-273F-4701-9F3F-02EBD6253A4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D8357-5253-46B1-9B28-16BB615756D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DB27D-273F-4701-9F3F-02EBD6253A4E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D8357-5253-46B1-9B28-16BB615756D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DB27D-273F-4701-9F3F-02EBD6253A4E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D8357-5253-46B1-9B28-16BB615756D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DB27D-273F-4701-9F3F-02EBD6253A4E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D8357-5253-46B1-9B28-16BB615756D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DB27D-273F-4701-9F3F-02EBD6253A4E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D8357-5253-46B1-9B28-16BB615756D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DB27D-273F-4701-9F3F-02EBD6253A4E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D8357-5253-46B1-9B28-16BB615756D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DB27D-273F-4701-9F3F-02EBD6253A4E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D8357-5253-46B1-9B28-16BB615756D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DB27D-273F-4701-9F3F-02EBD6253A4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D8357-5253-46B1-9B28-16BB615756D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6.jpe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ru-RU" dirty="0" smtClean="0"/>
            </a:br>
            <a:br>
              <a:rPr lang="ru-RU" dirty="0"/>
            </a:br>
            <a:br>
              <a:rPr lang="ru-RU" dirty="0" smtClean="0"/>
            </a:br>
            <a:br>
              <a:rPr lang="ru-RU" dirty="0" smtClean="0"/>
            </a:b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3284984"/>
            <a:ext cx="83529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Comic Sans MS" panose="030F0702030302020204" pitchFamily="66" charset="0"/>
              </a:rPr>
              <a:t>Добровольческая деятельность и поддержка социально значимых общественных инициатив. </a:t>
            </a:r>
            <a:endParaRPr lang="ru-RU" sz="4000" b="1" dirty="0">
              <a:latin typeface="Comic Sans MS" panose="030F0702030302020204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6" y="-53468"/>
            <a:ext cx="8748464" cy="319404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0"/>
            <a:ext cx="9144000" cy="7029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 Возможности для волонтеров :</a:t>
            </a:r>
            <a:endParaRPr lang="ru-RU" sz="1800" b="1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>
              <a:buFont typeface="Comic Sans MS" panose="030F0702030302020204" pitchFamily="66" charset="0"/>
              <a:buChar char="◊"/>
            </a:pPr>
            <a:r>
              <a:rPr lang="ru-RU" sz="1600" b="1" dirty="0" smtClean="0">
                <a:latin typeface="Comic Sans MS" panose="030F0702030302020204" pitchFamily="66" charset="0"/>
              </a:rPr>
              <a:t>Проект «Мы рядом». </a:t>
            </a:r>
            <a:r>
              <a:rPr lang="ru-RU" sz="1600" b="1" dirty="0" smtClean="0">
                <a:latin typeface="Comic Sans MS" panose="030F0702030302020204" pitchFamily="66" charset="0"/>
              </a:rPr>
              <a:t>О</a:t>
            </a:r>
            <a:r>
              <a:rPr lang="ru-RU" sz="1600" b="1" dirty="0" smtClean="0">
                <a:latin typeface="Comic Sans MS" panose="030F0702030302020204" pitchFamily="66" charset="0"/>
              </a:rPr>
              <a:t>рганизации </a:t>
            </a:r>
            <a:r>
              <a:rPr lang="ru-RU" sz="1600" b="1" dirty="0">
                <a:latin typeface="Comic Sans MS" panose="030F0702030302020204" pitchFamily="66" charset="0"/>
              </a:rPr>
              <a:t>системной поддержки социально незащищенных групп населения через волонтерскую </a:t>
            </a:r>
            <a:r>
              <a:rPr lang="ru-RU" sz="1600" b="1" dirty="0" smtClean="0">
                <a:latin typeface="Comic Sans MS" panose="030F0702030302020204" pitchFamily="66" charset="0"/>
              </a:rPr>
              <a:t>деятельность.</a:t>
            </a:r>
            <a:endParaRPr lang="ru-RU" sz="1600" b="1" dirty="0">
              <a:latin typeface="Comic Sans MS" panose="030F0702030302020204" pitchFamily="66" charset="0"/>
            </a:endParaRPr>
          </a:p>
          <a:p>
            <a:pPr>
              <a:buFont typeface="Comic Sans MS" panose="030F0702030302020204" pitchFamily="66" charset="0"/>
              <a:buChar char="◊"/>
            </a:pPr>
            <a:r>
              <a:rPr lang="ru-RU" sz="1600" b="1" u="sng" dirty="0" smtClean="0">
                <a:latin typeface="Comic Sans MS" panose="030F0702030302020204" pitchFamily="66" charset="0"/>
              </a:rPr>
              <a:t>Проект «</a:t>
            </a:r>
            <a:r>
              <a:rPr lang="ru-RU" sz="1600" b="1" u="sng" dirty="0" smtClean="0">
                <a:latin typeface="Comic Sans MS" panose="030F0702030302020204" pitchFamily="66" charset="0"/>
              </a:rPr>
              <a:t>Серебряная компания</a:t>
            </a:r>
            <a:r>
              <a:rPr lang="ru-RU" sz="1600" b="1" u="sng" dirty="0" smtClean="0">
                <a:latin typeface="Comic Sans MS" panose="030F0702030302020204" pitchFamily="66" charset="0"/>
              </a:rPr>
              <a:t>»</a:t>
            </a:r>
            <a:r>
              <a:rPr lang="ru-RU" sz="1600" b="1" dirty="0" smtClean="0">
                <a:latin typeface="Comic Sans MS" panose="030F0702030302020204" pitchFamily="66" charset="0"/>
              </a:rPr>
              <a:t>. Волонтеры в доме-интернате для престарелых и инвалидов. </a:t>
            </a:r>
            <a:endParaRPr lang="ru-RU" sz="1600" b="1" dirty="0" smtClean="0">
              <a:latin typeface="Comic Sans MS" panose="030F0702030302020204" pitchFamily="66" charset="0"/>
            </a:endParaRPr>
          </a:p>
          <a:p>
            <a:pPr>
              <a:buFont typeface="Comic Sans MS" panose="030F0702030302020204" pitchFamily="66" charset="0"/>
              <a:buChar char="◊"/>
            </a:pPr>
            <a:r>
              <a:rPr lang="ru-RU" sz="1600" b="1" u="sng" dirty="0" smtClean="0">
                <a:latin typeface="Comic Sans MS" panose="030F0702030302020204" pitchFamily="66" charset="0"/>
              </a:rPr>
              <a:t>Проект «С бобром к детям» </a:t>
            </a:r>
            <a:r>
              <a:rPr lang="ru-RU" sz="1600" b="1" dirty="0" smtClean="0">
                <a:latin typeface="Comic Sans MS" panose="030F0702030302020204" pitchFamily="66" charset="0"/>
              </a:rPr>
              <a:t>Волонтеры в детском приюте. </a:t>
            </a:r>
            <a:endParaRPr lang="ru-RU" sz="1600" b="1" dirty="0" smtClean="0">
              <a:latin typeface="Comic Sans MS" panose="030F0702030302020204" pitchFamily="66" charset="0"/>
            </a:endParaRPr>
          </a:p>
          <a:p>
            <a:pPr>
              <a:buFont typeface="Comic Sans MS" panose="030F0702030302020204" pitchFamily="66" charset="0"/>
              <a:buChar char="◊"/>
            </a:pPr>
            <a:r>
              <a:rPr lang="ru-RU" sz="1600" b="1" dirty="0">
                <a:latin typeface="Comic Sans MS" panose="030F0702030302020204" pitchFamily="66" charset="0"/>
              </a:rPr>
              <a:t>Проект «Особый друг</a:t>
            </a:r>
            <a:r>
              <a:rPr lang="ru-RU" sz="1600" b="1" dirty="0" smtClean="0">
                <a:latin typeface="Comic Sans MS" panose="030F0702030302020204" pitchFamily="66" charset="0"/>
              </a:rPr>
              <a:t>». Волонтеры в помощь педагогам на занятиях с детьми с инвалидностью. Сопровождение особых детей.  Проект «По городу с уверенностью»</a:t>
            </a:r>
            <a:endParaRPr lang="ru-RU" sz="1600" b="1" dirty="0" smtClean="0">
              <a:latin typeface="Comic Sans MS" panose="030F0702030302020204" pitchFamily="66" charset="0"/>
            </a:endParaRPr>
          </a:p>
          <a:p>
            <a:pPr>
              <a:buFont typeface="Comic Sans MS" panose="030F0702030302020204" pitchFamily="66" charset="0"/>
              <a:buChar char="◊"/>
            </a:pPr>
            <a:r>
              <a:rPr lang="ru-RU" sz="1600" b="1" dirty="0" err="1" smtClean="0">
                <a:latin typeface="Comic Sans MS" panose="030F0702030302020204" pitchFamily="66" charset="0"/>
              </a:rPr>
              <a:t>Эковолонтёрство</a:t>
            </a:r>
            <a:r>
              <a:rPr lang="ru-RU" sz="1600" b="1" dirty="0" smtClean="0">
                <a:latin typeface="Comic Sans MS" panose="030F0702030302020204" pitchFamily="66" charset="0"/>
              </a:rPr>
              <a:t>. Организация и сопровождение ЭКО акций , субботники, очистка берега реки, сортировка мусора , посадка растений</a:t>
            </a:r>
            <a:r>
              <a:rPr lang="ru-RU" sz="1600" b="1" dirty="0" smtClean="0">
                <a:latin typeface="Comic Sans MS" panose="030F0702030302020204" pitchFamily="66" charset="0"/>
              </a:rPr>
              <a:t>. Наталья </a:t>
            </a:r>
            <a:r>
              <a:rPr lang="ru-RU" sz="1600" b="1" dirty="0" err="1">
                <a:latin typeface="Comic Sans MS" panose="030F0702030302020204" pitchFamily="66" charset="0"/>
              </a:rPr>
              <a:t>Л</a:t>
            </a:r>
            <a:r>
              <a:rPr lang="ru-RU" sz="1600" b="1" dirty="0" err="1" smtClean="0">
                <a:latin typeface="Comic Sans MS" panose="030F0702030302020204" pitchFamily="66" charset="0"/>
              </a:rPr>
              <a:t>ицукова</a:t>
            </a:r>
            <a:r>
              <a:rPr lang="ru-RU" sz="1600" b="1" dirty="0" smtClean="0">
                <a:latin typeface="Comic Sans MS" panose="030F0702030302020204" pitchFamily="66" charset="0"/>
              </a:rPr>
              <a:t>. </a:t>
            </a:r>
            <a:endParaRPr lang="ru-RU" sz="1600" b="1" dirty="0" smtClean="0">
              <a:latin typeface="Comic Sans MS" panose="030F0702030302020204" pitchFamily="66" charset="0"/>
            </a:endParaRPr>
          </a:p>
          <a:p>
            <a:pPr>
              <a:buFont typeface="Comic Sans MS" panose="030F0702030302020204" pitchFamily="66" charset="0"/>
              <a:buChar char="◊"/>
            </a:pPr>
            <a:r>
              <a:rPr lang="ru-RU" sz="1600" b="1" u="sng" dirty="0" err="1" smtClean="0">
                <a:latin typeface="Comic Sans MS" panose="030F0702030302020204" pitchFamily="66" charset="0"/>
              </a:rPr>
              <a:t>Зооволонтёрство</a:t>
            </a:r>
            <a:r>
              <a:rPr lang="ru-RU" sz="1600" b="1" u="sng" dirty="0" smtClean="0">
                <a:latin typeface="Comic Sans MS" panose="030F0702030302020204" pitchFamily="66" charset="0"/>
              </a:rPr>
              <a:t>.</a:t>
            </a:r>
            <a:r>
              <a:rPr lang="ru-RU" sz="1600" b="1" dirty="0" smtClean="0">
                <a:latin typeface="Comic Sans MS" panose="030F0702030302020204" pitchFamily="66" charset="0"/>
              </a:rPr>
              <a:t> НКО «Спасем вместе», Анна </a:t>
            </a:r>
            <a:r>
              <a:rPr lang="ru-RU" sz="1600" b="1" dirty="0" err="1" smtClean="0">
                <a:latin typeface="Comic Sans MS" panose="030F0702030302020204" pitchFamily="66" charset="0"/>
              </a:rPr>
              <a:t>Лекомцева</a:t>
            </a:r>
            <a:r>
              <a:rPr lang="ru-RU" sz="1600" b="1" dirty="0" smtClean="0">
                <a:latin typeface="Comic Sans MS" panose="030F0702030302020204" pitchFamily="66" charset="0"/>
              </a:rPr>
              <a:t>, Елена </a:t>
            </a:r>
            <a:r>
              <a:rPr lang="ru-RU" sz="1600" b="1" dirty="0" err="1" smtClean="0">
                <a:latin typeface="Comic Sans MS" panose="030F0702030302020204" pitchFamily="66" charset="0"/>
              </a:rPr>
              <a:t>Копцева</a:t>
            </a:r>
            <a:r>
              <a:rPr lang="ru-RU" sz="1600" b="1" dirty="0" smtClean="0">
                <a:latin typeface="Comic Sans MS" panose="030F0702030302020204" pitchFamily="66" charset="0"/>
              </a:rPr>
              <a:t>; </a:t>
            </a:r>
            <a:r>
              <a:rPr lang="ru-RU" sz="1600" b="1" dirty="0" smtClean="0">
                <a:latin typeface="Comic Sans MS" panose="030F0702030302020204" pitchFamily="66" charset="0"/>
              </a:rPr>
              <a:t> Наталья Баева-Волочкова «Белый клык» ( кошки) .</a:t>
            </a:r>
            <a:endParaRPr lang="ru-RU" sz="1600" b="1" dirty="0" smtClean="0">
              <a:latin typeface="Comic Sans MS" panose="030F0702030302020204" pitchFamily="66" charset="0"/>
            </a:endParaRPr>
          </a:p>
          <a:p>
            <a:pPr>
              <a:buFont typeface="Comic Sans MS" panose="030F0702030302020204" pitchFamily="66" charset="0"/>
              <a:buChar char="◊"/>
            </a:pPr>
            <a:r>
              <a:rPr lang="ru-RU" sz="1600" b="1" dirty="0" smtClean="0">
                <a:latin typeface="Comic Sans MS" panose="030F0702030302020204" pitchFamily="66" charset="0"/>
              </a:rPr>
              <a:t>Событийное </a:t>
            </a:r>
            <a:r>
              <a:rPr lang="ru-RU" sz="1600" b="1" dirty="0" smtClean="0">
                <a:latin typeface="Comic Sans MS" panose="030F0702030302020204" pitchFamily="66" charset="0"/>
              </a:rPr>
              <a:t>волонтёрство .Организация и сопровождения городских и региональных </a:t>
            </a:r>
            <a:r>
              <a:rPr lang="ru-RU" sz="1600" b="1" dirty="0" smtClean="0">
                <a:latin typeface="Comic Sans MS" panose="030F0702030302020204" pitchFamily="66" charset="0"/>
              </a:rPr>
              <a:t>мероприятий.</a:t>
            </a:r>
            <a:endParaRPr lang="ru-RU" sz="1600" b="1" dirty="0" smtClean="0">
              <a:latin typeface="Comic Sans MS" panose="030F0702030302020204" pitchFamily="66" charset="0"/>
            </a:endParaRPr>
          </a:p>
          <a:p>
            <a:pPr>
              <a:buFont typeface="Comic Sans MS" panose="030F0702030302020204" pitchFamily="66" charset="0"/>
              <a:buChar char="◊"/>
            </a:pPr>
            <a:r>
              <a:rPr lang="ru-RU" sz="1600" b="1" dirty="0" smtClean="0">
                <a:latin typeface="Comic Sans MS" panose="030F0702030302020204" pitchFamily="66" charset="0"/>
              </a:rPr>
              <a:t>Помощь СВО: плетение маскировочных сетей, изготовление блиндажных свечей, волонтеры-швеи</a:t>
            </a:r>
            <a:r>
              <a:rPr lang="ru-RU" sz="1600" b="1" dirty="0" smtClean="0">
                <a:latin typeface="Comic Sans MS" panose="030F0702030302020204" pitchFamily="66" charset="0"/>
              </a:rPr>
              <a:t>.  Лебедева С., </a:t>
            </a:r>
            <a:r>
              <a:rPr lang="ru-RU" sz="1600" b="1" dirty="0" err="1" smtClean="0">
                <a:latin typeface="Comic Sans MS" panose="030F0702030302020204" pitchFamily="66" charset="0"/>
              </a:rPr>
              <a:t>Огибалова</a:t>
            </a:r>
            <a:r>
              <a:rPr lang="ru-RU" sz="1600" b="1" dirty="0" smtClean="0">
                <a:latin typeface="Comic Sans MS" panose="030F0702030302020204" pitchFamily="66" charset="0"/>
              </a:rPr>
              <a:t> Ю., Князева Ю. </a:t>
            </a:r>
            <a:endParaRPr lang="ru-RU" sz="1600" b="1" dirty="0" smtClean="0">
              <a:latin typeface="Comic Sans MS" panose="030F0702030302020204" pitchFamily="66" charset="0"/>
            </a:endParaRPr>
          </a:p>
          <a:p>
            <a:pPr>
              <a:buFont typeface="Comic Sans MS" panose="030F0702030302020204" pitchFamily="66" charset="0"/>
              <a:buChar char="◊"/>
            </a:pPr>
            <a:r>
              <a:rPr lang="ru-RU" sz="1600" b="1" dirty="0" smtClean="0">
                <a:latin typeface="Comic Sans MS" panose="030F0702030302020204" pitchFamily="66" charset="0"/>
              </a:rPr>
              <a:t>Корпоративное волонтёрство. </a:t>
            </a:r>
            <a:r>
              <a:rPr lang="ru-RU" sz="1600" b="1" dirty="0" smtClean="0">
                <a:latin typeface="Comic Sans MS" panose="030F0702030302020204" pitchFamily="66" charset="0"/>
              </a:rPr>
              <a:t>РАДОН, Север, Мотоклуб, ЦЗН, </a:t>
            </a:r>
            <a:r>
              <a:rPr lang="ru-RU" sz="1600" b="1" dirty="0" err="1" smtClean="0">
                <a:latin typeface="Comic Sans MS" panose="030F0702030302020204" pitchFamily="66" charset="0"/>
              </a:rPr>
              <a:t>УралхимРанфактори</a:t>
            </a:r>
            <a:endParaRPr lang="ru-RU" sz="1600" b="1" dirty="0" smtClean="0">
              <a:latin typeface="Comic Sans MS" panose="030F0702030302020204" pitchFamily="66" charset="0"/>
            </a:endParaRPr>
          </a:p>
          <a:p>
            <a:pPr>
              <a:buFont typeface="Comic Sans MS" panose="030F0702030302020204" pitchFamily="66" charset="0"/>
              <a:buChar char="◊"/>
            </a:pPr>
            <a:r>
              <a:rPr lang="ru-RU" sz="1600" b="1" dirty="0" smtClean="0">
                <a:latin typeface="Comic Sans MS" panose="030F0702030302020204" pitchFamily="66" charset="0"/>
              </a:rPr>
              <a:t>Инклюзивное волонтёрство. </a:t>
            </a:r>
            <a:r>
              <a:rPr lang="ru-RU" sz="1600" b="1" dirty="0" smtClean="0">
                <a:latin typeface="Comic Sans MS" panose="030F0702030302020204" pitchFamily="66" charset="0"/>
              </a:rPr>
              <a:t> Волонтеры с инвалидностью. </a:t>
            </a:r>
            <a:endParaRPr lang="ru-RU" sz="1600" b="1" dirty="0" smtClean="0">
              <a:latin typeface="Comic Sans MS" panose="030F0702030302020204" pitchFamily="66" charset="0"/>
            </a:endParaRPr>
          </a:p>
          <a:p>
            <a:pPr>
              <a:buFont typeface="Comic Sans MS" panose="030F0702030302020204" pitchFamily="66" charset="0"/>
              <a:buChar char="◊"/>
            </a:pPr>
            <a:r>
              <a:rPr lang="ru-RU" sz="1600" b="1" dirty="0" smtClean="0">
                <a:latin typeface="Comic Sans MS" panose="030F0702030302020204" pitchFamily="66" charset="0"/>
              </a:rPr>
              <a:t>Волонтёры профессионалы</a:t>
            </a:r>
            <a:r>
              <a:rPr lang="ru-RU" sz="1600" b="1" dirty="0" smtClean="0">
                <a:latin typeface="Comic Sans MS" panose="030F0702030302020204" pitchFamily="66" charset="0"/>
              </a:rPr>
              <a:t>.  Помощь специалистов. </a:t>
            </a:r>
            <a:endParaRPr lang="ru-RU" sz="1600" b="1" dirty="0" smtClean="0">
              <a:latin typeface="Comic Sans MS" panose="030F0702030302020204" pitchFamily="66" charset="0"/>
            </a:endParaRPr>
          </a:p>
          <a:p>
            <a:pPr>
              <a:buFont typeface="Comic Sans MS" panose="030F0702030302020204" pitchFamily="66" charset="0"/>
              <a:buChar char="◊"/>
            </a:pPr>
            <a:r>
              <a:rPr lang="ru-RU" sz="1600" b="1" dirty="0" smtClean="0">
                <a:latin typeface="Comic Sans MS" panose="030F0702030302020204" pitchFamily="66" charset="0"/>
              </a:rPr>
              <a:t>Серебряные волонтёры</a:t>
            </a:r>
            <a:r>
              <a:rPr lang="ru-RU" sz="1600" b="1" dirty="0" smtClean="0">
                <a:latin typeface="Comic Sans MS" panose="030F0702030302020204" pitchFamily="66" charset="0"/>
              </a:rPr>
              <a:t>. 55+</a:t>
            </a:r>
            <a:endParaRPr lang="ru-RU" sz="1600" b="1" dirty="0" smtClean="0">
              <a:latin typeface="Comic Sans MS" panose="030F0702030302020204" pitchFamily="66" charset="0"/>
            </a:endParaRPr>
          </a:p>
          <a:p>
            <a:pPr>
              <a:buFont typeface="Comic Sans MS" panose="030F0702030302020204" pitchFamily="66" charset="0"/>
              <a:buChar char="◊"/>
            </a:pPr>
            <a:r>
              <a:rPr lang="ru-RU" sz="1600" b="1" dirty="0" smtClean="0">
                <a:latin typeface="Comic Sans MS" panose="030F0702030302020204" pitchFamily="66" charset="0"/>
              </a:rPr>
              <a:t> </a:t>
            </a:r>
            <a:r>
              <a:rPr lang="ru-RU" sz="1600" b="1" dirty="0" smtClean="0">
                <a:latin typeface="Comic Sans MS" panose="030F0702030302020204" pitchFamily="66" charset="0"/>
              </a:rPr>
              <a:t>СпортТимка. Князева Ю. </a:t>
            </a:r>
            <a:endParaRPr lang="ru-RU" sz="1600" b="1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ru-RU" sz="1800" dirty="0" smtClean="0">
              <a:latin typeface="Comic Sans MS" panose="030F0702030302020204" pitchFamily="66" charset="0"/>
            </a:endParaRPr>
          </a:p>
          <a:p>
            <a:pPr>
              <a:buFont typeface="Comic Sans MS" panose="030F0702030302020204" pitchFamily="66" charset="0"/>
              <a:buChar char="◊"/>
            </a:pPr>
            <a:endParaRPr lang="ru-RU" sz="20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ru-RU" sz="1600" dirty="0">
              <a:latin typeface="Comic Sans MS" panose="030F0702030302020204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5997823"/>
            <a:ext cx="2339752" cy="53832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507288" cy="6009531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sz="5100" b="1" dirty="0" smtClean="0">
                <a:solidFill>
                  <a:srgbClr val="7030A0"/>
                </a:solidFill>
              </a:rPr>
              <a:t>Поощрение добровольцев:</a:t>
            </a:r>
            <a:endParaRPr lang="ru-RU" sz="5100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💜</a:t>
            </a:r>
            <a:r>
              <a:rPr lang="ru-RU" sz="3600" b="1" dirty="0" smtClean="0">
                <a:solidFill>
                  <a:srgbClr val="002060"/>
                </a:solidFill>
              </a:rPr>
              <a:t>Добро </a:t>
            </a:r>
            <a:r>
              <a:rPr lang="ru-RU" sz="3600" b="1" dirty="0">
                <a:solidFill>
                  <a:srgbClr val="002060"/>
                </a:solidFill>
              </a:rPr>
              <a:t>центр активно поощряет своих волонтеров. Признание их труда и вклад в благотворительные инициативы является важной частью работы центра</a:t>
            </a:r>
            <a:r>
              <a:rPr lang="ru-RU" sz="3600" b="1" dirty="0" smtClean="0">
                <a:solidFill>
                  <a:srgbClr val="002060"/>
                </a:solidFill>
              </a:rPr>
              <a:t>.</a:t>
            </a:r>
            <a:endParaRPr lang="ru-RU" sz="3600" dirty="0"/>
          </a:p>
          <a:p>
            <a:pPr marL="0" indent="0">
              <a:buNone/>
            </a:pPr>
            <a:endParaRPr lang="ru-RU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ru-RU" dirty="0" smtClean="0">
                <a:latin typeface="Comic Sans MS" panose="030F0702030302020204" pitchFamily="66" charset="0"/>
              </a:rPr>
              <a:t>Мы                                 волонтёрам</a:t>
            </a:r>
            <a:r>
              <a:rPr lang="ru-RU" dirty="0">
                <a:latin typeface="Comic Sans MS" panose="030F0702030302020204" pitchFamily="66" charset="0"/>
              </a:rPr>
              <a:t>:</a:t>
            </a:r>
            <a:endParaRPr lang="ru-RU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ru-RU" dirty="0">
                <a:latin typeface="Comic Sans MS" panose="030F0702030302020204" pitchFamily="66" charset="0"/>
              </a:rPr>
              <a:t>1. Верифицированные часы на </a:t>
            </a:r>
            <a:r>
              <a:rPr lang="ru-RU" dirty="0" err="1">
                <a:latin typeface="Comic Sans MS" panose="030F0702030302020204" pitchFamily="66" charset="0"/>
              </a:rPr>
              <a:t>Добро.ру</a:t>
            </a:r>
            <a:endParaRPr lang="ru-RU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ru-RU" dirty="0">
                <a:latin typeface="Comic Sans MS" panose="030F0702030302020204" pitchFamily="66" charset="0"/>
              </a:rPr>
              <a:t>2. Благодарственные письма от организаций, города и региона .</a:t>
            </a:r>
            <a:endParaRPr lang="ru-RU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ru-RU" dirty="0">
                <a:latin typeface="Comic Sans MS" panose="030F0702030302020204" pitchFamily="66" charset="0"/>
              </a:rPr>
              <a:t>3. Мастер-классы в творческих мастерских центра «Пойми меня» ( Столярная , керамическая, ткацкая , свечная , швейная мастерские и мастерская мыловарение)</a:t>
            </a:r>
            <a:endParaRPr lang="ru-RU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ru-RU" dirty="0">
                <a:latin typeface="Comic Sans MS" panose="030F0702030302020204" pitchFamily="66" charset="0"/>
              </a:rPr>
              <a:t>4. Нематериальное вознаграждение ( Билеты на мероприятия, сувениры, подарочные карты, сертификаты , экскурсии и </a:t>
            </a:r>
            <a:r>
              <a:rPr lang="ru-RU" dirty="0" err="1">
                <a:latin typeface="Comic Sans MS" panose="030F0702030302020204" pitchFamily="66" charset="0"/>
              </a:rPr>
              <a:t>тп</a:t>
            </a:r>
            <a:r>
              <a:rPr lang="ru-RU" dirty="0">
                <a:latin typeface="Comic Sans MS" panose="030F0702030302020204" pitchFamily="66" charset="0"/>
              </a:rPr>
              <a:t>.)</a:t>
            </a:r>
            <a:endParaRPr lang="ru-RU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ru-RU" dirty="0">
                <a:latin typeface="Comic Sans MS" panose="030F0702030302020204" pitchFamily="66" charset="0"/>
              </a:rPr>
              <a:t>5. Тренинги с практикующим психологом , индивидуальные консультации .</a:t>
            </a:r>
            <a:endParaRPr lang="ru-RU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ru-RU" dirty="0">
                <a:latin typeface="Comic Sans MS" panose="030F0702030302020204" pitchFamily="66" charset="0"/>
              </a:rPr>
              <a:t>6. Обучение и развитие для повышения квалификации.</a:t>
            </a:r>
            <a:endParaRPr lang="ru-RU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ru-RU" dirty="0">
                <a:latin typeface="Comic Sans MS" panose="030F0702030302020204" pitchFamily="66" charset="0"/>
              </a:rPr>
              <a:t>7. Публичное признание заслуг с привлечением СМИ.</a:t>
            </a:r>
            <a:endParaRPr lang="ru-RU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ru-RU" dirty="0">
                <a:latin typeface="Comic Sans MS" panose="030F0702030302020204" pitchFamily="66" charset="0"/>
              </a:rPr>
              <a:t>8. Предоставление возможности получения зачета о прохождения практики, предоставление характеристики на место учебы/работы .</a:t>
            </a:r>
            <a:endParaRPr lang="ru-RU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ru-RU" dirty="0">
                <a:latin typeface="Comic Sans MS" panose="030F0702030302020204" pitchFamily="66" charset="0"/>
              </a:rPr>
              <a:t>9. Участие в региональных форумах командой.</a:t>
            </a:r>
            <a:endParaRPr lang="ru-RU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ru-RU" dirty="0">
                <a:latin typeface="Comic Sans MS" panose="030F0702030302020204" pitchFamily="66" charset="0"/>
              </a:rPr>
              <a:t>10. Неформальные дружеские встречи всем волонтерским сообществом (волонтёрская игротека , волонтёрский пикник).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971600" y="1484784"/>
            <a:ext cx="1440160" cy="360040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124744"/>
            <a:ext cx="1616697" cy="110073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208" y="6126163"/>
            <a:ext cx="2341067" cy="53649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-459432"/>
            <a:ext cx="8856984" cy="187707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Временные </a:t>
            </a:r>
            <a:r>
              <a:rPr lang="ru-RU" sz="2400" b="1" dirty="0"/>
              <a:t>трудности  (или как мы выживаем в эпоху перемен)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764704"/>
            <a:ext cx="8712968" cy="59046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200" b="1" dirty="0">
                <a:solidFill>
                  <a:srgbClr val="7030A0"/>
                </a:solidFill>
              </a:rPr>
              <a:t>Что случилось?</a:t>
            </a:r>
            <a:endParaRPr lang="ru-RU" sz="12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ru-RU" sz="1200" b="1" dirty="0"/>
              <a:t>Не паникуем! </a:t>
            </a:r>
            <a:r>
              <a:rPr lang="ru-RU" sz="1200" b="1" dirty="0" smtClean="0"/>
              <a:t>Наш Добро.Центр столкнулся </a:t>
            </a:r>
            <a:r>
              <a:rPr lang="ru-RU" sz="1200" b="1" dirty="0"/>
              <a:t>с некоторыми… хм… интересными вызовами. Но мы же не из тех, кто боится трудностей, правда</a:t>
            </a:r>
            <a:r>
              <a:rPr lang="ru-RU" sz="1200" b="1" dirty="0" smtClean="0"/>
              <a:t>?</a:t>
            </a:r>
            <a:endParaRPr lang="ru-RU" sz="1200" b="1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ru-RU" sz="1200" b="1" dirty="0">
                <a:solidFill>
                  <a:schemeClr val="accent6"/>
                </a:solidFill>
              </a:rPr>
              <a:t>Почему это произошло?</a:t>
            </a:r>
            <a:endParaRPr lang="ru-RU" sz="1200" b="1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ru-RU" sz="1200" b="1" dirty="0"/>
              <a:t>Экономика шалит. Как говорится, не мы такие — жизнь такая</a:t>
            </a:r>
            <a:r>
              <a:rPr lang="ru-RU" sz="1200" b="1" dirty="0" smtClean="0"/>
              <a:t>!</a:t>
            </a:r>
            <a:endParaRPr lang="ru-RU" sz="1200" b="1" dirty="0"/>
          </a:p>
          <a:p>
            <a:pPr marL="0" indent="0">
              <a:buNone/>
            </a:pPr>
            <a:r>
              <a:rPr lang="ru-RU" sz="1200" b="1" dirty="0"/>
              <a:t>Рынок чудит. </a:t>
            </a:r>
            <a:r>
              <a:rPr lang="ru-RU" sz="1200" b="1" dirty="0" smtClean="0"/>
              <a:t>Подопечные </a:t>
            </a:r>
            <a:r>
              <a:rPr lang="ru-RU" sz="1200" b="1" dirty="0"/>
              <a:t>стали </a:t>
            </a:r>
            <a:r>
              <a:rPr lang="ru-RU" sz="1200" b="1" dirty="0" smtClean="0"/>
              <a:t>избирательнее. Организатор франшизы диктует жесткие правила.  </a:t>
            </a:r>
            <a:r>
              <a:rPr lang="ru-RU" sz="1200" b="1" dirty="0"/>
              <a:t>Ничего, мы тоже не лыком шиты</a:t>
            </a:r>
            <a:r>
              <a:rPr lang="ru-RU" sz="1200" b="1" dirty="0" smtClean="0"/>
              <a:t>!</a:t>
            </a:r>
            <a:endParaRPr lang="ru-RU" sz="1200" b="1" dirty="0"/>
          </a:p>
          <a:p>
            <a:pPr marL="0" indent="0">
              <a:buNone/>
            </a:pPr>
            <a:r>
              <a:rPr lang="ru-RU" sz="1200" b="1" dirty="0"/>
              <a:t>Жизнь вносит коррективы. </a:t>
            </a:r>
            <a:r>
              <a:rPr lang="ru-RU" sz="1200" b="1" dirty="0" smtClean="0"/>
              <a:t>Рекрутинг волонтеров.  Ну </a:t>
            </a:r>
            <a:r>
              <a:rPr lang="ru-RU" sz="1200" b="1" dirty="0"/>
              <a:t>что ж, гибкость — наше второе имя</a:t>
            </a:r>
            <a:r>
              <a:rPr lang="ru-RU" sz="1200" b="1" dirty="0" smtClean="0"/>
              <a:t>!</a:t>
            </a:r>
            <a:endParaRPr lang="ru-RU" sz="1200" b="1" dirty="0"/>
          </a:p>
          <a:p>
            <a:pPr marL="0" indent="0">
              <a:buNone/>
            </a:pPr>
            <a:r>
              <a:rPr lang="ru-RU" sz="1200" b="1" dirty="0">
                <a:solidFill>
                  <a:srgbClr val="7030A0"/>
                </a:solidFill>
              </a:rPr>
              <a:t>Что мы делаем?</a:t>
            </a:r>
            <a:endParaRPr lang="ru-RU" sz="12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ru-RU" sz="1200" b="1" dirty="0"/>
              <a:t>Не сидим сложа руки! Мы</a:t>
            </a:r>
            <a:r>
              <a:rPr lang="ru-RU" sz="1200" b="1" dirty="0" smtClean="0"/>
              <a:t>:</a:t>
            </a:r>
            <a:endParaRPr lang="ru-RU" sz="1200" b="1" dirty="0"/>
          </a:p>
          <a:p>
            <a:pPr marL="0" indent="0">
              <a:buNone/>
            </a:pPr>
            <a:r>
              <a:rPr lang="ru-RU" sz="1200" b="1" dirty="0"/>
              <a:t>Анализируем процессы. Ищем, где можно </a:t>
            </a:r>
            <a:r>
              <a:rPr lang="ru-RU" sz="1200" b="1" dirty="0" smtClean="0"/>
              <a:t>улучшить, переводим всё на цифру. </a:t>
            </a:r>
            <a:endParaRPr lang="ru-RU" sz="1200" b="1" dirty="0"/>
          </a:p>
          <a:p>
            <a:pPr marL="0" indent="0">
              <a:buNone/>
            </a:pPr>
            <a:r>
              <a:rPr lang="ru-RU" sz="1200" b="1" dirty="0"/>
              <a:t>Оптимизируем расходы. </a:t>
            </a:r>
            <a:r>
              <a:rPr lang="ru-RU" sz="1200" b="1" dirty="0" smtClean="0"/>
              <a:t>Привлекаем спонсоров. Экономим </a:t>
            </a:r>
            <a:r>
              <a:rPr lang="ru-RU" sz="1200" b="1" dirty="0"/>
              <a:t>там, где </a:t>
            </a:r>
            <a:r>
              <a:rPr lang="ru-RU" sz="1200" b="1" dirty="0" smtClean="0"/>
              <a:t>можно.</a:t>
            </a:r>
            <a:endParaRPr lang="ru-RU" sz="1200" b="1" dirty="0" smtClean="0"/>
          </a:p>
          <a:p>
            <a:pPr marL="0" indent="0">
              <a:buNone/>
            </a:pPr>
            <a:r>
              <a:rPr lang="ru-RU" sz="1200" b="1" dirty="0" smtClean="0"/>
              <a:t>Развиваем </a:t>
            </a:r>
            <a:r>
              <a:rPr lang="ru-RU" sz="1200" b="1" dirty="0"/>
              <a:t>команду. </a:t>
            </a:r>
            <a:r>
              <a:rPr lang="ru-RU" sz="1200" b="1" dirty="0" smtClean="0"/>
              <a:t>Учим волонтеров </a:t>
            </a:r>
            <a:r>
              <a:rPr lang="ru-RU" sz="1200" b="1" dirty="0"/>
              <a:t>новым навыкам (и не только рабочим 😉</a:t>
            </a:r>
            <a:r>
              <a:rPr lang="ru-RU" sz="1200" b="1" dirty="0" smtClean="0"/>
              <a:t>). Привлекаем партнёров. </a:t>
            </a:r>
            <a:endParaRPr lang="ru-RU" sz="1200" b="1" dirty="0"/>
          </a:p>
          <a:p>
            <a:pPr marL="0" indent="0">
              <a:buNone/>
            </a:pPr>
            <a:r>
              <a:rPr lang="ru-RU" sz="1200" b="1" dirty="0">
                <a:solidFill>
                  <a:schemeClr val="accent6"/>
                </a:solidFill>
              </a:rPr>
              <a:t>Что будет дальше?</a:t>
            </a:r>
            <a:endParaRPr lang="ru-RU" sz="1200" b="1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ru-RU" sz="1200" b="1" dirty="0"/>
              <a:t>Свет в конце тоннеля! Мы</a:t>
            </a:r>
            <a:r>
              <a:rPr lang="ru-RU" sz="1200" b="1" dirty="0" smtClean="0"/>
              <a:t>:</a:t>
            </a:r>
            <a:endParaRPr lang="ru-RU" sz="1200" b="1" dirty="0"/>
          </a:p>
          <a:p>
            <a:pPr marL="0" indent="0">
              <a:buNone/>
            </a:pPr>
            <a:r>
              <a:rPr lang="ru-RU" sz="1200" b="1" dirty="0"/>
              <a:t>Уже видим пути выхода из </a:t>
            </a:r>
            <a:r>
              <a:rPr lang="ru-RU" sz="1200" b="1" dirty="0" smtClean="0"/>
              <a:t>ситуации</a:t>
            </a:r>
            <a:endParaRPr lang="ru-RU" sz="1200" b="1" dirty="0"/>
          </a:p>
          <a:p>
            <a:pPr marL="0" indent="0">
              <a:buNone/>
            </a:pPr>
            <a:r>
              <a:rPr lang="ru-RU" sz="1200" b="1" dirty="0"/>
              <a:t>Работаем над новыми </a:t>
            </a:r>
            <a:r>
              <a:rPr lang="ru-RU" sz="1200" b="1" dirty="0" smtClean="0"/>
              <a:t>проектами</a:t>
            </a:r>
            <a:endParaRPr lang="ru-RU" sz="1200" b="1" dirty="0"/>
          </a:p>
          <a:p>
            <a:pPr marL="0" indent="0">
              <a:buNone/>
            </a:pPr>
            <a:r>
              <a:rPr lang="ru-RU" sz="1200" b="1" dirty="0"/>
              <a:t>Верны нашим принципам. </a:t>
            </a:r>
            <a:r>
              <a:rPr lang="ru-RU" sz="1200" b="1" dirty="0" smtClean="0"/>
              <a:t>«</a:t>
            </a:r>
            <a:r>
              <a:rPr lang="ru-RU" sz="1200" b="1" dirty="0"/>
              <a:t>Хочешь почувствовать себя человеком — помоги другому!». </a:t>
            </a:r>
            <a:r>
              <a:rPr lang="ru-RU" sz="1200" b="1" dirty="0" smtClean="0"/>
              <a:t>Бескорыстная помощь нуждающимся </a:t>
            </a:r>
            <a:r>
              <a:rPr lang="ru-RU" sz="1200" b="1" dirty="0"/>
              <a:t>на добровольной основе. </a:t>
            </a:r>
            <a:endParaRPr lang="ru-RU" sz="1200" b="1" dirty="0"/>
          </a:p>
          <a:p>
            <a:pPr marL="0" indent="0">
              <a:buNone/>
            </a:pPr>
            <a:r>
              <a:rPr lang="ru-RU" sz="1200" b="1" dirty="0">
                <a:solidFill>
                  <a:srgbClr val="FF0000"/>
                </a:solidFill>
              </a:rPr>
              <a:t>Главное сообщение</a:t>
            </a:r>
            <a:endParaRPr lang="ru-RU" sz="12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1200" b="1" dirty="0"/>
              <a:t>Друзья, эти трудности — как фитнес </a:t>
            </a:r>
            <a:r>
              <a:rPr lang="ru-RU" sz="1200" b="1" dirty="0" smtClean="0"/>
              <a:t>для нас. </a:t>
            </a:r>
            <a:r>
              <a:rPr lang="ru-RU" sz="1200" b="1" dirty="0"/>
              <a:t>Немного боли сейчас — и мы станем сильнее! Вместе мы справимся с любыми вызовами. Спасибо за понимание и поддержку!</a:t>
            </a:r>
            <a:endParaRPr lang="ru-RU" sz="1200" b="1" dirty="0"/>
          </a:p>
          <a:p>
            <a:pPr marL="0" indent="0">
              <a:buNone/>
            </a:pPr>
            <a:endParaRPr lang="ru-RU" sz="1200" b="1" dirty="0"/>
          </a:p>
          <a:p>
            <a:pPr marL="0" indent="0">
              <a:buNone/>
            </a:pPr>
            <a:r>
              <a:rPr lang="ru-RU" sz="1200" b="1" dirty="0"/>
              <a:t>P.S. А если что — у нас всегда есть план Б (и даже план В, на всякий случай 😉)</a:t>
            </a:r>
            <a:endParaRPr lang="ru-RU" sz="12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5997823"/>
            <a:ext cx="2339752" cy="53832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12576" y="4005064"/>
            <a:ext cx="10945216" cy="2007096"/>
          </a:xfrm>
        </p:spPr>
        <p:txBody>
          <a:bodyPr>
            <a:normAutofit fontScale="90000"/>
          </a:bodyPr>
          <a:lstStyle/>
          <a:p>
            <a:br>
              <a:rPr lang="ru-RU" sz="2800" dirty="0" smtClean="0">
                <a:latin typeface="Comic Sans MS" panose="030F0702030302020204" pitchFamily="66" charset="0"/>
              </a:rPr>
            </a:br>
            <a:br>
              <a:rPr lang="ru-RU" sz="2800" dirty="0" smtClean="0">
                <a:latin typeface="Comic Sans MS" panose="030F0702030302020204" pitchFamily="66" charset="0"/>
              </a:rPr>
            </a:br>
            <a:r>
              <a:rPr lang="ru-RU" sz="2800" dirty="0" smtClean="0">
                <a:latin typeface="Comic Sans MS" panose="030F0702030302020204" pitchFamily="66" charset="0"/>
              </a:rPr>
              <a:t>координатор волонтёров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smtClean="0">
                <a:latin typeface="Comic Sans MS" panose="030F0702030302020204" pitchFamily="66" charset="0"/>
              </a:rPr>
              <a:t>–Лена</a:t>
            </a:r>
            <a:br>
              <a:rPr lang="ru-RU" sz="2800" dirty="0" smtClean="0">
                <a:latin typeface="Comic Sans MS" panose="030F0702030302020204" pitchFamily="66" charset="0"/>
              </a:rPr>
            </a:br>
            <a:br>
              <a:rPr lang="ru-RU" sz="2800" dirty="0" smtClean="0">
                <a:latin typeface="Comic Sans MS" panose="030F0702030302020204" pitchFamily="66" charset="0"/>
              </a:rPr>
            </a:br>
            <a:r>
              <a:rPr lang="ru-RU" sz="2800" dirty="0" smtClean="0">
                <a:latin typeface="Comic Sans MS" panose="030F0702030302020204" pitchFamily="66" charset="0"/>
              </a:rPr>
              <a:t>волонтёрская встреча</a:t>
            </a:r>
            <a:br>
              <a:rPr lang="ru-RU" sz="2800" dirty="0" smtClean="0">
                <a:latin typeface="Comic Sans MS" panose="030F0702030302020204" pitchFamily="66" charset="0"/>
              </a:rPr>
            </a:br>
            <a:r>
              <a:rPr lang="ru-RU" sz="2800" dirty="0" smtClean="0">
                <a:latin typeface="Comic Sans MS" panose="030F0702030302020204" pitchFamily="66" charset="0"/>
              </a:rPr>
              <a:t>волонтёрский чат </a:t>
            </a:r>
            <a:br>
              <a:rPr lang="ru-RU" sz="2800" dirty="0" smtClean="0">
                <a:latin typeface="Comic Sans MS" panose="030F0702030302020204" pitchFamily="66" charset="0"/>
              </a:rPr>
            </a:br>
            <a:endParaRPr lang="ru-RU" sz="2800" dirty="0">
              <a:latin typeface="Comic Sans MS" panose="030F0702030302020204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1"/>
          <a:srcRect l="33891" t="13360" r="26732" b="40501"/>
          <a:stretch>
            <a:fillRect/>
          </a:stretch>
        </p:blipFill>
        <p:spPr>
          <a:xfrm>
            <a:off x="2627784" y="332656"/>
            <a:ext cx="6120680" cy="40340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196" y="8384"/>
            <a:ext cx="1836440" cy="1836440"/>
          </a:xfrm>
          <a:prstGeom prst="rect">
            <a:avLst/>
          </a:prstGeom>
        </p:spPr>
      </p:pic>
      <p:sp>
        <p:nvSpPr>
          <p:cNvPr id="7" name="Выгнутая влево стрелка 6"/>
          <p:cNvSpPr/>
          <p:nvPr/>
        </p:nvSpPr>
        <p:spPr>
          <a:xfrm rot="1145631">
            <a:off x="1566584" y="3965315"/>
            <a:ext cx="770052" cy="652636"/>
          </a:xfrm>
          <a:prstGeom prst="curved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1509" y="5364497"/>
            <a:ext cx="792549" cy="682811"/>
          </a:xfrm>
          <a:prstGeom prst="rect">
            <a:avLst/>
          </a:prstGeom>
        </p:spPr>
      </p:pic>
      <p:sp>
        <p:nvSpPr>
          <p:cNvPr id="9" name="Выгнутая вправо стрелка 8"/>
          <p:cNvSpPr/>
          <p:nvPr/>
        </p:nvSpPr>
        <p:spPr>
          <a:xfrm rot="1150215">
            <a:off x="7196722" y="4821791"/>
            <a:ext cx="587504" cy="735318"/>
          </a:xfrm>
          <a:prstGeom prst="curvedLef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гнутая вниз стрелка 9"/>
          <p:cNvSpPr/>
          <p:nvPr/>
        </p:nvSpPr>
        <p:spPr>
          <a:xfrm rot="2691899">
            <a:off x="1566584" y="2084140"/>
            <a:ext cx="770052" cy="526206"/>
          </a:xfrm>
          <a:prstGeom prst="curvedUp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5997823"/>
            <a:ext cx="2339752" cy="53832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 txBox="1"/>
          <p:nvPr/>
        </p:nvSpPr>
        <p:spPr>
          <a:xfrm>
            <a:off x="5292080" y="5733256"/>
            <a:ext cx="7920880" cy="93610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8 (912) 710-11-00</a:t>
            </a:r>
            <a:r>
              <a:rPr lang="ru-RU" sz="4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endParaRPr lang="ru-RU" sz="4000" b="1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4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Лыскова Анна</a:t>
            </a:r>
            <a:endParaRPr lang="en-US" b="1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1600" y="1556792"/>
            <a:ext cx="7571888" cy="253615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8032"/>
            <a:ext cx="5076056" cy="21328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Общественная некоммерческая организация «Пойми меня».</a:t>
            </a:r>
            <a:endParaRPr lang="ru-RU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708920"/>
            <a:ext cx="8208912" cy="171400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9600" b="1" dirty="0" smtClean="0">
                <a:latin typeface="Comic Sans MS" panose="030F0702030302020204" pitchFamily="66" charset="0"/>
              </a:rPr>
              <a:t> </a:t>
            </a:r>
            <a:r>
              <a:rPr lang="ru-RU" sz="8000" b="1" dirty="0" smtClean="0">
                <a:latin typeface="Comic Sans MS" panose="030F0702030302020204" pitchFamily="66" charset="0"/>
              </a:rPr>
              <a:t>«Пойми меня» - организация, которую в 2020 году создали родители детей с инвалидностью для помощи семьям, где растут дети с особенностями здоровья. </a:t>
            </a:r>
            <a:endParaRPr lang="ru-RU" sz="8000" b="1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ru-RU" sz="8000" b="1" dirty="0" smtClean="0">
                <a:latin typeface="Comic Sans MS" panose="030F0702030302020204" pitchFamily="66" charset="0"/>
              </a:rPr>
              <a:t>Организация объединяет родителей, специалистов в области особого детства, волонтёров, партнёров. </a:t>
            </a:r>
            <a:endParaRPr lang="ru-RU" sz="8000" b="1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ru-RU" sz="8000" b="1" dirty="0" smtClean="0">
                <a:latin typeface="Comic Sans MS" panose="030F0702030302020204" pitchFamily="66" charset="0"/>
              </a:rPr>
              <a:t>Организация существует на гранты и пожертвования. </a:t>
            </a:r>
            <a:endParaRPr lang="ru-RU" sz="8000" b="1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ru-RU" sz="8000" b="1" dirty="0" smtClean="0">
                <a:latin typeface="Comic Sans MS" panose="030F0702030302020204" pitchFamily="66" charset="0"/>
              </a:rPr>
              <a:t>Более 15 выигранных и реализованных грантовых проекта за 4 года.</a:t>
            </a:r>
            <a:endParaRPr lang="ru-RU" sz="8000" b="1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ru-RU" sz="8000" b="1" dirty="0" smtClean="0">
                <a:latin typeface="Comic Sans MS" panose="030F0702030302020204" pitchFamily="66" charset="0"/>
              </a:rPr>
              <a:t>Все вместе мы работаем над тем, чтобы помощь особым детям была профессиональной, системной, а общество постепенно становилось более открыто к людям с инвалидностью.</a:t>
            </a:r>
            <a:endParaRPr lang="ru-RU" sz="8000" b="1" dirty="0" smtClean="0">
              <a:latin typeface="Comic Sans MS" panose="030F0702030302020204" pitchFamily="66" charset="0"/>
            </a:endParaRPr>
          </a:p>
          <a:p>
            <a:endParaRPr lang="ru-RU" sz="8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164" y="116632"/>
            <a:ext cx="2150836" cy="1971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60" y="3938187"/>
            <a:ext cx="1988840" cy="1988840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25" y="367536"/>
            <a:ext cx="4139905" cy="3104929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04664"/>
            <a:ext cx="4100067" cy="30750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851977"/>
            <a:ext cx="5328592" cy="386739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2" y="5188654"/>
            <a:ext cx="2083734" cy="1489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136815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Comic Sans MS" panose="030F0702030302020204" pitchFamily="66" charset="0"/>
              </a:rPr>
              <a:t>Центр общественного развития </a:t>
            </a:r>
            <a:r>
              <a:rPr lang="ru-RU" sz="36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«Добро.Центр» </a:t>
            </a:r>
            <a:r>
              <a:rPr lang="ru-RU" sz="3600" b="1" dirty="0" smtClean="0">
                <a:latin typeface="Comic Sans MS" panose="030F0702030302020204" pitchFamily="66" charset="0"/>
              </a:rPr>
              <a:t>г.Кирово-Чепецк</a:t>
            </a:r>
            <a:r>
              <a:rPr lang="ru-RU" sz="3600" dirty="0" smtClean="0">
                <a:latin typeface="Comic Sans MS" panose="030F0702030302020204" pitchFamily="66" charset="0"/>
              </a:rPr>
              <a:t>.</a:t>
            </a:r>
            <a:endParaRPr lang="ru-RU" sz="3600" dirty="0">
              <a:latin typeface="Comic Sans MS" panose="030F0702030302020204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63"/>
          <a:stretch>
            <a:fillRect/>
          </a:stretch>
        </p:blipFill>
        <p:spPr>
          <a:xfrm>
            <a:off x="323527" y="1479550"/>
            <a:ext cx="6566471" cy="37496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482" y="3585932"/>
            <a:ext cx="4069173" cy="30518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1640" y="6021288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omic Sans MS" panose="030F0702030302020204" pitchFamily="66" charset="0"/>
              </a:rPr>
              <a:t>20 декабря 2023 ул.Почтовая 14Б</a:t>
            </a:r>
            <a:endParaRPr lang="ru-RU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5589" y="620688"/>
            <a:ext cx="8672822" cy="526855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07504" y="188640"/>
            <a:ext cx="9036496" cy="625646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512" y="260648"/>
            <a:ext cx="8901172" cy="590465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"/>
          <a:srcRect l="17153" t="27723" r="18912" b="4818"/>
          <a:stretch>
            <a:fillRect/>
          </a:stretch>
        </p:blipFill>
        <p:spPr>
          <a:xfrm>
            <a:off x="-73025" y="24780"/>
            <a:ext cx="9217025" cy="5481078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900" y="5131123"/>
            <a:ext cx="1708621" cy="1708621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93204" y="1916832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ru-RU" sz="2600" b="1" dirty="0" smtClean="0"/>
              <a:t>Предоставление помещения и оборудования на бесплатной основе для проведения мероприятий.</a:t>
            </a:r>
            <a:endParaRPr lang="ru-RU" sz="2600" b="1" dirty="0" smtClean="0"/>
          </a:p>
          <a:p>
            <a:r>
              <a:rPr lang="ru-RU" sz="2600" b="1" dirty="0" smtClean="0"/>
              <a:t>Предоставление коворкинг-пространства.</a:t>
            </a:r>
            <a:endParaRPr lang="ru-RU" sz="2600" b="1" dirty="0" smtClean="0"/>
          </a:p>
          <a:p>
            <a:r>
              <a:rPr lang="ru-RU" sz="2600" b="1" dirty="0" smtClean="0"/>
              <a:t>Обучение волонтёров, организаторов добровольческой деятельности , сотрудников НКО и гражданских активистов по собственным программам ДЦ, а так же по программам АВЦ.</a:t>
            </a:r>
            <a:endParaRPr lang="ru-RU" sz="2600" b="1" dirty="0" smtClean="0"/>
          </a:p>
          <a:p>
            <a:r>
              <a:rPr lang="ru-RU" sz="2600" b="1" dirty="0" smtClean="0"/>
              <a:t>Мотивация активных граждан. Консультирование граждан о региональных и федеральных мерах поощрения за волонтерскую деятельность, гражданские инициативы и благотворительность и способах их получения. </a:t>
            </a:r>
            <a:endParaRPr lang="ru-RU" sz="2600" b="1" dirty="0" smtClean="0"/>
          </a:p>
          <a:p>
            <a:r>
              <a:rPr lang="ru-RU" sz="2600" b="1" dirty="0" smtClean="0"/>
              <a:t>Оказание содействия в подготовке и сопровождении мероприятий в сфере добровольчества, благотворительности и гражданских инициатив.</a:t>
            </a:r>
            <a:endParaRPr lang="ru-RU" sz="2600" b="1" dirty="0" smtClean="0"/>
          </a:p>
          <a:p>
            <a:r>
              <a:rPr lang="ru-RU" sz="2600" b="1" dirty="0" smtClean="0"/>
              <a:t>Вовлечение представителей бизнес-сообщества в корпоративное волонтёрство, привлечение  внимания инвесторов к социальным проектам.</a:t>
            </a:r>
            <a:endParaRPr lang="ru-RU" sz="2600" b="1" dirty="0" smtClean="0"/>
          </a:p>
          <a:p>
            <a:endParaRPr lang="ru-RU" sz="1700" dirty="0" smtClean="0"/>
          </a:p>
          <a:p>
            <a:endParaRPr lang="ru-RU" sz="1700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408275"/>
            <a:ext cx="52565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/>
              <a:t>Возможности Добро.Центра </a:t>
            </a:r>
            <a:endParaRPr lang="ru-RU" sz="2800" b="1" dirty="0" smtClean="0"/>
          </a:p>
          <a:p>
            <a:pPr algn="just"/>
            <a:r>
              <a:rPr lang="ru-RU" sz="2800" b="1" dirty="0" smtClean="0"/>
              <a:t>г. Кирово-Чепецка: </a:t>
            </a:r>
            <a:endParaRPr lang="ru-RU" sz="2800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16632"/>
            <a:ext cx="2273309" cy="1537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5080</Words>
  <Application>WPS Presentation</Application>
  <PresentationFormat>Экран (4:3)</PresentationFormat>
  <Paragraphs>91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2" baseType="lpstr">
      <vt:lpstr>Arial</vt:lpstr>
      <vt:lpstr>SimSun</vt:lpstr>
      <vt:lpstr>Wingdings</vt:lpstr>
      <vt:lpstr>Comic Sans MS</vt:lpstr>
      <vt:lpstr>Calibri</vt:lpstr>
      <vt:lpstr>Microsoft YaHei</vt:lpstr>
      <vt:lpstr>Arial Unicode MS</vt:lpstr>
      <vt:lpstr>Тема Office</vt:lpstr>
      <vt:lpstr>     </vt:lpstr>
      <vt:lpstr>Общественная некоммерческая организация «Пойми меня».</vt:lpstr>
      <vt:lpstr>PowerPoint 演示文稿</vt:lpstr>
      <vt:lpstr>Центр общественного развития «Добро.Центр» г.Кирово-Чепецк.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Временные трудности  (или как мы выживаем в эпоху перемен)</vt:lpstr>
      <vt:lpstr>  координатор волонтёров –Лена  волонтёрская встреча волонтёрский чат  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Центр общественного развития – «Добро.Центр»  г.Кирово-Чепецк.</dc:title>
  <dc:creator>Пользователь</dc:creator>
  <cp:lastModifiedBy>LEXX</cp:lastModifiedBy>
  <cp:revision>85</cp:revision>
  <cp:lastPrinted>2025-09-11T08:26:00Z</cp:lastPrinted>
  <dcterms:created xsi:type="dcterms:W3CDTF">2024-04-04T18:03:00Z</dcterms:created>
  <dcterms:modified xsi:type="dcterms:W3CDTF">2026-01-06T17:32:47Z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6872C36F165C4190BB51D5DAB8F09519_12</vt:lpwstr>
  </property>
  <property fmtid="{D5CDD505-2E9C-101B-9397-08002B2CF9AE}" pid="3" name="KSOProductBuildVer">
    <vt:lpwstr>1033-12.2.0.23196</vt:lpwstr>
  </property>
</Properties>
</file>