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2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4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77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767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89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317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1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58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3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76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2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1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9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62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7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35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136BC-F2D0-4782-8EB1-EBC9A1F3E3D0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4322888-4DFA-426F-A7A5-C750D1C8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7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205296142" TargetMode="External"/><Relationship Id="rId2" Type="http://schemas.openxmlformats.org/officeDocument/2006/relationships/hyperlink" Target="https://vk.com/bashpoisk201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D8A4B-C93C-4D0A-A54F-82D128F74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122" y="601675"/>
            <a:ext cx="4571999" cy="3343014"/>
          </a:xfrm>
        </p:spPr>
        <p:txBody>
          <a:bodyPr/>
          <a:lstStyle/>
          <a:p>
            <a:r>
              <a:rPr lang="ru-RU" sz="7200" dirty="0"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3705C3-1B9B-439B-A3D8-85E54262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533" y="4887869"/>
            <a:ext cx="5849924" cy="1368456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Выставка-лекторий  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людей с нарушениями здоровья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406864-819A-41A3-877F-F74D1D00ED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24889"/>
            <a:ext cx="5849923" cy="388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38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020" y="70539"/>
            <a:ext cx="7461980" cy="69628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E2A46-42D7-4B52-8E80-EA12DE8F2297}"/>
              </a:ext>
            </a:extLst>
          </p:cNvPr>
          <p:cNvSpPr txBox="1"/>
          <p:nvPr/>
        </p:nvSpPr>
        <p:spPr>
          <a:xfrm>
            <a:off x="351999" y="639722"/>
            <a:ext cx="2494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человеческие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7DB4DD-56D6-4731-A6D2-B89D858FE529}"/>
              </a:ext>
            </a:extLst>
          </p:cNvPr>
          <p:cNvSpPr txBox="1"/>
          <p:nvPr/>
        </p:nvSpPr>
        <p:spPr>
          <a:xfrm>
            <a:off x="1905098" y="4537063"/>
            <a:ext cx="2885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1E06BE-C647-41FD-A5BD-33108A85A08B}"/>
              </a:ext>
            </a:extLst>
          </p:cNvPr>
          <p:cNvSpPr txBox="1"/>
          <p:nvPr/>
        </p:nvSpPr>
        <p:spPr>
          <a:xfrm>
            <a:off x="4310217" y="2583808"/>
            <a:ext cx="313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технологические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8EDE673-EA91-4CB9-8930-A29BC0284651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8" name="Объект 11">
            <a:extLst>
              <a:ext uri="{FF2B5EF4-FFF2-40B4-BE49-F238E27FC236}">
                <a16:creationId xmlns:a16="http://schemas.microsoft.com/office/drawing/2014/main" id="{4B040790-D05F-4AD9-AA88-E2220D055052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8B325-5CB4-4174-9426-D9C5F20C34C7}"/>
              </a:ext>
            </a:extLst>
          </p:cNvPr>
          <p:cNvSpPr txBox="1"/>
          <p:nvPr/>
        </p:nvSpPr>
        <p:spPr>
          <a:xfrm>
            <a:off x="128631" y="1030885"/>
            <a:ext cx="4661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Сопровождающие волонтеры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Волонтеры-экскурсоводы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Волонтеры-сурдопереводчики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Фото-видео-операторы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Водитель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13F8B-5920-4A6B-9A70-AA7CB3D9390D}"/>
              </a:ext>
            </a:extLst>
          </p:cNvPr>
          <p:cNvSpPr txBox="1"/>
          <p:nvPr/>
        </p:nvSpPr>
        <p:spPr>
          <a:xfrm>
            <a:off x="3006107" y="2972842"/>
            <a:ext cx="7158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Технология ассоциативно-рефлекторного обучения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</a:rPr>
              <a:t>Ассистивные</a:t>
            </a:r>
            <a:r>
              <a:rPr lang="ru-RU" sz="2000" b="1" dirty="0">
                <a:solidFill>
                  <a:srgbClr val="002060"/>
                </a:solidFill>
              </a:rPr>
              <a:t> технологии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Информационно-коммуникационные технологии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1621AA-9DCE-4943-B988-129B81B2589C}"/>
              </a:ext>
            </a:extLst>
          </p:cNvPr>
          <p:cNvSpPr txBox="1"/>
          <p:nvPr/>
        </p:nvSpPr>
        <p:spPr>
          <a:xfrm>
            <a:off x="481263" y="4934698"/>
            <a:ext cx="61309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Официальные группы партнеров в ВК: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Поисковое движение в Башкортостане </a:t>
            </a:r>
            <a:r>
              <a:rPr lang="en-US" sz="2000" b="1" dirty="0">
                <a:solidFill>
                  <a:srgbClr val="002060"/>
                </a:solidFill>
                <a:hlinkClick r:id="rId2"/>
              </a:rPr>
              <a:t>https://vk.com/bashpoisk2017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Башкирская библиотека для слепых </a:t>
            </a:r>
            <a:r>
              <a:rPr lang="en-US" sz="2000" b="1" dirty="0">
                <a:solidFill>
                  <a:srgbClr val="002060"/>
                </a:solidFill>
                <a:hlinkClick r:id="rId3"/>
              </a:rPr>
              <a:t>https://vk.com/id205296142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Сайт ГБУК РБ БРСБС </a:t>
            </a:r>
            <a:r>
              <a:rPr lang="ru-RU" sz="2000" b="1" dirty="0" err="1">
                <a:solidFill>
                  <a:srgbClr val="002060"/>
                </a:solidFill>
              </a:rPr>
              <a:t>им.М.Х.Тухватшина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3" name="Стрелка: шеврон 22">
            <a:extLst>
              <a:ext uri="{FF2B5EF4-FFF2-40B4-BE49-F238E27FC236}">
                <a16:creationId xmlns:a16="http://schemas.microsoft.com/office/drawing/2014/main" id="{BE6E49CE-FE6C-40DD-BC58-C649DD44BCCE}"/>
              </a:ext>
            </a:extLst>
          </p:cNvPr>
          <p:cNvSpPr/>
          <p:nvPr/>
        </p:nvSpPr>
        <p:spPr>
          <a:xfrm>
            <a:off x="6612251" y="1191971"/>
            <a:ext cx="906011" cy="13465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B66DFF35-3D2C-4062-93AA-C7850B545AB8}"/>
              </a:ext>
            </a:extLst>
          </p:cNvPr>
          <p:cNvSpPr/>
          <p:nvPr/>
        </p:nvSpPr>
        <p:spPr>
          <a:xfrm>
            <a:off x="6746809" y="4955466"/>
            <a:ext cx="906011" cy="13465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51B2CD7F-E56F-4125-BE41-288FC988DE6B}"/>
              </a:ext>
            </a:extLst>
          </p:cNvPr>
          <p:cNvSpPr/>
          <p:nvPr/>
        </p:nvSpPr>
        <p:spPr>
          <a:xfrm rot="10800000">
            <a:off x="2025559" y="2825118"/>
            <a:ext cx="906011" cy="13465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7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07" y="19437"/>
            <a:ext cx="7461980" cy="69628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оборудования: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8EDE673-EA91-4CB9-8930-A29BC0284651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8" name="Объект 11">
            <a:extLst>
              <a:ext uri="{FF2B5EF4-FFF2-40B4-BE49-F238E27FC236}">
                <a16:creationId xmlns:a16="http://schemas.microsoft.com/office/drawing/2014/main" id="{4B040790-D05F-4AD9-AA88-E2220D055052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501784-8C16-49A3-8066-EADA156BC57B}"/>
              </a:ext>
            </a:extLst>
          </p:cNvPr>
          <p:cNvSpPr txBox="1"/>
          <p:nvPr/>
        </p:nvSpPr>
        <p:spPr>
          <a:xfrm>
            <a:off x="128631" y="715722"/>
            <a:ext cx="111342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Автомобиль + </a:t>
            </a:r>
            <a:r>
              <a:rPr lang="ru-RU" sz="2400" b="1" dirty="0">
                <a:solidFill>
                  <a:srgbClr val="C00000"/>
                </a:solidFill>
              </a:rPr>
              <a:t>Бензин  </a:t>
            </a:r>
            <a:r>
              <a:rPr lang="ru-RU" sz="2400" b="1" dirty="0">
                <a:solidFill>
                  <a:srgbClr val="002060"/>
                </a:solidFill>
              </a:rPr>
              <a:t>(доставка выставки)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Медиа-оборудование  (проведение выставки)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              (</a:t>
            </a:r>
            <a:r>
              <a:rPr lang="ru-RU" sz="2400" b="1" i="1" dirty="0">
                <a:solidFill>
                  <a:srgbClr val="002060"/>
                </a:solidFill>
              </a:rPr>
              <a:t>Ноутбук, экран, проектор, колонки, удлинитель)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</a:rPr>
              <a:t>Громкоговорители экскурсовода </a:t>
            </a:r>
            <a:r>
              <a:rPr lang="ru-RU" sz="2400" b="1" dirty="0">
                <a:solidFill>
                  <a:srgbClr val="002060"/>
                </a:solidFill>
              </a:rPr>
              <a:t>(проведение выставки на улице)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Цветной принтер (печать фонов, раздаточного материала)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Картриджи для цветного принтера (печать фонов, раздаточного материала)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</a:rPr>
              <a:t>Складные столы с изменением высоты </a:t>
            </a:r>
            <a:r>
              <a:rPr lang="ru-RU" sz="2400" b="1" dirty="0">
                <a:solidFill>
                  <a:srgbClr val="002060"/>
                </a:solidFill>
              </a:rPr>
              <a:t>(проведение выставки)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Выставочные экспонаты (проведение выставки)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</a:rPr>
              <a:t>Палатка «торговая» 2,5 * 5 м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(проведение выставок на улице)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</a:rPr>
              <a:t>Манекены и форма на начало и конец войны </a:t>
            </a:r>
            <a:r>
              <a:rPr lang="ru-RU" sz="2400" b="1" dirty="0">
                <a:solidFill>
                  <a:srgbClr val="002060"/>
                </a:solidFill>
              </a:rPr>
              <a:t>(проведение выставки)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5786B-002A-43FA-9DEF-106F0188C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6" r="17541"/>
          <a:stretch/>
        </p:blipFill>
        <p:spPr>
          <a:xfrm>
            <a:off x="3086755" y="4765170"/>
            <a:ext cx="3204293" cy="20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75EA29-DFED-4C6E-BE79-8282DD8E5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171"/>
            <a:ext cx="3086755" cy="20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902C07-0304-4FAA-BF9E-C1F7CA25E885}"/>
              </a:ext>
            </a:extLst>
          </p:cNvPr>
          <p:cNvSpPr txBox="1"/>
          <p:nvPr/>
        </p:nvSpPr>
        <p:spPr>
          <a:xfrm>
            <a:off x="7825137" y="5107361"/>
            <a:ext cx="255864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C00000"/>
                </a:solidFill>
              </a:rPr>
              <a:t>*Красным выделены позиции, на которые необходимо получить средства</a:t>
            </a:r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903D32D-444D-4FAB-8D12-E9C81FFB2B07}"/>
              </a:ext>
            </a:extLst>
          </p:cNvPr>
          <p:cNvCxnSpPr>
            <a:cxnSpLocks/>
          </p:cNvCxnSpPr>
          <p:nvPr/>
        </p:nvCxnSpPr>
        <p:spPr>
          <a:xfrm>
            <a:off x="6824312" y="4765170"/>
            <a:ext cx="1000825" cy="893372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71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917C7-99E6-464A-8ABA-5C1FFB36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96" y="2439678"/>
            <a:ext cx="8409596" cy="517211"/>
          </a:xfrm>
        </p:spPr>
        <p:txBody>
          <a:bodyPr>
            <a:noAutofit/>
          </a:bodyPr>
          <a:lstStyle/>
          <a:p>
            <a:r>
              <a:rPr lang="ru-RU" sz="2800" b="1" dirty="0"/>
              <a:t>ПРОДОЛЖИТЕЛЬНОСТЬ РЕАЛИЗАЦИИ ПРОЕКТА: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Рисунок 10">
            <a:extLst>
              <a:ext uri="{FF2B5EF4-FFF2-40B4-BE49-F238E27FC236}">
                <a16:creationId xmlns:a16="http://schemas.microsoft.com/office/drawing/2014/main" id="{7149D8B9-A6DE-42CF-9D96-40E6C5D6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40" y="4627889"/>
            <a:ext cx="4720598" cy="135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F2A40833-A4D7-4CEC-AE93-E392FCB18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237" y="4431463"/>
            <a:ext cx="1888965" cy="188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0818A2-2E0F-4D6A-9806-465FC8F6B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661" y="4418553"/>
            <a:ext cx="2133616" cy="191478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E1698BC-5AFE-4281-ABCC-9C5B47A12600}"/>
              </a:ext>
            </a:extLst>
          </p:cNvPr>
          <p:cNvSpPr txBox="1">
            <a:spLocks/>
          </p:cNvSpPr>
          <p:nvPr/>
        </p:nvSpPr>
        <p:spPr>
          <a:xfrm>
            <a:off x="119654" y="159430"/>
            <a:ext cx="8826463" cy="1845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dirty="0"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FB2F95BF-755D-484B-9003-3E7854DCA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602" y="3183873"/>
            <a:ext cx="7283817" cy="83627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 января по декабрь 2024 г.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4AF0CA3-46CC-4E6B-8ADC-0BFA182D337C}"/>
              </a:ext>
            </a:extLst>
          </p:cNvPr>
          <p:cNvSpPr txBox="1">
            <a:spLocks/>
          </p:cNvSpPr>
          <p:nvPr/>
        </p:nvSpPr>
        <p:spPr>
          <a:xfrm>
            <a:off x="426396" y="4057014"/>
            <a:ext cx="3048324" cy="5172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ПАРТНЕРЫ</a:t>
            </a:r>
            <a:r>
              <a:rPr lang="ru-RU" sz="2400" b="1" dirty="0"/>
              <a:t>: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E017838-08E4-4546-B806-8F973EE08EF9}"/>
              </a:ext>
            </a:extLst>
          </p:cNvPr>
          <p:cNvSpPr txBox="1">
            <a:spLocks/>
          </p:cNvSpPr>
          <p:nvPr/>
        </p:nvSpPr>
        <p:spPr>
          <a:xfrm>
            <a:off x="426396" y="1081267"/>
            <a:ext cx="4423175" cy="10444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/>
              <a:t>АВТОР ПРОЕКТА: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B3018577-ED72-4BE7-8D7F-D4545297C300}"/>
              </a:ext>
            </a:extLst>
          </p:cNvPr>
          <p:cNvSpPr txBox="1">
            <a:spLocks/>
          </p:cNvSpPr>
          <p:nvPr/>
        </p:nvSpPr>
        <p:spPr>
          <a:xfrm>
            <a:off x="3400603" y="1711011"/>
            <a:ext cx="5742472" cy="83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Елена Вязовцева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99C5C-9259-4C21-B285-DE8DDBDA9B2D}"/>
              </a:ext>
            </a:extLst>
          </p:cNvPr>
          <p:cNvSpPr txBox="1"/>
          <p:nvPr/>
        </p:nvSpPr>
        <p:spPr>
          <a:xfrm>
            <a:off x="4800837" y="6104914"/>
            <a:ext cx="347688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6600"/>
                </a:solidFill>
              </a:rPr>
              <a:t>БАШКИРСКАЯ РЕСПУБЛИКАНСКАЯ СПЕЦИАЛЬНАЯ БИБЛИОТЕКА ДЛЯ СЛЕПЫХ ИМ.М.Х. ТУХВАТШИНА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67AFF5-1901-43A5-A9C4-448DCA5833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t="4211" r="50000" b="19157"/>
          <a:stretch/>
        </p:blipFill>
        <p:spPr>
          <a:xfrm flipH="1">
            <a:off x="9364756" y="202188"/>
            <a:ext cx="2639326" cy="411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2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688" y="377504"/>
            <a:ext cx="7461980" cy="7391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Обоснование (актуальность)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05704-9AFE-4E58-9E15-79EC4F9C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28" y="1488613"/>
            <a:ext cx="9297177" cy="463305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Число людей с инвалидностью неуклонно растет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Люди с инвалидностью не социализированы, для них не проводятся памятные мероприятия, они практически не знают о событиях Великой Отечественной войны и не могут заслуженно гордиться Победой своих предков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Если в обычных школах этой теме так или иначе уделяется довольно много времени, то общаясь с людьми с инвалидностью я выяснила, что в интернатах такой работы просто нет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A539A39-6DC7-4CCF-A15C-9696A2A89C24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5" name="Объект 11">
            <a:extLst>
              <a:ext uri="{FF2B5EF4-FFF2-40B4-BE49-F238E27FC236}">
                <a16:creationId xmlns:a16="http://schemas.microsoft.com/office/drawing/2014/main" id="{96EDDFDB-5D93-421A-9830-7A7ED3E73542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</p:spTree>
    <p:extLst>
      <p:ext uri="{BB962C8B-B14F-4D97-AF65-F5344CB8AC3E}">
        <p14:creationId xmlns:p14="http://schemas.microsoft.com/office/powerpoint/2010/main" val="377748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33" y="125834"/>
            <a:ext cx="7461980" cy="781227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и целевые группы: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05704-9AFE-4E58-9E15-79EC4F9C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698" y="1281743"/>
            <a:ext cx="5859297" cy="111376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Люди с ограниченными возможностями здоровья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562124-69FD-43CA-92E2-DD672BFCF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7" y="2395505"/>
            <a:ext cx="6003060" cy="398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D0072F-8D9C-4413-86EC-B8F0724B4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12112" r="34387" b="34805"/>
          <a:stretch/>
        </p:blipFill>
        <p:spPr>
          <a:xfrm>
            <a:off x="410004" y="2395505"/>
            <a:ext cx="5512694" cy="398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F31A4A7C-325A-4DBB-A5CB-BA4F9503CC61}"/>
              </a:ext>
            </a:extLst>
          </p:cNvPr>
          <p:cNvSpPr txBox="1">
            <a:spLocks/>
          </p:cNvSpPr>
          <p:nvPr/>
        </p:nvSpPr>
        <p:spPr>
          <a:xfrm>
            <a:off x="468728" y="1281743"/>
            <a:ext cx="4752364" cy="176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2060"/>
                </a:solidFill>
              </a:rPr>
              <a:t>Поисковики Башкортостана в качестве экскурсоводов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E59BBBE-BA67-4B2E-8E22-FC19E11AC569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1" name="Объект 11">
            <a:extLst>
              <a:ext uri="{FF2B5EF4-FFF2-40B4-BE49-F238E27FC236}">
                <a16:creationId xmlns:a16="http://schemas.microsoft.com/office/drawing/2014/main" id="{44BD8C0B-4B5B-441C-87CF-75C10D98AC5E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</p:spTree>
    <p:extLst>
      <p:ext uri="{BB962C8B-B14F-4D97-AF65-F5344CB8AC3E}">
        <p14:creationId xmlns:p14="http://schemas.microsoft.com/office/powerpoint/2010/main" val="711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9" y="0"/>
            <a:ext cx="4513277" cy="764330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05704-9AFE-4E58-9E15-79EC4F9C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31" y="548640"/>
            <a:ext cx="9467756" cy="618352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600" b="1" dirty="0">
                <a:solidFill>
                  <a:srgbClr val="002060"/>
                </a:solidFill>
              </a:rPr>
              <a:t>В течение 2024 года расширить знания о событиях Великой Отечественной войны не менее, чем у 1000 жителей Республики Башкортостан с нарушениями здоровья, посредством их знакомства с передвижной поисковой тактильной выставкой-лекторием, дружественной для людей с ограничениями здоровья</a:t>
            </a:r>
          </a:p>
          <a:p>
            <a:pPr algn="just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1.	Подготовка экскурсоводов для работы с людьми с ОВЗ и инвалидностью</a:t>
            </a:r>
          </a:p>
          <a:p>
            <a:pPr algn="just"/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2.	Подготовка экспонатов, их описаний и выставочных планшетов</a:t>
            </a:r>
          </a:p>
          <a:p>
            <a:pPr algn="just"/>
            <a:r>
              <a:rPr lang="ru-RU" sz="2600" b="1" dirty="0">
                <a:solidFill>
                  <a:srgbClr val="0070C0"/>
                </a:solidFill>
              </a:rPr>
              <a:t>Разработка экскурсий с учетом особенностей людей с ОВЗ и инвалидностью</a:t>
            </a:r>
          </a:p>
          <a:p>
            <a:pPr algn="just"/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3.	Проведение выставок-лекториев о событиях Великой Отечественной войны</a:t>
            </a:r>
          </a:p>
          <a:p>
            <a:pPr algn="just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91BAAC8-0D51-4565-B7CB-9B3A03C8C90D}"/>
              </a:ext>
            </a:extLst>
          </p:cNvPr>
          <p:cNvSpPr txBox="1">
            <a:spLocks/>
          </p:cNvSpPr>
          <p:nvPr/>
        </p:nvSpPr>
        <p:spPr>
          <a:xfrm>
            <a:off x="-56545" y="2825358"/>
            <a:ext cx="5050172" cy="7643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6C7832-27FF-4C9B-80F8-A5600F848B94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7" name="Объект 11">
            <a:extLst>
              <a:ext uri="{FF2B5EF4-FFF2-40B4-BE49-F238E27FC236}">
                <a16:creationId xmlns:a16="http://schemas.microsoft.com/office/drawing/2014/main" id="{4713124D-4703-410A-9C1D-82747865ACE7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</p:spTree>
    <p:extLst>
      <p:ext uri="{BB962C8B-B14F-4D97-AF65-F5344CB8AC3E}">
        <p14:creationId xmlns:p14="http://schemas.microsoft.com/office/powerpoint/2010/main" val="67182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688" y="2906"/>
            <a:ext cx="7461980" cy="11137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мероприятия в рамках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05704-9AFE-4E58-9E15-79EC4F9C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5582873"/>
            <a:ext cx="7675045" cy="12080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Проект является развитием проекта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«Война глазами земляков»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, в ходе которого волонтеры учились работать с людьми с нарушением слуха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B7039E1-A33C-4A32-B51C-9958198EC08A}"/>
              </a:ext>
            </a:extLst>
          </p:cNvPr>
          <p:cNvSpPr txBox="1">
            <a:spLocks/>
          </p:cNvSpPr>
          <p:nvPr/>
        </p:nvSpPr>
        <p:spPr>
          <a:xfrm>
            <a:off x="308217" y="1275126"/>
            <a:ext cx="7957690" cy="4230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Адаптация передвижной поисковой выставки для людей с нарушением здоровья (январь 2024)</a:t>
            </a:r>
          </a:p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Проведение ежемесячных встреч с молодежью с ОВЗ и инвалидностью (январь-декабрь 2024)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</a:rPr>
              <a:t>Рассказы о событиях Великой Отечественной войны (ежемесячно, январь-декабрь 2024)</a:t>
            </a:r>
          </a:p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Проведение тактильных выставок (ежемесячно, январь-декабрь 2024)</a:t>
            </a:r>
          </a:p>
          <a:p>
            <a:pPr algn="just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3B0934-9FAC-4101-823F-EDCD23950A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3"/>
          <a:stretch/>
        </p:blipFill>
        <p:spPr>
          <a:xfrm>
            <a:off x="8244179" y="1295552"/>
            <a:ext cx="3777245" cy="230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D14EB0-C32F-4175-B1F9-8C2AF3172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07" y="4246913"/>
            <a:ext cx="3800258" cy="25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9316E36-C113-49E3-B118-C4479F5E0F13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3200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9029C55F-D73D-4C1E-9C53-BA44C2CF2409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</p:spTree>
    <p:extLst>
      <p:ext uri="{BB962C8B-B14F-4D97-AF65-F5344CB8AC3E}">
        <p14:creationId xmlns:p14="http://schemas.microsoft.com/office/powerpoint/2010/main" val="16703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688" y="310393"/>
            <a:ext cx="7461980" cy="69628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05704-9AFE-4E58-9E15-79EC4F9C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3" y="1149292"/>
            <a:ext cx="9433393" cy="564159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Создана передвижная тактильная поисковая выставка с возможностями ее адаптации под людей с разными типами ограничений по здоровью</a:t>
            </a:r>
          </a:p>
          <a:p>
            <a:pPr algn="just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Проведено не менее 20 мероприятий для участников проекта с ОВЗ и инвалидностью</a:t>
            </a:r>
          </a:p>
          <a:p>
            <a:pPr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Повышен уровень знаний о событиях Великой Отечественной войны не менее, чем у 1000 участников проекта с ОВЗ и инвалидностью</a:t>
            </a:r>
          </a:p>
          <a:p>
            <a:pPr algn="just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Подготовлено не менее 30 аудио-описаний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   для людей с нарушениями зрения</a:t>
            </a: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Подготовлено не менее 30 роликов-описаний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  для людей с нарушениями слуха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65ED4-7412-43A4-8448-03E5C433A9CC}"/>
              </a:ext>
            </a:extLst>
          </p:cNvPr>
          <p:cNvSpPr txBox="1"/>
          <p:nvPr/>
        </p:nvSpPr>
        <p:spPr>
          <a:xfrm>
            <a:off x="310393" y="658535"/>
            <a:ext cx="5849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</a:rPr>
              <a:t>Количественные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EECBB1-B338-4E38-8A1A-E0316A27A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31" y="3989084"/>
            <a:ext cx="4128070" cy="274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81240FB-6D54-4F68-B0B9-C2D4133F1D17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0" name="Объект 11">
            <a:extLst>
              <a:ext uri="{FF2B5EF4-FFF2-40B4-BE49-F238E27FC236}">
                <a16:creationId xmlns:a16="http://schemas.microsoft.com/office/drawing/2014/main" id="{19B66BF9-F1D3-4F93-B651-0458B3D3C071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</p:spTree>
    <p:extLst>
      <p:ext uri="{BB962C8B-B14F-4D97-AF65-F5344CB8AC3E}">
        <p14:creationId xmlns:p14="http://schemas.microsoft.com/office/powerpoint/2010/main" val="369390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0A9-4909-44A3-B241-99E0D4BD2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688" y="310393"/>
            <a:ext cx="7461980" cy="69628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05704-9AFE-4E58-9E15-79EC4F9C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3" y="1149292"/>
            <a:ext cx="9433393" cy="56415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</a:rPr>
              <a:t>Качественные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marL="0" indent="0" algn="just">
              <a:buNone/>
            </a:pP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Повышен уровень социальной осознанности зрячих участников проекта (волонтеров и партнеров)</a:t>
            </a:r>
          </a:p>
          <a:p>
            <a:pPr algn="just">
              <a:spcBef>
                <a:spcPts val="0"/>
              </a:spcBef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Разработан и опробован на практике метод социальной адаптации людей с инвалидностью посредством передвижной тактильной выставки</a:t>
            </a:r>
          </a:p>
          <a:p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81240FB-6D54-4F68-B0B9-C2D4133F1D17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0" name="Объект 11">
            <a:extLst>
              <a:ext uri="{FF2B5EF4-FFF2-40B4-BE49-F238E27FC236}">
                <a16:creationId xmlns:a16="http://schemas.microsoft.com/office/drawing/2014/main" id="{19B66BF9-F1D3-4F93-B651-0458B3D3C071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D98D6-863E-4EEC-879D-39AFF5FDC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9" y="4055853"/>
            <a:ext cx="4236695" cy="282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0476C8-8B5A-4D7B-99DA-F96F426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9" y="4042915"/>
            <a:ext cx="4236695" cy="281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04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1037D6D-30C7-431C-8871-10BD92FA71ED}"/>
              </a:ext>
            </a:extLst>
          </p:cNvPr>
          <p:cNvSpPr txBox="1">
            <a:spLocks/>
          </p:cNvSpPr>
          <p:nvPr/>
        </p:nvSpPr>
        <p:spPr>
          <a:xfrm>
            <a:off x="486562" y="493363"/>
            <a:ext cx="9697673" cy="1048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ролей и ответственности партнёров, участвующих в проекте в настоящий момент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0BBDE3B-02D0-4118-B315-E18FBA2ED91D}"/>
              </a:ext>
            </a:extLst>
          </p:cNvPr>
          <p:cNvSpPr txBox="1">
            <a:spLocks/>
          </p:cNvSpPr>
          <p:nvPr/>
        </p:nvSpPr>
        <p:spPr>
          <a:xfrm>
            <a:off x="268062" y="2434179"/>
            <a:ext cx="8690994" cy="597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Предоставление экспонатов и экскурсоводов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003CE6E-C71D-416E-858A-4E0EB0798F50}"/>
              </a:ext>
            </a:extLst>
          </p:cNvPr>
          <p:cNvSpPr txBox="1">
            <a:spLocks/>
          </p:cNvSpPr>
          <p:nvPr/>
        </p:nvSpPr>
        <p:spPr>
          <a:xfrm>
            <a:off x="1590916" y="3448156"/>
            <a:ext cx="7172586" cy="8185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600" b="1" dirty="0">
                <a:solidFill>
                  <a:srgbClr val="0070C0"/>
                </a:solidFill>
              </a:rPr>
              <a:t>Предоставление</a:t>
            </a:r>
            <a:r>
              <a:rPr lang="ru-RU" sz="2400" b="1" dirty="0">
                <a:solidFill>
                  <a:srgbClr val="0070C0"/>
                </a:solidFill>
              </a:rPr>
              <a:t> помещения и техники для мероприятий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4E4FE25-64FE-48EC-A592-5993E658B7AB}"/>
              </a:ext>
            </a:extLst>
          </p:cNvPr>
          <p:cNvSpPr txBox="1">
            <a:spLocks/>
          </p:cNvSpPr>
          <p:nvPr/>
        </p:nvSpPr>
        <p:spPr>
          <a:xfrm>
            <a:off x="486562" y="5232619"/>
            <a:ext cx="7172586" cy="87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Методическая поддержка и предоставление помещений под штаб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7DB3F0C8-3F59-450D-BD88-150B5353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770" y="2387803"/>
            <a:ext cx="2841465" cy="81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59F0B9EF-B90C-4E40-9E17-D64B1F80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9340" y="5102063"/>
            <a:ext cx="1137023" cy="113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6ECDB2-8E01-43AF-A894-811DB9906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4" y="3429000"/>
            <a:ext cx="1284285" cy="115256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6103B8A-B791-4276-A600-A0EAFD9B64B0}"/>
              </a:ext>
            </a:extLst>
          </p:cNvPr>
          <p:cNvSpPr txBox="1">
            <a:spLocks/>
          </p:cNvSpPr>
          <p:nvPr/>
        </p:nvSpPr>
        <p:spPr>
          <a:xfrm>
            <a:off x="9504727" y="125834"/>
            <a:ext cx="2558642" cy="2164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Beast Impacted" panose="02000000000000000000" pitchFamily="2" charset="0"/>
              </a:rPr>
              <a:t>Война на кончиках пальцев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D40D8A82-2385-47F3-9687-0E813DB0CA07}"/>
              </a:ext>
            </a:extLst>
          </p:cNvPr>
          <p:cNvSpPr txBox="1">
            <a:spLocks/>
          </p:cNvSpPr>
          <p:nvPr/>
        </p:nvSpPr>
        <p:spPr>
          <a:xfrm>
            <a:off x="9781563" y="5831663"/>
            <a:ext cx="2281806" cy="1026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Елена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Вязовцева,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bg1"/>
                </a:solidFill>
                <a:latin typeface="a_LCDNovaObl" panose="020C0402040402020201" pitchFamily="34" charset="-52"/>
              </a:rPr>
              <a:t> Уфа</a:t>
            </a: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26C81038-BACF-449C-982E-1EABA328FF71}"/>
              </a:ext>
            </a:extLst>
          </p:cNvPr>
          <p:cNvSpPr/>
          <p:nvPr/>
        </p:nvSpPr>
        <p:spPr>
          <a:xfrm>
            <a:off x="486562" y="749469"/>
            <a:ext cx="906011" cy="13465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BEC1F-4260-4AF5-A87A-52C823C8105C}"/>
              </a:ext>
            </a:extLst>
          </p:cNvPr>
          <p:cNvSpPr txBox="1"/>
          <p:nvPr/>
        </p:nvSpPr>
        <p:spPr>
          <a:xfrm>
            <a:off x="-156736" y="4523240"/>
            <a:ext cx="347688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6600"/>
                </a:solidFill>
              </a:rPr>
              <a:t>БАШКИРСКАЯ РЕСПУБЛИКАНСКАЯ СПЕЦИАЛЬНАЯ БИБЛИОТЕКА ДЛЯ СЛЕПЫХ ИМ.М.Х. ТУХВАТШИНА</a:t>
            </a:r>
          </a:p>
        </p:txBody>
      </p:sp>
    </p:spTree>
    <p:extLst>
      <p:ext uri="{BB962C8B-B14F-4D97-AF65-F5344CB8AC3E}">
        <p14:creationId xmlns:p14="http://schemas.microsoft.com/office/powerpoint/2010/main" val="75486096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665</TotalTime>
  <Words>685</Words>
  <Application>Microsoft Office PowerPoint</Application>
  <PresentationFormat>Широкоэкранный</PresentationFormat>
  <Paragraphs>114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a_LCDNovaObl</vt:lpstr>
      <vt:lpstr>Arial</vt:lpstr>
      <vt:lpstr>Beast Impacted</vt:lpstr>
      <vt:lpstr>Trebuchet MS</vt:lpstr>
      <vt:lpstr>Wingdings</vt:lpstr>
      <vt:lpstr>Wingdings 3</vt:lpstr>
      <vt:lpstr>Аспект</vt:lpstr>
      <vt:lpstr>Война на кончиках пальцев</vt:lpstr>
      <vt:lpstr>ПРОДОЛЖИТЕЛЬНОСТЬ РЕАЛИЗАЦИИ ПРОЕКТА: </vt:lpstr>
      <vt:lpstr>Обоснование (актуальность)</vt:lpstr>
      <vt:lpstr>Участники и целевые группы:</vt:lpstr>
      <vt:lpstr>Цель проекта</vt:lpstr>
      <vt:lpstr>Основные мероприятия в рамках проекта</vt:lpstr>
      <vt:lpstr>Ожидаемые результаты</vt:lpstr>
      <vt:lpstr>Ожидаемые результаты</vt:lpstr>
      <vt:lpstr>Презентация PowerPoint</vt:lpstr>
      <vt:lpstr>Ресурсы: </vt:lpstr>
      <vt:lpstr>Перечень оборудования: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Война на кончиках пальцев</dc:title>
  <dc:creator>Елена Вязовцева</dc:creator>
  <cp:lastModifiedBy>Елена Вязовцева</cp:lastModifiedBy>
  <cp:revision>29</cp:revision>
  <dcterms:created xsi:type="dcterms:W3CDTF">2023-05-25T10:15:59Z</dcterms:created>
  <dcterms:modified xsi:type="dcterms:W3CDTF">2023-05-31T13:09:29Z</dcterms:modified>
</cp:coreProperties>
</file>