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271" r:id="rId4"/>
    <p:sldId id="272" r:id="rId5"/>
    <p:sldId id="276" r:id="rId6"/>
    <p:sldId id="285" r:id="rId7"/>
    <p:sldId id="262" r:id="rId8"/>
    <p:sldId id="282" r:id="rId9"/>
    <p:sldId id="257" r:id="rId10"/>
    <p:sldId id="259" r:id="rId11"/>
    <p:sldId id="288" r:id="rId12"/>
    <p:sldId id="290" r:id="rId13"/>
  </p:sldIdLst>
  <p:sldSz cx="12192000" cy="6858000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31526-438F-4056-8454-732EA74B9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ECA17E2-22F5-4783-BE6D-36C31A9BB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E4650-C7D3-492E-9978-60113010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EAC5-E818-46F2-8CC8-562D8B6F993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2BA68-2127-42C0-864C-6E891CCE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C8877E-EE52-4430-AD38-AF22F8A4D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F174-574E-4400-B74F-167BF81F2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4970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8F015-C5A6-4E04-8FF3-64C832964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D85A3-2DF7-4E2E-A0BE-469601EC1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531392-B8F7-43EB-BB46-F45BC2E5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0EAC5-E818-46F2-8CC8-562D8B6F993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25AEC-3788-4310-BB54-19D0A3BC8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D6664-D4F9-4524-8D0A-402C79A5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F174-574E-4400-B74F-167BF81F2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2620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05486-C6C2-47A2-9FBE-7E160FE5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FF5E96-1582-438E-BDE0-BEA9DE502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028154-6546-4DB6-A175-6557DEB5F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0EAC5-E818-46F2-8CC8-562D8B6F9939}" type="datetimeFigureOut">
              <a:rPr lang="ru-RU" smtClean="0"/>
              <a:t>09.07.2023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AB29A-DC7C-49EF-9F0C-6E631413B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73247-27C2-40E7-BB63-5E6B0EC31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7F174-574E-4400-B74F-167BF81F20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7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1057;&#1086;&#1093;&#1088;&#1072;&#1085;&#1105;&#1085;&#1085;&#1086;&#1077;%204\&#1055;&#1088;&#1077;&#1079;&#1077;&#1085;&#1090;&#1072;&#1094;&#1080;&#1080;\mentionOver(this)" TargetMode="External"/><Relationship Id="rId2" Type="http://schemas.openxmlformats.org/officeDocument/2006/relationships/hyperlink" Target="https://vk.com/anozemchuzin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9D9A79-0708-4DE9-8A01-AED51CBC7503}"/>
              </a:ext>
            </a:extLst>
          </p:cNvPr>
          <p:cNvSpPr txBox="1"/>
          <p:nvPr/>
        </p:nvSpPr>
        <p:spPr>
          <a:xfrm>
            <a:off x="0" y="0"/>
            <a:ext cx="9010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>
                <a:solidFill>
                  <a:srgbClr val="7030A0"/>
                </a:solidFill>
                <a:latin typeface="Arial Black" panose="020B0A04020102020204" pitchFamily="34" charset="0"/>
              </a:rPr>
              <a:t>АНО «Жемчужина»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53EA79-EC94-43EA-B452-7310B8DF0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021" y="93215"/>
            <a:ext cx="2654423" cy="265442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B83912-4A9F-4CEE-AAB6-EF22B0935258}"/>
              </a:ext>
            </a:extLst>
          </p:cNvPr>
          <p:cNvSpPr/>
          <p:nvPr/>
        </p:nvSpPr>
        <p:spPr>
          <a:xfrm>
            <a:off x="0" y="2483073"/>
            <a:ext cx="11132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>
                <a:solidFill>
                  <a:srgbClr val="7030A0"/>
                </a:solidFill>
                <a:latin typeface="Arial Black" panose="020B0A04020102020204" pitchFamily="34" charset="0"/>
              </a:rPr>
              <a:t>Состав команды АНО «Жемчужина»:</a:t>
            </a:r>
            <a:endParaRPr lang="ru-RU" sz="40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DAA61-25C8-428C-B3E1-B2A9A704D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32" y="3251543"/>
            <a:ext cx="2445036" cy="16296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F60F27C-92C8-4E49-A3CB-DA1E3AC072E5}"/>
              </a:ext>
            </a:extLst>
          </p:cNvPr>
          <p:cNvSpPr/>
          <p:nvPr/>
        </p:nvSpPr>
        <p:spPr>
          <a:xfrm>
            <a:off x="69126" y="3251543"/>
            <a:ext cx="9066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>
                <a:latin typeface="Arial Black" panose="020B0A04020102020204" pitchFamily="34" charset="0"/>
              </a:rPr>
              <a:t>Директор АНО «Жемчужина» - Шилова Юлия Евгеньевна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C6DB30-AD2C-4505-A8AB-DBBA3093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66144" y="5169100"/>
            <a:ext cx="1930172" cy="144762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012DAB-F9AD-4AC0-A279-118789D46774}"/>
              </a:ext>
            </a:extLst>
          </p:cNvPr>
          <p:cNvSpPr/>
          <p:nvPr/>
        </p:nvSpPr>
        <p:spPr>
          <a:xfrm>
            <a:off x="0" y="5246583"/>
            <a:ext cx="9135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>
                <a:latin typeface="Arial Black" panose="020B0A04020102020204" pitchFamily="34" charset="0"/>
              </a:rPr>
              <a:t>Заместитель директора АНО «Жемчужина» - </a:t>
            </a:r>
          </a:p>
          <a:p>
            <a:pPr algn="ctr"/>
            <a:r>
              <a:rPr lang="ru-RU" sz="2400" err="1">
                <a:latin typeface="Arial Black" panose="020B0A04020102020204" pitchFamily="34" charset="0"/>
              </a:rPr>
              <a:t>Крахмова Олеся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121459772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ED23E-B3AF-42E2-9C5E-1F2D64212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8" y="-1"/>
            <a:ext cx="12167435" cy="976545"/>
          </a:xfrm>
        </p:spPr>
        <p:txBody>
          <a:bodyPr>
            <a:norm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Arial Black" panose="020B0A04020102020204" pitchFamily="34" charset="0"/>
              </a:rPr>
              <a:t>Благоустройстве и озеленение скверов 7Я, Жемчужина, Тропы Здоровья, посадка яблоневого сада у Академии футбола имени Кечинова, высадка хвойных (и постоянный уход) за «Адонисом»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98E1B2-0864-44DA-9A7B-792634B4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20" y="919522"/>
            <a:ext cx="1799749" cy="23996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46205F-3566-4550-BB2D-834B7CE0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20" y="3921290"/>
            <a:ext cx="1766848" cy="23557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8B08B2-3CFB-4DFE-8E6E-5BCF948BD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45" y="2663188"/>
            <a:ext cx="2355798" cy="17668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36DEB9-A5D0-46FF-8C04-C25AEAB20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061" y="4502200"/>
            <a:ext cx="2355797" cy="23557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DCF9E2-FCD1-4F70-A549-3E314D9D1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" y="976544"/>
            <a:ext cx="4122645" cy="41226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43A813A-4765-442B-AD42-B66FC4D37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445" y="873431"/>
            <a:ext cx="2369555" cy="17771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61D820-FA54-4BF4-A2C5-A1112B7264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00" y="2911880"/>
            <a:ext cx="3946120" cy="39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45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EA7F0-0DA3-46B6-AFE6-354C6383D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185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Проведение зарядок и флешмобов для детей, организация ЭкоУроков и Бесед о волонтерстве, проведение мастер-классов, организация с детьми столовой для птиц, сделанной своими руками (с родителями)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2316B2-3793-4DB7-816F-33D124DB6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54750"/>
            <a:ext cx="2703250" cy="2703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465FA1-324E-4DE9-A1D7-B55324155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500"/>
            <a:ext cx="2703250" cy="27032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BF1FE1-2252-4EB5-9858-28E4C6EC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421908"/>
            <a:ext cx="5436092" cy="54360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36FC13-4B77-49CA-9A50-EAEFEF08D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11" y="4139954"/>
            <a:ext cx="3604333" cy="27032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558AED-21A2-4273-8824-E72AFA450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12" y="1451501"/>
            <a:ext cx="3604332" cy="27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0319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F2B3A-D014-47F2-A113-AEC7E2C3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Arial Black" panose="020B0A04020102020204" pitchFamily="34" charset="0"/>
              </a:rPr>
              <a:t>Плетение сетей, пошив полотенец и белья для ребят в зоне СВО, сбор гуманитарной помощи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F8D34F-B98E-42D6-848C-5311D3108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00" y="2052811"/>
            <a:ext cx="7700420" cy="43346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709B26-04FF-41F2-B128-C389FDB86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210"/>
            <a:ext cx="4491580" cy="20226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C16357-8806-49F9-9204-39A26D826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0" y="3852910"/>
            <a:ext cx="2253817" cy="30050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54FA32-8EBE-4D55-9CBB-9CFCC1650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63" y="3852909"/>
            <a:ext cx="2253818" cy="300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8497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A696C5-C16A-4E5B-BC89-114380B6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5400">
                <a:solidFill>
                  <a:srgbClr val="7030A0"/>
                </a:solidFill>
                <a:latin typeface="Arial Black" panose="020B0A04020102020204" pitchFamily="34" charset="0"/>
              </a:rPr>
              <a:t>Результаты работы за последние 2 года: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8D8091-8E6A-471B-8FB2-92B3669B6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6130"/>
            <a:ext cx="12191999" cy="5431870"/>
          </a:xfrm>
        </p:spPr>
        <p:txBody>
          <a:bodyPr>
            <a:normAutofit fontScale="70000" lnSpcReduction="20000"/>
          </a:bodyPr>
          <a:lstStyle/>
          <a:p>
            <a:r>
              <a:rPr lang="ru-RU" b="1"/>
              <a:t>Установка уличного пандуса для инвалида-колясочника 1 группы.</a:t>
            </a:r>
          </a:p>
          <a:p>
            <a:r>
              <a:rPr lang="ru-RU" b="1"/>
              <a:t>2 года реализации проекта «Добрый новогодний подарок».</a:t>
            </a:r>
          </a:p>
          <a:p>
            <a:r>
              <a:rPr lang="ru-RU" b="1"/>
              <a:t>Подготовка и организация нескольких крупных мероприятий, в том числе и городских.</a:t>
            </a:r>
          </a:p>
          <a:p>
            <a:r>
              <a:rPr lang="ru-RU" b="1"/>
              <a:t>Организация и участие в благотворительных акциях.</a:t>
            </a:r>
          </a:p>
          <a:p>
            <a:r>
              <a:rPr lang="ru-RU" b="1"/>
              <a:t>Покупка и доставка продуктов и лекарств, в том числе и льготных, одиноким жителям (в основном людям пожилого возраста).</a:t>
            </a:r>
          </a:p>
          <a:p>
            <a:r>
              <a:rPr lang="ru-RU" b="1"/>
              <a:t>Организация и участие в большом количестве мероприятий экологической направленности (благоустройство скверов, субботники, посадки (с дальнейшим уходом, поливом и т.д. деревьев, хвойных, кустов, цветов и т.д.).</a:t>
            </a:r>
          </a:p>
          <a:p>
            <a:r>
              <a:rPr lang="ru-RU" b="1"/>
              <a:t>Реализация грантового проекта «Вместе веселей».</a:t>
            </a:r>
          </a:p>
          <a:p>
            <a:r>
              <a:rPr lang="ru-RU" b="1"/>
              <a:t>Дворовые праздники.</a:t>
            </a:r>
          </a:p>
          <a:p>
            <a:r>
              <a:rPr lang="ru-RU" b="1"/>
              <a:t>Выходы в школы для рассказа о волонтерстве (и не только) детям.</a:t>
            </a:r>
          </a:p>
          <a:p>
            <a:r>
              <a:rPr lang="ru-RU" b="1"/>
              <a:t>Постоянная помощь приютам для животных.</a:t>
            </a:r>
          </a:p>
          <a:p>
            <a:r>
              <a:rPr lang="ru-RU" b="1"/>
              <a:t>Проведение мастер-классов.</a:t>
            </a:r>
          </a:p>
          <a:p>
            <a:r>
              <a:rPr lang="ru-RU" b="1"/>
              <a:t>Плетение маскировочных сетей, пошив полотенец и нижнего белья для ребят, находящихся в зоне СВО (в ближайшее время запускаем изготовление блиндажных свечей, вязание мочалок и т.д.)</a:t>
            </a:r>
          </a:p>
          <a:p>
            <a:r>
              <a:rPr lang="ru-RU" b="1"/>
              <a:t>И многое другое.</a:t>
            </a:r>
          </a:p>
          <a:p>
            <a:pPr marL="0" indent="0">
              <a:buNone/>
            </a:pPr>
            <a:endParaRPr lang="ru-RU" b="1"/>
          </a:p>
          <a:p>
            <a:endParaRPr lang="ru-RU" b="1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877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4F381-B244-40D3-82BE-EA70220E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429304"/>
          </a:xfrm>
        </p:spPr>
        <p:txBody>
          <a:bodyPr/>
          <a:lstStyle/>
          <a:p>
            <a:pPr algn="ctr"/>
            <a:r>
              <a:rPr lang="ru-RU">
                <a:solidFill>
                  <a:srgbClr val="7030A0"/>
                </a:solidFill>
                <a:latin typeface="Arial Black" panose="020B0A04020102020204" pitchFamily="34" charset="0"/>
              </a:rPr>
              <a:t>Установка уличного пандуса для инвалида-колясочника 1 группы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F813113-ED29-460F-AFE2-BB1227240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5992"/>
            <a:ext cx="7581531" cy="5078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b="0" i="0" u="none" strike="noStrike" cap="none" normalizeH="0" baseline="0">
                <a:ln>
                  <a:noFill/>
                </a:ln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Инвалид-колясочник Павел Марков живет в многоквартирном доме, к лифту ведут две лестницы: снаружи и внутри подъезда. Мужчина передвигается на кресле-коляске и стоит в мэрии Череповца на очереди по приспособлению общего имущества в многоквартирном доме с учетом потребностей инвалидов. К сожалению, очередь движется крайне медленно, а потребность выходить из дома существует часто, особенно летом. Неравнодушные жители во главе с директором 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effectLst/>
                <a:latin typeface="Arial Black" panose="020B0A040201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hlinkMouseOver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MouseOver>
              </a:rPr>
              <a:t>АНО "Жемчужина"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 при ТОСе "Жемчужина", к которому относится дом Павла, собрали денежные средства на изготовление и установку уличного пандуса. Пандус был смонтирован и установлен исключительно своими силами и силами волонтеров. В ближайшее время планируется установка еще нескольких пандусов для инвалидов, проживающих на территории ТОС «Жемчужина»</a:t>
            </a:r>
            <a:br>
              <a:rPr kumimoji="0" lang="ru-RU" altLang="ru-RU" b="0" i="0" u="none" strike="noStrike" cap="none" normalizeH="0" baseline="0">
                <a:ln>
                  <a:noFill/>
                </a:ln>
                <a:effectLst/>
                <a:latin typeface="Arial Black" panose="020B0A040201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kumimoji="0" lang="ru-RU" altLang="ru-RU" b="0" i="0" u="none" strike="noStrike" cap="none" normalizeH="0" baseline="0">
              <a:ln>
                <a:noFill/>
              </a:ln>
              <a:effectLst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💯">
            <a:extLst>
              <a:ext uri="{FF2B5EF4-FFF2-40B4-BE49-F238E27FC236}">
                <a16:creationId xmlns:a16="http://schemas.microsoft.com/office/drawing/2014/main" id="{49D3F873-AF96-416E-823F-00BD75AD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0" y="-68263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C4DAC-D0FF-412C-851A-3A740994D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33" y="1271855"/>
            <a:ext cx="3962227" cy="29716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3239F2-219F-4B4D-BB64-DED404655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39" y="4285473"/>
            <a:ext cx="3435472" cy="257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602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3474D-5B19-4765-A936-C91DDFFB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315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>
                <a:solidFill>
                  <a:srgbClr val="7030A0"/>
                </a:solidFill>
                <a:latin typeface="Arial Black" panose="020B0A04020102020204" pitchFamily="34" charset="0"/>
              </a:rPr>
              <a:t>Добрый новогодний подарок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95EF975-D0A3-4933-A518-E8FAB8F36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011"/>
            <a:ext cx="12036552" cy="20313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>
                <a:solidFill>
                  <a:srgbClr val="000000"/>
                </a:solidFill>
                <a:latin typeface="Arial Black" panose="020B0A04020102020204" pitchFamily="34" charset="0"/>
              </a:rPr>
              <a:t>Проект «Добрый новогодний подарок» (ДНП)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 - невероятно добрый, душевный, неравнодушный и отзывчивый проект, направленный на поддержку нуждающихся (одиноких пенсионеров, многодетных семей и т.д.) и создание новогодней атмосферы.</a:t>
            </a:r>
            <a:br>
              <a: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lang="ru-RU" altLang="ru-RU">
                <a:solidFill>
                  <a:srgbClr val="000000"/>
                </a:solidFill>
                <a:latin typeface="Arial Black" panose="020B0A04020102020204" pitchFamily="34" charset="0"/>
              </a:rPr>
              <a:t>В</a:t>
            </a:r>
            <a:r>
              <a:rPr kumimoji="0" lang="ru-RU" altLang="ru-RU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 рамках проекта собирали подарки, продукты, праздничную продукцию, изготавливали новогодние открытки (в том числе и дети в школах и детских садах) и т.д., а потом разносили по квартирам и поздравляли, в том числе, и просто прохожих на улице с Новым годом.</a:t>
            </a:r>
            <a:endParaRPr kumimoji="0" lang="ru-RU" altLang="ru-RU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085" name="Picture 13" descr="🎁">
            <a:extLst>
              <a:ext uri="{FF2B5EF4-FFF2-40B4-BE49-F238E27FC236}">
                <a16:creationId xmlns:a16="http://schemas.microsoft.com/office/drawing/2014/main" id="{CB60D9F0-6576-4B00-827D-F77AC93F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8988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🎄">
            <a:extLst>
              <a:ext uri="{FF2B5EF4-FFF2-40B4-BE49-F238E27FC236}">
                <a16:creationId xmlns:a16="http://schemas.microsoft.com/office/drawing/2014/main" id="{89E3B80D-8E23-46EF-B8DA-7F68CAAA5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33475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🎅">
            <a:extLst>
              <a:ext uri="{FF2B5EF4-FFF2-40B4-BE49-F238E27FC236}">
                <a16:creationId xmlns:a16="http://schemas.microsoft.com/office/drawing/2014/main" id="{76FB25E8-D2BA-4150-89C6-098D58DF6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19225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⛄">
            <a:extLst>
              <a:ext uri="{FF2B5EF4-FFF2-40B4-BE49-F238E27FC236}">
                <a16:creationId xmlns:a16="http://schemas.microsoft.com/office/drawing/2014/main" id="{D64C7426-16CF-4D2D-B216-84DE9AAA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4975" y="-2746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💥">
            <a:extLst>
              <a:ext uri="{FF2B5EF4-FFF2-40B4-BE49-F238E27FC236}">
                <a16:creationId xmlns:a16="http://schemas.microsoft.com/office/drawing/2014/main" id="{D88C7264-6AC0-41A4-8BA9-FFDB248F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59488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💥">
            <a:extLst>
              <a:ext uri="{FF2B5EF4-FFF2-40B4-BE49-F238E27FC236}">
                <a16:creationId xmlns:a16="http://schemas.microsoft.com/office/drawing/2014/main" id="{C096D5B9-5F2A-4AC0-8158-3F5349283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62688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💥">
            <a:extLst>
              <a:ext uri="{FF2B5EF4-FFF2-40B4-BE49-F238E27FC236}">
                <a16:creationId xmlns:a16="http://schemas.microsoft.com/office/drawing/2014/main" id="{0D7E4784-76C2-4477-84C5-2B7056282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65888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C4F233-57CF-4463-AF00-12245AED8256}"/>
              </a:ext>
            </a:extLst>
          </p:cNvPr>
          <p:cNvSpPr/>
          <p:nvPr/>
        </p:nvSpPr>
        <p:spPr>
          <a:xfrm>
            <a:off x="76200" y="27938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>
                <a:latin typeface="Arial Black" panose="020B0A04020102020204" pitchFamily="34" charset="0"/>
              </a:rPr>
              <a:t>В результате проекта "Добрый новогодний подарок – 2021» было вручено 172 подарка, в том числе 95- пенсионерам и нуждающимся, 15 - инвалидам, 62 - многодетным семьям!</a:t>
            </a:r>
          </a:p>
        </p:txBody>
      </p:sp>
      <p:sp>
        <p:nvSpPr>
          <p:cNvPr id="12" name="Rectangle 51">
            <a:extLst>
              <a:ext uri="{FF2B5EF4-FFF2-40B4-BE49-F238E27FC236}">
                <a16:creationId xmlns:a16="http://schemas.microsoft.com/office/drawing/2014/main" id="{EB3E47BB-2469-411F-BB68-8D7CBD2DC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438365"/>
            <a:ext cx="6096000" cy="23083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В новогодние праздники – 2023 года 212 жителей из рук Деда Мороза получили Новогодние Подарки</a:t>
            </a:r>
            <a:r>
              <a:rPr lang="ru-RU" altLang="ru-RU" sz="1200">
                <a:latin typeface="Arial Black" panose="020B0A04020102020204" pitchFamily="34" charset="0"/>
              </a:rPr>
              <a:t>.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  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П</a:t>
            </a:r>
            <a:r>
              <a:rPr lang="ru-RU" altLang="ru-RU" sz="1200">
                <a:solidFill>
                  <a:srgbClr val="000000"/>
                </a:solidFill>
                <a:latin typeface="Arial Black" panose="020B0A04020102020204" pitchFamily="34" charset="0"/>
              </a:rPr>
              <a:t>одарочный фонд был разнообразным: это и сладкие подарки, и изделия ручной работы, и открытки, и салфетки на стол с Новогодней тематикой, и даже погремушка с куколкой, пазлы и т.д.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Интересен тот факт, что самый маленький житель (0+) получил погремушку, а самый многоуважаемый (98+) - сладкий Новогодний Подарок.</a:t>
            </a:r>
          </a:p>
          <a:p>
            <a:pPr lvl="0"/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Мы попали в каждый дом на территории ТОС «Жемчужина», принося новогоднее настроение, радость и ощущение праздника.</a:t>
            </a:r>
            <a:b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</a:br>
            <a:endParaRPr kumimoji="0" lang="ru-RU" alt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7C336F-C417-4ED7-9C65-4F9E0B335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26" y="4536880"/>
            <a:ext cx="2328169" cy="23281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0E8D5B-90C1-4D09-B2BE-9947C0439C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3621"/>
            <a:ext cx="2468880" cy="3291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78178A-5B5F-4189-8B90-2AD2AA7AC9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80" y="3543621"/>
            <a:ext cx="2468880" cy="32918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1C8EE6-1BD9-491E-973D-E4B93CA59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704" y="4536880"/>
            <a:ext cx="2319022" cy="23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6286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61205-9F77-443F-A165-CA6D9A723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5319"/>
          </a:xfrm>
        </p:spPr>
        <p:txBody>
          <a:bodyPr>
            <a:noAutofit/>
          </a:bodyPr>
          <a:lstStyle/>
          <a:p>
            <a:pPr algn="ctr"/>
            <a:r>
              <a:rPr lang="ru-RU" sz="6000">
                <a:solidFill>
                  <a:srgbClr val="002060"/>
                </a:solidFill>
                <a:latin typeface="Arial Black" panose="020B0A04020102020204" pitchFamily="34" charset="0"/>
              </a:rPr>
              <a:t>Участие в мероприятиях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88353-F609-4F3B-B4EE-87B5F0023626}"/>
              </a:ext>
            </a:extLst>
          </p:cNvPr>
          <p:cNvSpPr txBox="1"/>
          <p:nvPr/>
        </p:nvSpPr>
        <p:spPr>
          <a:xfrm>
            <a:off x="-81763" y="92327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>
                <a:solidFill>
                  <a:srgbClr val="C00000"/>
                </a:solidFill>
                <a:latin typeface="Arial Black" panose="020B0A04020102020204" pitchFamily="34" charset="0"/>
              </a:rPr>
              <a:t>АНО «Жемчужина» постоянно организует и принимает участие в различных мероприятиях, в том числе городского и областного уровня: «Женский форум», конкурс «Женщины Череповца – 2021, 2022», областной конкурс профмастерства водителей автобусов– 2021, 2022, дворовые праздники, День соседей, «Виват, Россия» и много других.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D034DA-4C85-4592-BF0F-CCC38F59F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72" y="2811441"/>
            <a:ext cx="2436443" cy="1624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53C19A-BFB2-4BEA-AABA-045AE409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40" y="3426040"/>
            <a:ext cx="3431960" cy="3431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512681-A032-4B15-9981-74D4DFD3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953"/>
            <a:ext cx="2052368" cy="24192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3883BB-379F-43AF-B833-CD85C5C92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68" y="4451155"/>
            <a:ext cx="3185457" cy="23890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870A81-F7A1-45A0-B443-26C5C988F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44" y="3426040"/>
            <a:ext cx="3431960" cy="343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97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47004-A38A-415D-9443-1085CC03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305016"/>
          </a:xfrm>
        </p:spPr>
        <p:txBody>
          <a:bodyPr>
            <a:norm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 Black" panose="020B0A04020102020204" pitchFamily="34" charset="0"/>
              </a:rPr>
              <a:t>Участие в благотворительных и патриотических акциях, помощь пожилым людям в покупке и доставке продуктов и лекарств, в том числе и льготных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A75AC-FAD2-4527-8E2A-392FD8BD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810" y="1413515"/>
            <a:ext cx="3170190" cy="20154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634AD7-12C7-492D-8BAB-1FAB8E9EC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39" y="4731799"/>
            <a:ext cx="3186661" cy="2126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860C48-94AB-4F70-B4E3-1EAA23089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12" y="2421257"/>
            <a:ext cx="3657598" cy="36575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63F6E7-3D98-40A9-AC02-5FEB0EDCB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4975" y="2192746"/>
            <a:ext cx="3850755" cy="28880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42116BC-3CE6-4594-B20A-C45498E7A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3143" y="4392343"/>
            <a:ext cx="2784627" cy="20884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3FC719-0A31-4743-85D9-CD8BE5EAF4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6638" y="1533476"/>
            <a:ext cx="2869474" cy="215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2422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31EA9-3E6B-4F51-BECB-9DD2E40F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655" y="0"/>
            <a:ext cx="12192000" cy="1109709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Arial Black" panose="020B0A04020102020204" pitchFamily="34" charset="0"/>
              </a:rPr>
              <a:t>Гуманитарная помощь нуждающимся и приютам для животных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FD1C0C-C8B6-4EF3-9A5F-04573609B984}"/>
              </a:ext>
            </a:extLst>
          </p:cNvPr>
          <p:cNvSpPr txBox="1"/>
          <p:nvPr/>
        </p:nvSpPr>
        <p:spPr>
          <a:xfrm>
            <a:off x="-97655" y="843487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solidFill>
                  <a:srgbClr val="C00000"/>
                </a:solidFill>
                <a:latin typeface="Arial Black" panose="020B0A04020102020204" pitchFamily="34" charset="0"/>
              </a:rPr>
              <a:t>Была оказана адресная помощь более 50 семьям, находящимся в трудной жизненной ситуации. Предоставлены одежда и обувь, средства первой необходимости, канцтовары, продуктовые наборы (по запросу от волонтерского центра ЕР), игрушки и т.д. На постоянной основе оказываем помощь 5 приютам города Череповца.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8D5C4D-E0C1-4A64-8805-C21082988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744"/>
            <a:ext cx="3138256" cy="31382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631686-4F9D-4A58-8112-32589151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552" y="5164537"/>
            <a:ext cx="3676448" cy="16934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E9903D-D982-4F33-B447-D49D31410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38" y="2474702"/>
            <a:ext cx="2353692" cy="31382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2966DD-7E70-4713-A956-FE31DD584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93" y="2206054"/>
            <a:ext cx="3462352" cy="2596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1622ED-19B6-4976-A649-96B1002F6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58283" y="4383298"/>
            <a:ext cx="3065685" cy="22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1310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43E82-33F9-4573-9249-AC92C17A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87767"/>
          </a:xfrm>
        </p:spPr>
        <p:txBody>
          <a:bodyPr>
            <a:normAutofit/>
          </a:bodyPr>
          <a:lstStyle/>
          <a:p>
            <a:pPr algn="ctr"/>
            <a:r>
              <a:rPr lang="ru-RU" sz="2400">
                <a:solidFill>
                  <a:srgbClr val="002060"/>
                </a:solidFill>
                <a:latin typeface="Arial Black" panose="020B0A04020102020204" pitchFamily="34" charset="0"/>
              </a:rPr>
              <a:t>Изготовление, сбор и раздача открыток ветеранам на 23 февраля, 8 марта, День Победы и т.д.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B0C826-90B7-46C9-B471-98A02A5D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415"/>
            <a:ext cx="4563122" cy="45631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7585A9-9E01-4638-8B4C-206F2A1DC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879" y="810089"/>
            <a:ext cx="4563122" cy="45631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E8B3E6-9D91-4E56-AE20-40AF3EEB5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2" y="1989090"/>
            <a:ext cx="3065757" cy="40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8601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754B6-8307-4B77-85FB-DD5DD401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953" y="-549893"/>
            <a:ext cx="12192000" cy="1624613"/>
          </a:xfrm>
        </p:spPr>
        <p:txBody>
          <a:bodyPr>
            <a:norm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Arial Black" panose="020B0A04020102020204" pitchFamily="34" charset="0"/>
              </a:rPr>
              <a:t>Проведено более 50 субботников на территории города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059CB5-AD7E-43A0-9A28-5CC0CF7CE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5" y="550853"/>
            <a:ext cx="2486763" cy="33156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3ACFAD-DF07-41AC-92A4-C715244E0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" y="3888419"/>
            <a:ext cx="3935072" cy="29513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C53086-18E6-47C0-888A-9170C6864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0777" y="987198"/>
            <a:ext cx="3315683" cy="248676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0BEE45-DB0D-45A2-9CE1-23AFB2F98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2353" y="3888419"/>
            <a:ext cx="3935073" cy="295130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7EA5C6-9D8B-425F-B11E-1D305A245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63" y="3888419"/>
            <a:ext cx="3935073" cy="29513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89DB88-9613-45DD-A0C7-2725C8E5C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90" y="482380"/>
            <a:ext cx="4512206" cy="33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811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812</Words>
  <Application>Microsoft Office PowerPoint</Application>
  <PresentationFormat>Широкоэкранный</PresentationFormat>
  <Paragraphs>37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Результаты работы за последние 2 года:</vt:lpstr>
      <vt:lpstr>Установка уличного пандуса для инвалида-колясочника 1 группы</vt:lpstr>
      <vt:lpstr>Добрый новогодний подарок</vt:lpstr>
      <vt:lpstr>Участие в мероприятиях</vt:lpstr>
      <vt:lpstr>Участие в благотворительных и патриотических акциях, помощь пожилым людям в покупке и доставке продуктов и лекарств, в том числе и льготных</vt:lpstr>
      <vt:lpstr>Гуманитарная помощь нуждающимся и приютам для животных</vt:lpstr>
      <vt:lpstr>Изготовление, сбор и раздача открыток ветеранам на 23 февраля, 8 марта, День Победы и т.д.</vt:lpstr>
      <vt:lpstr>Проведено более 50 субботников на территории города</vt:lpstr>
      <vt:lpstr>Благоустройстве и озеленение скверов 7Я, Жемчужина, Тропы Здоровья, посадка яблоневого сада у Академии футбола имени Кечинова, высадка хвойных (и постоянный уход) за «Адонисом»</vt:lpstr>
      <vt:lpstr>Проведение зарядок и флешмобов для детей, организация ЭкоУроков и Бесед о волонтерстве, проведение мастер-классов, организация с детьми столовой для птиц, сделанной своими руками (с родителями)</vt:lpstr>
      <vt:lpstr>Плетение сетей, пошив полотенец и белья для ребят в зоне СВО, сбор гуманитарной помощи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Олеся</dc:creator>
  <cp:lastModifiedBy>Олеся</cp:lastModifiedBy>
  <cp:revision>66</cp:revision>
  <dcterms:created xsi:type="dcterms:W3CDTF">2023-03-08T19:06:10Z</dcterms:created>
  <dcterms:modified xsi:type="dcterms:W3CDTF">2023-07-08T21:33:59Z</dcterms:modified>
</cp:coreProperties>
</file>