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318" r:id="rId4"/>
    <p:sldId id="317" r:id="rId5"/>
    <p:sldId id="280" r:id="rId6"/>
    <p:sldId id="307" r:id="rId7"/>
    <p:sldId id="303" r:id="rId8"/>
    <p:sldId id="260" r:id="rId9"/>
    <p:sldId id="264" r:id="rId10"/>
  </p:sldIdLst>
  <p:sldSz cx="12192000" cy="6858000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irce" panose="020B0604020202020204" charset="-52"/>
      <p:regular r:id="rId16"/>
    </p:embeddedFont>
    <p:embeddedFont>
      <p:font typeface="Circe Bold" panose="020B0604020202020204" charset="-52"/>
      <p:bold r:id="rId17"/>
    </p:embeddedFont>
    <p:embeddedFont>
      <p:font typeface="Circe ExtraBold" panose="020B0604020202020204" charset="-52"/>
      <p:bold r:id="rId18"/>
    </p:embeddedFont>
    <p:embeddedFont>
      <p:font typeface="Circe Light" panose="020B0604020202020204" charset="-52"/>
      <p:regular r:id="rId19"/>
    </p:embeddedFont>
    <p:embeddedFont>
      <p:font typeface="Montserrat" panose="020B0604020202020204" charset="-52"/>
      <p:regular r:id="rId20"/>
      <p:bold r:id="rId21"/>
      <p:italic r:id="rId22"/>
    </p:embeddedFont>
    <p:embeddedFont>
      <p:font typeface="Montserrat Black" panose="020B0604020202020204" charset="-52"/>
      <p:bold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1003" userDrawn="1">
          <p15:clr>
            <a:srgbClr val="A4A3A4"/>
          </p15:clr>
        </p15:guide>
        <p15:guide id="5" pos="2570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  <p15:guide id="7" orient="horz" pos="1684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pos="5133" userDrawn="1">
          <p15:clr>
            <a:srgbClr val="A4A3A4"/>
          </p15:clr>
        </p15:guide>
        <p15:guide id="10" orient="horz" pos="2954" userDrawn="1">
          <p15:clr>
            <a:srgbClr val="A4A3A4"/>
          </p15:clr>
        </p15:guide>
        <p15:guide id="11" orient="horz" pos="3339" userDrawn="1">
          <p15:clr>
            <a:srgbClr val="A4A3A4"/>
          </p15:clr>
        </p15:guide>
        <p15:guide id="12" orient="horz" pos="3475" userDrawn="1">
          <p15:clr>
            <a:srgbClr val="A4A3A4"/>
          </p15:clr>
        </p15:guide>
        <p15:guide id="13" orient="horz" pos="4088" userDrawn="1">
          <p15:clr>
            <a:srgbClr val="A4A3A4"/>
          </p15:clr>
        </p15:guide>
        <p15:guide id="14" orient="horz" pos="2795" userDrawn="1">
          <p15:clr>
            <a:srgbClr val="A4A3A4"/>
          </p15:clr>
        </p15:guide>
        <p15:guide id="15" orient="horz" pos="3929" userDrawn="1">
          <p15:clr>
            <a:srgbClr val="A4A3A4"/>
          </p15:clr>
        </p15:guide>
        <p15:guide id="16" orient="horz" pos="4269" userDrawn="1">
          <p15:clr>
            <a:srgbClr val="A4A3A4"/>
          </p15:clr>
        </p15:guide>
        <p15:guide id="17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274"/>
    <a:srgbClr val="AD1761"/>
    <a:srgbClr val="D3CFE9"/>
    <a:srgbClr val="D61965"/>
    <a:srgbClr val="D9A0C8"/>
    <a:srgbClr val="B82767"/>
    <a:srgbClr val="65236F"/>
    <a:srgbClr val="FEB859"/>
    <a:srgbClr val="641B53"/>
    <a:srgbClr val="382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78" y="828"/>
      </p:cViewPr>
      <p:guideLst>
        <p:guide orient="horz" pos="2205"/>
        <p:guide pos="3863"/>
        <p:guide orient="horz" pos="3816"/>
        <p:guide orient="horz" pos="1003"/>
        <p:guide pos="2570"/>
        <p:guide orient="horz" pos="1298"/>
        <p:guide orient="horz" pos="1684"/>
        <p:guide orient="horz" pos="2341"/>
        <p:guide pos="5133"/>
        <p:guide orient="horz" pos="2954"/>
        <p:guide orient="horz" pos="3339"/>
        <p:guide orient="horz" pos="3475"/>
        <p:guide orient="horz" pos="4088"/>
        <p:guide orient="horz" pos="2795"/>
        <p:guide orient="horz" pos="3929"/>
        <p:guide orient="horz" pos="4269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71CB0-8C01-4144-990E-86D05F6194A2}" type="datetimeFigureOut">
              <a:rPr lang="ru-RU" smtClean="0"/>
              <a:t>17.06.2021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567E4-3BCE-4149-856C-FE9ACCAF15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05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8617-ED7B-4C0C-BC8A-E6182773378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76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17.06.2021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07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17.06.2021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67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17.06.2021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57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17.06.2021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91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17.06.2021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39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17.06.2021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00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17.06.2021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70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17.06.2021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69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17.06.2021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07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17.06.2021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32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t>17.06.2021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60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fld id="{EC90F97E-2BE2-444E-8966-C9C4A9D1C837}" type="datetimeFigureOut">
              <a:rPr lang="ru-RU" smtClean="0"/>
              <a:pPr/>
              <a:t>17.06.2021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fld id="{6A49C6CA-0B0A-4895-9B8B-CB4B3CCEF0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41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irce Light" panose="020B0402020203020203" pitchFamily="34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jpg"/><Relationship Id="rId4" Type="http://schemas.openxmlformats.org/officeDocument/2006/relationships/image" Target="../media/image17.pn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FD69B0A-A38D-4CB1-82F1-058342C68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-31921"/>
            <a:ext cx="12191238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-107562" y="-88928"/>
            <a:ext cx="12407123" cy="6842536"/>
            <a:chOff x="137402" y="-444247"/>
            <a:chExt cx="12662094" cy="6842536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E6C6CCDE-DD09-42AE-B302-B2B8C8C92F55}"/>
                </a:ext>
              </a:extLst>
            </p:cNvPr>
            <p:cNvSpPr/>
            <p:nvPr/>
          </p:nvSpPr>
          <p:spPr>
            <a:xfrm>
              <a:off x="137402" y="-444247"/>
              <a:ext cx="12662094" cy="6842536"/>
            </a:xfrm>
            <a:prstGeom prst="rect">
              <a:avLst/>
            </a:prstGeom>
            <a:gradFill>
              <a:gsLst>
                <a:gs pos="0">
                  <a:srgbClr val="AD1761">
                    <a:alpha val="75000"/>
                  </a:srgbClr>
                </a:gs>
                <a:gs pos="100000">
                  <a:srgbClr val="002060">
                    <a:alpha val="75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CA96DB5-0D9F-4948-8F55-7C9B61505B1B}"/>
                </a:ext>
              </a:extLst>
            </p:cNvPr>
            <p:cNvSpPr/>
            <p:nvPr/>
          </p:nvSpPr>
          <p:spPr>
            <a:xfrm>
              <a:off x="599050" y="4079111"/>
              <a:ext cx="906171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2800" dirty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АВТОР ПРОЕКТА: </a:t>
              </a:r>
            </a:p>
            <a:p>
              <a:pPr>
                <a:lnSpc>
                  <a:spcPts val="2400"/>
                </a:lnSpc>
              </a:pPr>
              <a:endPara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  <a:p>
              <a:pPr>
                <a:lnSpc>
                  <a:spcPts val="24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ВЫЧЕГЖАНИНА ИРИНА АЛЕКСАНДРОВНА</a:t>
              </a:r>
              <a:br>
                <a:rPr lang="ru-RU" sz="2800" dirty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</a:br>
              <a:endPara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0CA96DB5-0D9F-4948-8F55-7C9B61505B1B}"/>
                </a:ext>
              </a:extLst>
            </p:cNvPr>
            <p:cNvSpPr/>
            <p:nvPr/>
          </p:nvSpPr>
          <p:spPr>
            <a:xfrm>
              <a:off x="1807382" y="2851237"/>
              <a:ext cx="1026916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2800" dirty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НОМИНАЦИЯ: КУЛЬТУРНОЕ НАСЛЕДИЕ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9218649-47E9-455B-AC22-6860FB14F137}"/>
                </a:ext>
              </a:extLst>
            </p:cNvPr>
            <p:cNvSpPr/>
            <p:nvPr/>
          </p:nvSpPr>
          <p:spPr>
            <a:xfrm>
              <a:off x="960576" y="49207"/>
              <a:ext cx="8990179" cy="2790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5400" dirty="0">
                  <a:solidFill>
                    <a:schemeClr val="bg1"/>
                  </a:solidFill>
                  <a:effectLst>
                    <a:glow rad="444500">
                      <a:srgbClr val="002060">
                        <a:alpha val="13000"/>
                      </a:srgbClr>
                    </a:glow>
                  </a:effectLst>
                  <a:latin typeface="Circe ExtraBold" panose="020B08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ВЕЧНАЯ ПАМЯТЬ </a:t>
              </a:r>
            </a:p>
            <a:p>
              <a:pPr algn="ctr">
                <a:spcAft>
                  <a:spcPts val="800"/>
                </a:spcAft>
              </a:pPr>
              <a:r>
                <a:rPr lang="ru-RU" sz="5400" dirty="0">
                  <a:solidFill>
                    <a:schemeClr val="bg1"/>
                  </a:solidFill>
                  <a:effectLst>
                    <a:glow rad="444500">
                      <a:srgbClr val="002060">
                        <a:alpha val="13000"/>
                      </a:srgbClr>
                    </a:glow>
                  </a:effectLst>
                  <a:latin typeface="Circe ExtraBold" panose="020B08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КИРОВЧАНАМ, </a:t>
              </a:r>
            </a:p>
            <a:p>
              <a:pPr algn="ctr">
                <a:spcAft>
                  <a:spcPts val="800"/>
                </a:spcAft>
              </a:pPr>
              <a:r>
                <a:rPr lang="ru-RU" sz="5400" dirty="0">
                  <a:solidFill>
                    <a:schemeClr val="bg1"/>
                  </a:solidFill>
                  <a:effectLst>
                    <a:glow rad="444500">
                      <a:srgbClr val="002060">
                        <a:alpha val="13000"/>
                      </a:srgbClr>
                    </a:glow>
                  </a:effectLst>
                  <a:latin typeface="Circe ExtraBold" panose="020B08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ГЕРОЯМ ЧЕЧНИ!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6F247B5-A8C4-4814-9B6E-92FA792EA3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226" y="3119197"/>
            <a:ext cx="1984255" cy="26456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ED2A03-32ED-4D69-B164-773DF03A9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28" y="-88928"/>
            <a:ext cx="2106984" cy="210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2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1063188"/>
            <a:ext cx="13913594" cy="11176727"/>
            <a:chOff x="-1" y="-1013378"/>
            <a:chExt cx="13913594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881149"/>
              <a:ext cx="12191999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192000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36176" y="283884"/>
            <a:ext cx="1158279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И СОЦИАЛЬНАЯ ЗНАЧИМОСТЬ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10877" y="414402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822966" y="504131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310877" y="31283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94408" y="1779959"/>
            <a:ext cx="804134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С каждым годом всё дальше от нас уходят страшные события Великой Отечественной войны, Афганской войны, двух вооруженных конфликтов в Чечне. Вырастают новые поколения мальчишек и девчонок, которые мало что знают о своих погибших земляках, участниках военных сражений.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Молодые парни, участники вооруженных конфликтов в Чечне, погибли совсем недавно (первый кировчанин в 1994 году, последний в 2010 году). Несмотря на недавний срок произошедших событий, молодое поколение не знает имена земляков, погибших в Чеченской республике. Так, по результатам социологического опроса среди 60 подростков города Кирова, лишь 8 человек смогли назвать имя хотя бы одного кировчанина, погибшего в Чечне.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Действительно, со временем все забывается, уходит в прошлое. Но есть такие вещи, которые нельзя забывать – имена людей, которые ценой своей жизни защитили нашу страну… Именно поэтому и появился проект по сохранению исторической памяти о погибших кировчанах в вооруженных конфликтах в Чечне под названием «Герои Чечни».</a:t>
            </a:r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A52915-EA84-43F0-91D4-23D501F3C2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703" y="9729"/>
            <a:ext cx="1302733" cy="13027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6D1575-D213-45D4-BA75-6B6405E23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8" y="1844830"/>
            <a:ext cx="3354942" cy="459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8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4382" y="-1075011"/>
            <a:ext cx="13913594" cy="11176727"/>
            <a:chOff x="-1" y="-1013378"/>
            <a:chExt cx="13913594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881149"/>
              <a:ext cx="12191999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192000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10191" y="-49810"/>
            <a:ext cx="11582790" cy="1415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Реализация проектов по сохранению исторической памяти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с мая 2018 года по июль 2021 года.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10877" y="414402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822966" y="504131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310877" y="31283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5" y="1081160"/>
            <a:ext cx="2796081" cy="185895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1045F2A-D6FD-4E01-9030-D11CAA37F0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7066" y="4240381"/>
            <a:ext cx="2467554" cy="1850664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410191" y="2949673"/>
            <a:ext cx="2916011" cy="1096006"/>
          </a:xfrm>
          <a:prstGeom prst="roundRect">
            <a:avLst/>
          </a:prstGeom>
          <a:solidFill>
            <a:srgbClr val="65236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  <a:p>
            <a:pPr algn="ctr"/>
            <a:r>
              <a:rPr lang="ru-RU" sz="1400" b="1" dirty="0"/>
              <a:t>Проект «Прогулки по </a:t>
            </a:r>
            <a:r>
              <a:rPr lang="ru-RU" sz="1400" b="1" dirty="0" err="1"/>
              <a:t>Лянгасово</a:t>
            </a:r>
            <a:r>
              <a:rPr lang="ru-RU" sz="1400" b="1" dirty="0"/>
              <a:t>»</a:t>
            </a:r>
          </a:p>
          <a:p>
            <a:pPr algn="ctr"/>
            <a:r>
              <a:rPr lang="ru-RU" sz="1400" b="1" dirty="0"/>
              <a:t>Количество благополучателей-</a:t>
            </a:r>
          </a:p>
          <a:p>
            <a:pPr algn="ctr"/>
            <a:r>
              <a:rPr lang="ru-RU" sz="1400" b="1" dirty="0"/>
              <a:t>1000 человек</a:t>
            </a:r>
          </a:p>
          <a:p>
            <a:pPr algn="ctr"/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61400" y="5604701"/>
            <a:ext cx="3657212" cy="1229100"/>
          </a:xfrm>
          <a:prstGeom prst="roundRect">
            <a:avLst/>
          </a:prstGeom>
          <a:solidFill>
            <a:srgbClr val="65236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358877" y="5620476"/>
            <a:ext cx="3005653" cy="1137550"/>
          </a:xfrm>
          <a:prstGeom prst="roundRect">
            <a:avLst/>
          </a:prstGeom>
          <a:solidFill>
            <a:srgbClr val="65236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17799" y="5620475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Проект «Вечная память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 героям Лянгасово»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Создание стендов.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Количество благополучателей-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6000 человек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32415" y="570836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Проект «Вечная память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Кировчанам, героям Чечни»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Количество благополучателей-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 2500 человек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9169948-5D5E-48EC-B2D9-3B295154D5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222" y="-60963"/>
            <a:ext cx="1121028" cy="11210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2E63F3-83A9-4324-96C0-114722F3DA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31" y="1105937"/>
            <a:ext cx="2801990" cy="2102018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4418102" y="2949673"/>
            <a:ext cx="2809728" cy="1078674"/>
          </a:xfrm>
          <a:prstGeom prst="roundRect">
            <a:avLst/>
          </a:prstGeom>
          <a:solidFill>
            <a:srgbClr val="65236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  <a:p>
            <a:pPr algn="ctr"/>
            <a:endParaRPr lang="ru-RU" sz="1400" b="1" dirty="0"/>
          </a:p>
          <a:p>
            <a:pPr algn="ctr"/>
            <a:r>
              <a:rPr lang="ru-RU" sz="1400" b="1" dirty="0"/>
              <a:t>Проект «Прогулки по </a:t>
            </a:r>
            <a:r>
              <a:rPr lang="ru-RU" sz="1400" b="1" dirty="0" err="1"/>
              <a:t>Лянгасово</a:t>
            </a:r>
            <a:r>
              <a:rPr lang="ru-RU" sz="1400" b="1" dirty="0"/>
              <a:t>.  Возрождение»</a:t>
            </a:r>
          </a:p>
          <a:p>
            <a:pPr algn="ctr"/>
            <a:r>
              <a:rPr lang="ru-RU" sz="1400" b="1" dirty="0"/>
              <a:t>Количество </a:t>
            </a:r>
            <a:r>
              <a:rPr lang="ru-RU" sz="1400" b="1" dirty="0" err="1"/>
              <a:t>благополучателей</a:t>
            </a:r>
            <a:r>
              <a:rPr lang="ru-RU" sz="1400" b="1" dirty="0"/>
              <a:t> -</a:t>
            </a:r>
          </a:p>
          <a:p>
            <a:pPr algn="ctr"/>
            <a:r>
              <a:rPr lang="ru-RU" sz="1400" b="1" dirty="0"/>
              <a:t>2000 человек</a:t>
            </a:r>
          </a:p>
          <a:p>
            <a:pPr algn="ctr"/>
            <a:endParaRPr lang="ru-RU" sz="1400" dirty="0"/>
          </a:p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5928B1-7C68-47BB-8586-A7B8BB7866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16" y="1099157"/>
            <a:ext cx="2796080" cy="209706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8340781" y="2913860"/>
            <a:ext cx="3023750" cy="1114487"/>
          </a:xfrm>
          <a:prstGeom prst="roundRect">
            <a:avLst/>
          </a:prstGeom>
          <a:solidFill>
            <a:srgbClr val="65236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Ежегодный проект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«Герои живут рядом».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Количество благополучателей-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5 человек</a:t>
            </a:r>
          </a:p>
          <a:p>
            <a:pPr algn="ctr"/>
            <a:endParaRPr lang="ru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03DECEF-0774-49B1-A97F-85E0724E65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4" y="4185086"/>
            <a:ext cx="2652840" cy="198963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416423" y="5707265"/>
            <a:ext cx="3126385" cy="1172588"/>
          </a:xfrm>
          <a:prstGeom prst="roundRect">
            <a:avLst/>
          </a:prstGeom>
          <a:solidFill>
            <a:srgbClr val="65236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042945" y="5708368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Проект «Никто не забыт,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Ничто не забыто»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Создание «Книга Памяти </a:t>
            </a:r>
            <a:r>
              <a:rPr lang="ru-RU" sz="1400" b="1" dirty="0" err="1">
                <a:solidFill>
                  <a:schemeClr val="bg1"/>
                </a:solidFill>
              </a:rPr>
              <a:t>Лянгасово</a:t>
            </a:r>
            <a:r>
              <a:rPr lang="ru-RU" sz="1400" b="1" dirty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Количество благополучателей-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1000 человек.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22C9F53-FE81-4775-AE32-FCC7F598B3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05" y="4124191"/>
            <a:ext cx="1091043" cy="148848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E375092-B14E-4DB8-B53A-E815B88D5A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20" y="4113278"/>
            <a:ext cx="1100366" cy="15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6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1013378"/>
            <a:ext cx="13913594" cy="11176727"/>
            <a:chOff x="-1" y="-1013378"/>
            <a:chExt cx="13913594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881149"/>
              <a:ext cx="12258676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258675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63484" y="283884"/>
            <a:ext cx="513805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ЦЕЛИ И ЗАДАЧИ ПРОЕКТА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4812" y="1762298"/>
            <a:ext cx="705367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Цель проекта: </a:t>
            </a:r>
          </a:p>
          <a:p>
            <a:r>
              <a:rPr lang="ru-RU" dirty="0">
                <a:solidFill>
                  <a:schemeClr val="bg1"/>
                </a:solidFill>
              </a:rPr>
              <a:t>Сохранение исторической памяти о подвигах кировчан, погибших в вооруженных конфликтах Чечни путем создания и выпуска бумажного и электронного выпуска книги, проведения 20 презентаций книги в школах города Кирова, а так же создания стендов в период с 1 июля 2021 года по 12 декабря 2022 года. 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Задачи проекта:</a:t>
            </a:r>
          </a:p>
          <a:p>
            <a:r>
              <a:rPr lang="ru-RU" dirty="0">
                <a:solidFill>
                  <a:schemeClr val="bg1"/>
                </a:solidFill>
              </a:rPr>
              <a:t>1) Сформировать систему архивных данных обо всех кировчанах, погибших в Вооруженных конфликтах в Чечне;</a:t>
            </a:r>
          </a:p>
          <a:p>
            <a:r>
              <a:rPr lang="ru-RU" dirty="0">
                <a:solidFill>
                  <a:schemeClr val="bg1"/>
                </a:solidFill>
              </a:rPr>
              <a:t>2) Вовлечь молодежь в деятельность по сохранению исторической памяти </a:t>
            </a:r>
          </a:p>
          <a:p>
            <a:r>
              <a:rPr lang="ru-RU" dirty="0">
                <a:solidFill>
                  <a:schemeClr val="bg1"/>
                </a:solidFill>
              </a:rPr>
              <a:t>подвигов кировчан путем создания книги и проведения презентаций книги в 20 школах города Кирова;</a:t>
            </a:r>
          </a:p>
          <a:p>
            <a:r>
              <a:rPr lang="ru-RU" dirty="0">
                <a:solidFill>
                  <a:schemeClr val="bg1"/>
                </a:solidFill>
              </a:rPr>
              <a:t>3) Создать и оформить стенды, посвященные подвигу кировчан, погибших в вооруженных конфликтах в Чечне</a:t>
            </a:r>
          </a:p>
          <a:p>
            <a:endParaRPr lang="ru-RU" dirty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44" y="2061151"/>
            <a:ext cx="4690476" cy="46346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F1F07A5-BB5C-49A1-A218-04D7F4B5E8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647" y="0"/>
            <a:ext cx="1121028" cy="112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81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881149"/>
          </a:xfrm>
          <a:prstGeom prst="rect">
            <a:avLst/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3076969" y="-2164256"/>
            <a:ext cx="6068294" cy="12161769"/>
          </a:xfrm>
          <a:prstGeom prst="rect">
            <a:avLst/>
          </a:prstGeom>
          <a:solidFill>
            <a:srgbClr val="7D1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92142" y="2954578"/>
            <a:ext cx="2743137" cy="1848272"/>
          </a:xfrm>
          <a:prstGeom prst="rect">
            <a:avLst/>
          </a:prstGeom>
          <a:gradFill>
            <a:gsLst>
              <a:gs pos="100000">
                <a:srgbClr val="D40D53">
                  <a:alpha val="60000"/>
                </a:srgbClr>
              </a:gs>
              <a:gs pos="0">
                <a:srgbClr val="D40D53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r>
              <a:rPr lang="ru-RU" dirty="0"/>
              <a:t>Подготовка книги к печати, дизайн, верстка</a:t>
            </a:r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9406" y="1001438"/>
            <a:ext cx="3357800" cy="1716090"/>
          </a:xfrm>
          <a:prstGeom prst="rect">
            <a:avLst/>
          </a:prstGeom>
          <a:gradFill flip="none" rotWithShape="1">
            <a:gsLst>
              <a:gs pos="100000">
                <a:srgbClr val="D1A3F3">
                  <a:alpha val="60000"/>
                </a:srgbClr>
              </a:gs>
              <a:gs pos="0">
                <a:srgbClr val="D1A3F3">
                  <a:alpha val="1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25742" y="1050591"/>
            <a:ext cx="2743137" cy="1716090"/>
          </a:xfrm>
          <a:prstGeom prst="rect">
            <a:avLst/>
          </a:prstGeom>
          <a:gradFill>
            <a:gsLst>
              <a:gs pos="100000">
                <a:srgbClr val="AB58EA">
                  <a:alpha val="60000"/>
                </a:srgbClr>
              </a:gs>
              <a:gs pos="0">
                <a:srgbClr val="AB58E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Сотрудничество с библиотекой имени Герцена, музеем воинской славы, сбор имеющейся информации</a:t>
            </a:r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65171" y="1047279"/>
            <a:ext cx="3246808" cy="1624407"/>
          </a:xfrm>
          <a:prstGeom prst="rect">
            <a:avLst/>
          </a:prstGeom>
          <a:gradFill>
            <a:gsLst>
              <a:gs pos="100000">
                <a:srgbClr val="EF85BA">
                  <a:alpha val="60000"/>
                </a:srgbClr>
              </a:gs>
              <a:gs pos="1000">
                <a:srgbClr val="EF85B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9406" y="2948173"/>
            <a:ext cx="3357801" cy="1775110"/>
          </a:xfrm>
          <a:prstGeom prst="rect">
            <a:avLst/>
          </a:prstGeom>
          <a:gradFill>
            <a:gsLst>
              <a:gs pos="100000">
                <a:srgbClr val="AD1761">
                  <a:alpha val="60000"/>
                </a:srgbClr>
              </a:gs>
              <a:gs pos="0">
                <a:srgbClr val="AD1761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r>
              <a:rPr lang="ru-RU" dirty="0"/>
              <a:t>Презентации книги в 20 школах города Кирова, проведение уроков памяти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9215" y="246077"/>
            <a:ext cx="792396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ЭТАПЫ ПРОЕКТА И МЕТОДЫ РЕАЛИЗАЦИИ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46165" y="2259577"/>
            <a:ext cx="243686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92142" y="1716877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85791" y="1057151"/>
            <a:ext cx="3150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Создание на базе клуба «Ритм» патриотического клуба для сбора информации по кировчанам, погибшим в вооруженных конфликтах в Чечне, набор участников</a:t>
            </a:r>
            <a:endParaRPr lang="ru-RU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896708" y="1223914"/>
            <a:ext cx="3590209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</a:rPr>
              <a:t>Обобщение собранной информации в виде документа</a:t>
            </a:r>
          </a:p>
          <a:p>
            <a:pPr algn="ctr"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</a:rPr>
              <a:t> в электронном формате, оформленного в едином стиле. </a:t>
            </a:r>
            <a:endParaRPr lang="ru-RU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052169" y="2954578"/>
            <a:ext cx="3259810" cy="1775110"/>
          </a:xfrm>
          <a:prstGeom prst="rect">
            <a:avLst/>
          </a:prstGeom>
          <a:gradFill>
            <a:gsLst>
              <a:gs pos="100000">
                <a:srgbClr val="AD1761">
                  <a:alpha val="60000"/>
                </a:srgbClr>
              </a:gs>
              <a:gs pos="0">
                <a:srgbClr val="AD1761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Оформление собранного материала,</a:t>
            </a:r>
          </a:p>
          <a:p>
            <a:pPr algn="ctr"/>
            <a:r>
              <a:rPr lang="ru-RU" dirty="0"/>
              <a:t>Поиск дополнительной информации в архивах, в районных газетах. </a:t>
            </a:r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69406" y="5046789"/>
            <a:ext cx="3357800" cy="1716090"/>
          </a:xfrm>
          <a:prstGeom prst="rect">
            <a:avLst/>
          </a:prstGeom>
          <a:gradFill flip="none" rotWithShape="1">
            <a:gsLst>
              <a:gs pos="100000">
                <a:srgbClr val="D1A3F3">
                  <a:alpha val="60000"/>
                </a:srgbClr>
              </a:gs>
              <a:gs pos="0">
                <a:srgbClr val="D1A3F3">
                  <a:alpha val="1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Подготовка печатного материала для стендов</a:t>
            </a:r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563574" y="5046789"/>
            <a:ext cx="2743137" cy="1716090"/>
          </a:xfrm>
          <a:prstGeom prst="rect">
            <a:avLst/>
          </a:prstGeom>
          <a:gradFill>
            <a:gsLst>
              <a:gs pos="100000">
                <a:srgbClr val="AB58EA">
                  <a:alpha val="60000"/>
                </a:srgbClr>
              </a:gs>
              <a:gs pos="0">
                <a:srgbClr val="AB58E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dirty="0"/>
              <a:t> Создание конструкций стендов</a:t>
            </a:r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100145" y="5109670"/>
            <a:ext cx="3246808" cy="1624407"/>
          </a:xfrm>
          <a:prstGeom prst="rect">
            <a:avLst/>
          </a:prstGeom>
          <a:gradFill>
            <a:gsLst>
              <a:gs pos="100000">
                <a:srgbClr val="EF85BA">
                  <a:alpha val="60000"/>
                </a:srgbClr>
              </a:gs>
              <a:gs pos="1000">
                <a:srgbClr val="EF85B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Размещение стендов на территории города Кирова с торжественным открытием </a:t>
            </a:r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827206" y="1716877"/>
            <a:ext cx="832135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Стрелка вправо 55"/>
          <p:cNvSpPr/>
          <p:nvPr/>
        </p:nvSpPr>
        <p:spPr>
          <a:xfrm>
            <a:off x="7335279" y="1713289"/>
            <a:ext cx="736367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9609043" y="2638449"/>
            <a:ext cx="229013" cy="388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136532" y="4794196"/>
            <a:ext cx="213204" cy="348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Стрелка вправо 56"/>
          <p:cNvSpPr/>
          <p:nvPr/>
        </p:nvSpPr>
        <p:spPr>
          <a:xfrm>
            <a:off x="3827206" y="5758640"/>
            <a:ext cx="736367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Стрелка вправо 57"/>
          <p:cNvSpPr/>
          <p:nvPr/>
        </p:nvSpPr>
        <p:spPr>
          <a:xfrm>
            <a:off x="7335279" y="5775681"/>
            <a:ext cx="736367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Стрелка вправо 58"/>
          <p:cNvSpPr/>
          <p:nvPr/>
        </p:nvSpPr>
        <p:spPr>
          <a:xfrm rot="10800000">
            <a:off x="7306711" y="3732520"/>
            <a:ext cx="736367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Стрелка вправо 59"/>
          <p:cNvSpPr/>
          <p:nvPr/>
        </p:nvSpPr>
        <p:spPr>
          <a:xfrm rot="10800000">
            <a:off x="3827205" y="3732519"/>
            <a:ext cx="736367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1300F0A-7888-4294-B0DE-493A793AF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71" y="8035"/>
            <a:ext cx="1121028" cy="112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9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 rot="5400000">
            <a:off x="3062006" y="-2078358"/>
            <a:ext cx="6174993" cy="12255520"/>
          </a:xfrm>
          <a:prstGeom prst="rect">
            <a:avLst/>
          </a:prstGeom>
          <a:solidFill>
            <a:srgbClr val="7D1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74F1E3F-6C90-4869-B1A8-7458C1D69B5F}"/>
              </a:ext>
            </a:extLst>
          </p:cNvPr>
          <p:cNvSpPr/>
          <p:nvPr/>
        </p:nvSpPr>
        <p:spPr>
          <a:xfrm>
            <a:off x="0" y="1"/>
            <a:ext cx="12191999" cy="824914"/>
          </a:xfrm>
          <a:prstGeom prst="rect">
            <a:avLst/>
          </a:prstGeom>
          <a:solidFill>
            <a:srgbClr val="F11B67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bg1"/>
              </a:solidFill>
              <a:effectLst>
                <a:glow rad="127000">
                  <a:srgbClr val="6545BF"/>
                </a:glow>
              </a:effectLst>
              <a:latin typeface="Circe" panose="020B0502020203020203" pitchFamily="34" charset="-5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42F3FB-7149-407F-A5DD-6116ACEE578B}"/>
              </a:ext>
            </a:extLst>
          </p:cNvPr>
          <p:cNvSpPr txBox="1"/>
          <p:nvPr/>
        </p:nvSpPr>
        <p:spPr>
          <a:xfrm>
            <a:off x="2811379" y="150848"/>
            <a:ext cx="792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irce Bold" panose="020B0602020203020203" pitchFamily="34" charset="-52"/>
              </a:rPr>
              <a:t>КОЛИЧЕСТВЕННЫЕ ПОКАЗАТЕЛИ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47313" y="1367067"/>
            <a:ext cx="4551165" cy="487741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Создана команда из 40 волонтеров,</a:t>
            </a:r>
          </a:p>
          <a:p>
            <a:pPr algn="ctr"/>
            <a:r>
              <a:rPr lang="ru-RU" dirty="0"/>
              <a:t>найдены поддержка у 5 организаций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75018" y="1670142"/>
            <a:ext cx="3684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ru-RU" dirty="0">
                <a:solidFill>
                  <a:srgbClr val="423768"/>
                </a:solidFill>
                <a:latin typeface="Circe Bold" panose="020B0602020203020203"/>
              </a:rPr>
              <a:t>)</a:t>
            </a:r>
            <a:endParaRPr lang="ru-RU" sz="1600" dirty="0">
              <a:solidFill>
                <a:srgbClr val="423768"/>
              </a:solidFill>
              <a:latin typeface="Circe Bold" panose="020B0602020203020203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6593" y="853490"/>
            <a:ext cx="4932609" cy="6090285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31819" y="2015864"/>
            <a:ext cx="4551165" cy="875631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Проведено анкетирование среди 80 школьников, активно включились в</a:t>
            </a:r>
          </a:p>
          <a:p>
            <a:pPr algn="ctr"/>
            <a:r>
              <a:rPr lang="ru-RU" dirty="0"/>
              <a:t>волонтерскую деятельность 20 человек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1C057C-0EA4-4DB1-AC58-AA1519AC39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04" y="-54830"/>
            <a:ext cx="950675" cy="950675"/>
          </a:xfrm>
          <a:prstGeom prst="rect">
            <a:avLst/>
          </a:prstGeom>
        </p:spPr>
      </p:pic>
      <p:sp>
        <p:nvSpPr>
          <p:cNvPr id="69" name="Скругленный прямоугольник 68"/>
          <p:cNvSpPr/>
          <p:nvPr/>
        </p:nvSpPr>
        <p:spPr>
          <a:xfrm>
            <a:off x="5358713" y="1395774"/>
            <a:ext cx="6648979" cy="556693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Проведение 20 информационно-  просветительских встреч для 2500 школьников</a:t>
            </a:r>
          </a:p>
          <a:p>
            <a:pPr algn="ctr"/>
            <a:endParaRPr lang="ru-RU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102920" y="895845"/>
            <a:ext cx="7148930" cy="6103229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5154033" y="3518299"/>
            <a:ext cx="6798731" cy="575175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Оформлена информация о 180 погибших кировчан</a:t>
            </a: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5195968" y="4269945"/>
            <a:ext cx="6790482" cy="575865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Публикация книги и организация и создание стендов,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которые смогут увидеть 6000 человек.</a:t>
            </a:r>
          </a:p>
          <a:p>
            <a:pPr algn="ctr"/>
            <a:endParaRPr lang="ru-RU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217212" y="2076976"/>
            <a:ext cx="6790480" cy="556567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Функционирование школы патриотического </a:t>
            </a:r>
            <a:r>
              <a:rPr lang="ru-RU" b="1" dirty="0" err="1">
                <a:solidFill>
                  <a:schemeClr val="bg1"/>
                </a:solidFill>
              </a:rPr>
              <a:t>волонтерства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на постоянной основе </a:t>
            </a:r>
          </a:p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8287358" y="4172756"/>
            <a:ext cx="3504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120349" y="2814461"/>
            <a:ext cx="6861608" cy="577205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Найдены 80 родственников погибших кировчан, </a:t>
            </a:r>
          </a:p>
          <a:p>
            <a:pPr algn="ctr"/>
            <a:r>
              <a:rPr lang="ru-RU" dirty="0"/>
              <a:t>взяты 80 интервью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179922" y="4929263"/>
            <a:ext cx="6804600" cy="706547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80 родственников </a:t>
            </a:r>
            <a:r>
              <a:rPr lang="ru-RU" b="1" dirty="0" err="1">
                <a:solidFill>
                  <a:schemeClr val="bg1"/>
                </a:solidFill>
              </a:rPr>
              <a:t>родственников</a:t>
            </a:r>
            <a:r>
              <a:rPr lang="ru-RU" b="1" dirty="0">
                <a:solidFill>
                  <a:schemeClr val="bg1"/>
                </a:solidFill>
              </a:rPr>
              <a:t>,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20 организаций получат в подарок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книгу «Вечная память кировчанам, героям Чечни»</a:t>
            </a:r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511567" y="5842059"/>
            <a:ext cx="6211092" cy="785244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Будут установлены 2 стенда, посвященные кировчанам,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погибшим землякам </a:t>
            </a:r>
          </a:p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046970" y="884859"/>
            <a:ext cx="3260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НА ДЕКАБРЬ 2022 ГОДА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26582" y="928497"/>
            <a:ext cx="2959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НА ИЮЛЬ  2021 ГОДА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16325" y="3023247"/>
            <a:ext cx="4582153" cy="736838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Собрана информация о 80 погибших кировчанах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47313" y="3898632"/>
            <a:ext cx="4582155" cy="742626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Оформлена информация о 45 погибших кировчанах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47313" y="4858899"/>
            <a:ext cx="4582154" cy="696100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Найдены 20 родственников погибших воинов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43451" y="5651526"/>
            <a:ext cx="4551165" cy="525128"/>
          </a:xfrm>
          <a:prstGeom prst="roundRect">
            <a:avLst/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Опубликовано 20 постов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19815" y="6301434"/>
            <a:ext cx="4237150" cy="556566"/>
          </a:xfrm>
          <a:prstGeom prst="roundRect">
            <a:avLst>
              <a:gd name="adj" fmla="val 2783"/>
            </a:avLst>
          </a:pr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Найдены 3 партнера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33010D2-8B87-4F93-BC8A-8545B0D77A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608" y="-5337"/>
            <a:ext cx="1121028" cy="112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93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29290" y="-95404"/>
            <a:ext cx="12192000" cy="6756664"/>
            <a:chOff x="-170705" y="16876"/>
            <a:chExt cx="12362706" cy="706579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170705" y="55945"/>
              <a:ext cx="8416206" cy="7026724"/>
            </a:xfrm>
            <a:prstGeom prst="rect">
              <a:avLst/>
            </a:prstGeom>
            <a:solidFill>
              <a:srgbClr val="002060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6E7DC76-5C45-4E7C-BE1F-8EFC2A8A1A6F}"/>
                </a:ext>
              </a:extLst>
            </p:cNvPr>
            <p:cNvSpPr/>
            <p:nvPr/>
          </p:nvSpPr>
          <p:spPr>
            <a:xfrm>
              <a:off x="-170705" y="16876"/>
              <a:ext cx="12362706" cy="1049431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65B2A85-11C5-44B7-B255-93206A886225}"/>
                </a:ext>
              </a:extLst>
            </p:cNvPr>
            <p:cNvSpPr/>
            <p:nvPr/>
          </p:nvSpPr>
          <p:spPr>
            <a:xfrm>
              <a:off x="5442766" y="81502"/>
              <a:ext cx="6741418" cy="7001167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433299" y="1696496"/>
            <a:ext cx="4648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</a:rPr>
              <a:t>1) В Лянгасово получило развитие волонтерское движение.  Благодаря победе в 6 грантовых конкурсах, микрорайон стал преображаться, а жители стали дружней.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74F1E3F-6C90-4869-B1A8-7458C1D69B5F}"/>
              </a:ext>
            </a:extLst>
          </p:cNvPr>
          <p:cNvSpPr/>
          <p:nvPr/>
        </p:nvSpPr>
        <p:spPr>
          <a:xfrm>
            <a:off x="0" y="1"/>
            <a:ext cx="12192000" cy="943868"/>
          </a:xfrm>
          <a:prstGeom prst="rect">
            <a:avLst/>
          </a:prstGeom>
          <a:solidFill>
            <a:srgbClr val="F11B67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bg1"/>
              </a:solidFill>
              <a:effectLst>
                <a:glow rad="127000">
                  <a:srgbClr val="6545BF"/>
                </a:glow>
              </a:effectLst>
              <a:latin typeface="Circe" panose="020B0502020203020203" pitchFamily="34" charset="-52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22EB95E-9A1C-43EC-A8FB-A0A1A82AD4DB}"/>
              </a:ext>
            </a:extLst>
          </p:cNvPr>
          <p:cNvSpPr/>
          <p:nvPr/>
        </p:nvSpPr>
        <p:spPr>
          <a:xfrm>
            <a:off x="3405671" y="280997"/>
            <a:ext cx="7310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irce Bold" panose="020B0604020202020204" charset="-52"/>
                <a:cs typeface="Circe Extra Bold" panose="020B0604020202020204" charset="0"/>
              </a:rPr>
              <a:t>КАЧЕСТВЕННЫЕ ПОКАЗАТЕЛИ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6582" y="1136969"/>
            <a:ext cx="289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НА ИЮЛЬ 2021 ГОДА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63714" y="1109831"/>
            <a:ext cx="3260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НА ДЕКАБРЬ 2022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7671" y="33058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2) Оформлен сборник о жителях города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 Кирова, погибших в Чечне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3299" y="440629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3) Улучшилось  взаимодействие между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организациями микрорайона в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проведении мероприятий, а так же в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реализации добрых дел.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090340" y="1696496"/>
            <a:ext cx="5745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5166" y="36574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728368" y="157149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1) Повышение духовно-нравственных и социальных ценности молодежи г. Кирова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2) Повышение уровня патриотического воспитания молодежи г. Кирова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3) Сохранение  ценной информации о подвигах кировчан, погибших в вооруженных конфликтах Чечни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 4) Получит развитие и обогатится опытом сбора и оформления информации организация волонтеров «Добровольцы </a:t>
            </a:r>
            <a:r>
              <a:rPr lang="ru-RU" dirty="0" err="1">
                <a:solidFill>
                  <a:schemeClr val="bg1"/>
                </a:solidFill>
              </a:rPr>
              <a:t>Лянгасово</a:t>
            </a:r>
            <a:r>
              <a:rPr lang="ru-RU" dirty="0">
                <a:solidFill>
                  <a:schemeClr val="bg1"/>
                </a:solidFill>
              </a:rPr>
              <a:t>» на базе молодежного клуба «Ритм»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5)  Улучшится взаимодействие между молодыми исследователями и патриотическим движением, повысится доступность технико-технологической базы для реализации инновационных разработок молодёжи, вырастет её социальная мобильность.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50C55D8-534C-4238-A8FF-FD94ABAF9B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473" y="-56370"/>
            <a:ext cx="1121028" cy="112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9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Овал 62">
            <a:extLst>
              <a:ext uri="{FF2B5EF4-FFF2-40B4-BE49-F238E27FC236}">
                <a16:creationId xmlns:a16="http://schemas.microsoft.com/office/drawing/2014/main" id="{5F0C0189-9EEA-4F60-B532-47A66BA0098F}"/>
              </a:ext>
            </a:extLst>
          </p:cNvPr>
          <p:cNvSpPr/>
          <p:nvPr/>
        </p:nvSpPr>
        <p:spPr>
          <a:xfrm>
            <a:off x="3193670" y="4054434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08B059-2C4B-4278-886C-E17CA6E47D91}"/>
              </a:ext>
            </a:extLst>
          </p:cNvPr>
          <p:cNvSpPr/>
          <p:nvPr/>
        </p:nvSpPr>
        <p:spPr>
          <a:xfrm>
            <a:off x="5363492" y="1336434"/>
            <a:ext cx="6521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20 статей в местных изданиях </a:t>
            </a:r>
          </a:p>
          <a:p>
            <a:pPr algn="ctr"/>
            <a:r>
              <a:rPr lang="ru-RU" sz="2000" b="1" dirty="0"/>
              <a:t> (Фонд «Вятская Соборность», </a:t>
            </a:r>
          </a:p>
          <a:p>
            <a:pPr algn="ctr"/>
            <a:r>
              <a:rPr lang="ru-RU" sz="2000" b="1" dirty="0"/>
              <a:t>сайт «Свой Кировский», </a:t>
            </a:r>
          </a:p>
          <a:p>
            <a:pPr algn="ctr"/>
            <a:r>
              <a:rPr lang="ru-RU" sz="2000" b="1" dirty="0"/>
              <a:t>газета «Волжская магистраль»</a:t>
            </a:r>
            <a:endParaRPr lang="ru-RU" sz="1814" b="1" dirty="0"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6CEFAC-5776-451D-9EBA-E5257BFEA84E}"/>
              </a:ext>
            </a:extLst>
          </p:cNvPr>
          <p:cNvSpPr/>
          <p:nvPr/>
        </p:nvSpPr>
        <p:spPr>
          <a:xfrm>
            <a:off x="1357617" y="1349451"/>
            <a:ext cx="4323330" cy="98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6 выпусков на ТВ</a:t>
            </a:r>
          </a:p>
          <a:p>
            <a:pPr algn="ctr"/>
            <a:r>
              <a:rPr lang="ru-RU" sz="2000" b="1" dirty="0"/>
              <a:t>Канал ГТРК-Вятка;</a:t>
            </a:r>
          </a:p>
          <a:p>
            <a:pPr algn="ctr"/>
            <a:endParaRPr lang="ru-RU" sz="1814" b="1" dirty="0">
              <a:solidFill>
                <a:srgbClr val="FF954D"/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150C479F-5BFA-4429-A854-3F7229F7ADDC}"/>
              </a:ext>
            </a:extLst>
          </p:cNvPr>
          <p:cNvSpPr/>
          <p:nvPr/>
        </p:nvSpPr>
        <p:spPr>
          <a:xfrm rot="18603341">
            <a:off x="10635530" y="-1190272"/>
            <a:ext cx="2519884" cy="4444403"/>
          </a:xfrm>
          <a:prstGeom prst="rect">
            <a:avLst/>
          </a:pr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>
              <a:ln>
                <a:solidFill>
                  <a:srgbClr val="AD1761"/>
                </a:solidFill>
              </a:ln>
              <a:solidFill>
                <a:srgbClr val="D61965"/>
              </a:solidFill>
            </a:endParaRPr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E47C8B6A-C55F-4E15-BBD7-C0B7259D96D8}"/>
              </a:ext>
            </a:extLst>
          </p:cNvPr>
          <p:cNvSpPr/>
          <p:nvPr/>
        </p:nvSpPr>
        <p:spPr>
          <a:xfrm>
            <a:off x="4952350" y="-359269"/>
            <a:ext cx="8862785" cy="2396009"/>
          </a:xfrm>
          <a:custGeom>
            <a:avLst/>
            <a:gdLst>
              <a:gd name="connsiteX0" fmla="*/ 6086475 w 6088307"/>
              <a:gd name="connsiteY0" fmla="*/ 74728 h 1360603"/>
              <a:gd name="connsiteX1" fmla="*/ 6086475 w 6088307"/>
              <a:gd name="connsiteY1" fmla="*/ 141403 h 1360603"/>
              <a:gd name="connsiteX2" fmla="*/ 6067425 w 6088307"/>
              <a:gd name="connsiteY2" fmla="*/ 1360603 h 1360603"/>
              <a:gd name="connsiteX3" fmla="*/ 0 w 6088307"/>
              <a:gd name="connsiteY3" fmla="*/ 331903 h 1360603"/>
              <a:gd name="connsiteX4" fmla="*/ 6086475 w 6088307"/>
              <a:gd name="connsiteY4" fmla="*/ 74728 h 136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8307" h="1360603">
                <a:moveTo>
                  <a:pt x="6086475" y="74728"/>
                </a:moveTo>
                <a:cubicBezTo>
                  <a:pt x="6088062" y="909"/>
                  <a:pt x="6089650" y="-72909"/>
                  <a:pt x="6086475" y="141403"/>
                </a:cubicBezTo>
                <a:lnTo>
                  <a:pt x="6067425" y="1360603"/>
                </a:lnTo>
                <a:lnTo>
                  <a:pt x="0" y="331903"/>
                </a:lnTo>
                <a:lnTo>
                  <a:pt x="6086475" y="74728"/>
                </a:lnTo>
                <a:close/>
              </a:path>
            </a:pathLst>
          </a:cu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DDFE2A80-FC85-4938-825C-258A314BC680}"/>
              </a:ext>
            </a:extLst>
          </p:cNvPr>
          <p:cNvSpPr/>
          <p:nvPr/>
        </p:nvSpPr>
        <p:spPr>
          <a:xfrm rot="1518923">
            <a:off x="6494671" y="-1121803"/>
            <a:ext cx="7997240" cy="1176065"/>
          </a:xfrm>
          <a:custGeom>
            <a:avLst/>
            <a:gdLst>
              <a:gd name="connsiteX0" fmla="*/ 6477000 w 6477000"/>
              <a:gd name="connsiteY0" fmla="*/ 0 h 952500"/>
              <a:gd name="connsiteX1" fmla="*/ 6477000 w 6477000"/>
              <a:gd name="connsiteY1" fmla="*/ 123825 h 952500"/>
              <a:gd name="connsiteX2" fmla="*/ 6477000 w 6477000"/>
              <a:gd name="connsiteY2" fmla="*/ 952500 h 952500"/>
              <a:gd name="connsiteX3" fmla="*/ 0 w 6477000"/>
              <a:gd name="connsiteY3" fmla="*/ 590550 h 952500"/>
              <a:gd name="connsiteX4" fmla="*/ 6477000 w 6477000"/>
              <a:gd name="connsiteY4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952500">
                <a:moveTo>
                  <a:pt x="6477000" y="0"/>
                </a:moveTo>
                <a:lnTo>
                  <a:pt x="6477000" y="123825"/>
                </a:lnTo>
                <a:lnTo>
                  <a:pt x="6477000" y="952500"/>
                </a:lnTo>
                <a:lnTo>
                  <a:pt x="0" y="590550"/>
                </a:lnTo>
                <a:lnTo>
                  <a:pt x="6477000" y="0"/>
                </a:lnTo>
                <a:close/>
              </a:path>
            </a:pathLst>
          </a:cu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>
              <a:solidFill>
                <a:srgbClr val="B82767"/>
              </a:solidFill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38FE543-5B1A-4D3B-AD4E-D69BAD81C4F5}"/>
              </a:ext>
            </a:extLst>
          </p:cNvPr>
          <p:cNvCxnSpPr>
            <a:cxnSpLocks/>
          </p:cNvCxnSpPr>
          <p:nvPr/>
        </p:nvCxnSpPr>
        <p:spPr>
          <a:xfrm>
            <a:off x="1766772" y="3573184"/>
            <a:ext cx="8383128" cy="0"/>
          </a:xfrm>
          <a:prstGeom prst="line">
            <a:avLst/>
          </a:prstGeom>
          <a:ln w="12700" cap="sq">
            <a:solidFill>
              <a:srgbClr val="FFD93A"/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2225243-D344-47C8-91BA-92F276326400}"/>
              </a:ext>
            </a:extLst>
          </p:cNvPr>
          <p:cNvCxnSpPr>
            <a:cxnSpLocks/>
          </p:cNvCxnSpPr>
          <p:nvPr/>
        </p:nvCxnSpPr>
        <p:spPr>
          <a:xfrm>
            <a:off x="6096000" y="1343580"/>
            <a:ext cx="0" cy="5001176"/>
          </a:xfrm>
          <a:prstGeom prst="line">
            <a:avLst/>
          </a:prstGeom>
          <a:ln w="12700" cap="sq">
            <a:solidFill>
              <a:srgbClr val="FFD93A"/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:a16="http://schemas.microsoft.com/office/drawing/2014/main" id="{26C99FA6-0BD3-4792-95E1-4CF3FE3F644A}"/>
              </a:ext>
            </a:extLst>
          </p:cNvPr>
          <p:cNvSpPr/>
          <p:nvPr/>
        </p:nvSpPr>
        <p:spPr>
          <a:xfrm>
            <a:off x="3513453" y="842421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165D2FE-9CE7-4C79-B82E-3064B8D8C9A9}"/>
              </a:ext>
            </a:extLst>
          </p:cNvPr>
          <p:cNvSpPr/>
          <p:nvPr/>
        </p:nvSpPr>
        <p:spPr>
          <a:xfrm>
            <a:off x="3572689" y="857134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1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BB32B654-ABDC-47B5-9215-C7406371E7D1}"/>
              </a:ext>
            </a:extLst>
          </p:cNvPr>
          <p:cNvSpPr/>
          <p:nvPr/>
        </p:nvSpPr>
        <p:spPr>
          <a:xfrm>
            <a:off x="8183098" y="872104"/>
            <a:ext cx="379019" cy="379019"/>
          </a:xfrm>
          <a:prstGeom prst="ellipse">
            <a:avLst/>
          </a:prstGeom>
          <a:solidFill>
            <a:srgbClr val="FF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85B7052-0D92-4424-B1F7-B7B7AB6A1FD5}"/>
              </a:ext>
            </a:extLst>
          </p:cNvPr>
          <p:cNvSpPr/>
          <p:nvPr/>
        </p:nvSpPr>
        <p:spPr>
          <a:xfrm>
            <a:off x="8199940" y="870029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2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A8A7C90-2F1B-4C9C-A522-DED202F1123C}"/>
              </a:ext>
            </a:extLst>
          </p:cNvPr>
          <p:cNvSpPr/>
          <p:nvPr/>
        </p:nvSpPr>
        <p:spPr>
          <a:xfrm>
            <a:off x="7552829" y="3926734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3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9337AB2-A31E-4770-8BBF-915F25932B5A}"/>
              </a:ext>
            </a:extLst>
          </p:cNvPr>
          <p:cNvSpPr/>
          <p:nvPr/>
        </p:nvSpPr>
        <p:spPr>
          <a:xfrm>
            <a:off x="8212717" y="3827297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4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F3E6040-997F-4CD1-8F76-BDFAE2480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01" y="2442864"/>
            <a:ext cx="101937" cy="10001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AB41F4D-75CA-40F3-9C99-A9B2C8405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60" y="2831521"/>
            <a:ext cx="101937" cy="10001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0C3194-500F-48E7-BE9E-55CCC4C7AE19}"/>
              </a:ext>
            </a:extLst>
          </p:cNvPr>
          <p:cNvSpPr/>
          <p:nvPr/>
        </p:nvSpPr>
        <p:spPr>
          <a:xfrm>
            <a:off x="1726118" y="271423"/>
            <a:ext cx="7274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Montserrat Black" panose="00000A00000000000000" pitchFamily="2" charset="-52"/>
              </a:rPr>
              <a:t>ИНФОРМАЦИОННАЯ ОТК</a:t>
            </a:r>
            <a:r>
              <a:rPr lang="ru-RU" sz="28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РЫТОСТЬ</a:t>
            </a:r>
            <a:endParaRPr lang="ru-RU" sz="254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31649C1-30EB-4D58-B473-D7D74D9BCF68}"/>
              </a:ext>
            </a:extLst>
          </p:cNvPr>
          <p:cNvSpPr/>
          <p:nvPr/>
        </p:nvSpPr>
        <p:spPr>
          <a:xfrm>
            <a:off x="0" y="4533173"/>
            <a:ext cx="6280294" cy="1294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150 публикаций в социальных сетях  ВК</a:t>
            </a:r>
          </a:p>
          <a:p>
            <a:pPr algn="ctr"/>
            <a:r>
              <a:rPr lang="ru-RU" sz="2000" b="1" dirty="0"/>
              <a:t>Специально созданные группы «Лянгасово/Киров»,</a:t>
            </a:r>
          </a:p>
          <a:p>
            <a:pPr algn="ctr"/>
            <a:r>
              <a:rPr lang="ru-RU" sz="2000" b="1" dirty="0"/>
              <a:t>Своя группа ВК «Добровольцы Лянгасово»</a:t>
            </a:r>
          </a:p>
          <a:p>
            <a:pPr algn="ctr"/>
            <a:endParaRPr lang="ru-RU" sz="1814" b="1" dirty="0">
              <a:latin typeface="Montserrat" panose="00000500000000000000" pitchFamily="2" charset="-52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DEF87EF-3BD2-4BE9-8EF2-86624F3FCA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4" y="5537043"/>
            <a:ext cx="1281206" cy="129675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" y="2049308"/>
            <a:ext cx="3057845" cy="188846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99" y="2074713"/>
            <a:ext cx="3229501" cy="193458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7" y="5530810"/>
            <a:ext cx="3634715" cy="123720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62" y="5481487"/>
            <a:ext cx="2449050" cy="1335845"/>
          </a:xfrm>
          <a:prstGeom prst="rect">
            <a:avLst/>
          </a:prstGeom>
        </p:spPr>
      </p:pic>
      <p:grpSp>
        <p:nvGrpSpPr>
          <p:cNvPr id="11" name="Group 7">
            <a:extLst>
              <a:ext uri="{FF2B5EF4-FFF2-40B4-BE49-F238E27FC236}">
                <a16:creationId xmlns:a16="http://schemas.microsoft.com/office/drawing/2014/main" id="{6D7D49F9-20C9-4092-A14D-62357A6AC068}"/>
              </a:ext>
            </a:extLst>
          </p:cNvPr>
          <p:cNvGrpSpPr/>
          <p:nvPr/>
        </p:nvGrpSpPr>
        <p:grpSpPr>
          <a:xfrm rot="21067591" flipH="1">
            <a:off x="-348481" y="5119924"/>
            <a:ext cx="13702753" cy="2715215"/>
            <a:chOff x="-180975" y="5203899"/>
            <a:chExt cx="12672834" cy="1711251"/>
          </a:xfrm>
          <a:solidFill>
            <a:srgbClr val="AD1761"/>
          </a:solidFill>
        </p:grpSpPr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5D3856D6-13E0-4780-8F17-278B6C8F3ABD}"/>
                </a:ext>
              </a:extLst>
            </p:cNvPr>
            <p:cNvSpPr/>
            <p:nvPr/>
          </p:nvSpPr>
          <p:spPr>
            <a:xfrm rot="21039248">
              <a:off x="7055210" y="5961489"/>
              <a:ext cx="5160524" cy="861398"/>
            </a:xfrm>
            <a:custGeom>
              <a:avLst/>
              <a:gdLst>
                <a:gd name="connsiteX0" fmla="*/ 0 w 7296150"/>
                <a:gd name="connsiteY0" fmla="*/ 466725 h 981075"/>
                <a:gd name="connsiteX1" fmla="*/ 7296150 w 7296150"/>
                <a:gd name="connsiteY1" fmla="*/ 0 h 981075"/>
                <a:gd name="connsiteX2" fmla="*/ 4352925 w 7296150"/>
                <a:gd name="connsiteY2" fmla="*/ 981075 h 981075"/>
                <a:gd name="connsiteX3" fmla="*/ 0 w 7296150"/>
                <a:gd name="connsiteY3" fmla="*/ 466725 h 981075"/>
                <a:gd name="connsiteX0" fmla="*/ 0 w 5160524"/>
                <a:gd name="connsiteY0" fmla="*/ 335546 h 981075"/>
                <a:gd name="connsiteX1" fmla="*/ 5160524 w 5160524"/>
                <a:gd name="connsiteY1" fmla="*/ 0 h 981075"/>
                <a:gd name="connsiteX2" fmla="*/ 2217299 w 5160524"/>
                <a:gd name="connsiteY2" fmla="*/ 981075 h 981075"/>
                <a:gd name="connsiteX3" fmla="*/ 0 w 5160524"/>
                <a:gd name="connsiteY3" fmla="*/ 335546 h 981075"/>
                <a:gd name="connsiteX0" fmla="*/ 0 w 5160524"/>
                <a:gd name="connsiteY0" fmla="*/ 335546 h 861398"/>
                <a:gd name="connsiteX1" fmla="*/ 5160524 w 5160524"/>
                <a:gd name="connsiteY1" fmla="*/ 0 h 861398"/>
                <a:gd name="connsiteX2" fmla="*/ 2545895 w 5160524"/>
                <a:gd name="connsiteY2" fmla="*/ 861398 h 861398"/>
                <a:gd name="connsiteX3" fmla="*/ 0 w 5160524"/>
                <a:gd name="connsiteY3" fmla="*/ 335546 h 8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524" h="861398">
                  <a:moveTo>
                    <a:pt x="0" y="335546"/>
                  </a:moveTo>
                  <a:lnTo>
                    <a:pt x="5160524" y="0"/>
                  </a:lnTo>
                  <a:lnTo>
                    <a:pt x="2545895" y="861398"/>
                  </a:lnTo>
                  <a:lnTo>
                    <a:pt x="0" y="3355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 dirty="0"/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913488B2-BD80-4EF3-8EFF-87FB8C924916}"/>
                </a:ext>
              </a:extLst>
            </p:cNvPr>
            <p:cNvSpPr/>
            <p:nvPr/>
          </p:nvSpPr>
          <p:spPr>
            <a:xfrm rot="50164">
              <a:off x="9516356" y="5203899"/>
              <a:ext cx="2975503" cy="1708909"/>
            </a:xfrm>
            <a:custGeom>
              <a:avLst/>
              <a:gdLst>
                <a:gd name="connsiteX0" fmla="*/ 4171950 w 4305300"/>
                <a:gd name="connsiteY0" fmla="*/ 0 h 2295525"/>
                <a:gd name="connsiteX1" fmla="*/ 0 w 4305300"/>
                <a:gd name="connsiteY1" fmla="*/ 2295525 h 2295525"/>
                <a:gd name="connsiteX2" fmla="*/ 4305300 w 4305300"/>
                <a:gd name="connsiteY2" fmla="*/ 2295525 h 2295525"/>
                <a:gd name="connsiteX3" fmla="*/ 4171950 w 4305300"/>
                <a:gd name="connsiteY3" fmla="*/ 0 h 2295525"/>
                <a:gd name="connsiteX0" fmla="*/ 4171950 w 4398508"/>
                <a:gd name="connsiteY0" fmla="*/ 0 h 2295525"/>
                <a:gd name="connsiteX1" fmla="*/ 0 w 4398508"/>
                <a:gd name="connsiteY1" fmla="*/ 2295525 h 2295525"/>
                <a:gd name="connsiteX2" fmla="*/ 4398508 w 4398508"/>
                <a:gd name="connsiteY2" fmla="*/ 1736850 h 2295525"/>
                <a:gd name="connsiteX3" fmla="*/ 4171950 w 4398508"/>
                <a:gd name="connsiteY3" fmla="*/ 0 h 2295525"/>
                <a:gd name="connsiteX0" fmla="*/ 4171950 w 4376619"/>
                <a:gd name="connsiteY0" fmla="*/ 0 h 2295525"/>
                <a:gd name="connsiteX1" fmla="*/ 0 w 4376619"/>
                <a:gd name="connsiteY1" fmla="*/ 2295525 h 2295525"/>
                <a:gd name="connsiteX2" fmla="*/ 4376619 w 4376619"/>
                <a:gd name="connsiteY2" fmla="*/ 1614975 h 2295525"/>
                <a:gd name="connsiteX3" fmla="*/ 4171950 w 4376619"/>
                <a:gd name="connsiteY3" fmla="*/ 0 h 2295525"/>
                <a:gd name="connsiteX0" fmla="*/ 4171950 w 4353774"/>
                <a:gd name="connsiteY0" fmla="*/ 0 h 2295525"/>
                <a:gd name="connsiteX1" fmla="*/ 0 w 4353774"/>
                <a:gd name="connsiteY1" fmla="*/ 2295525 h 2295525"/>
                <a:gd name="connsiteX2" fmla="*/ 4353774 w 4353774"/>
                <a:gd name="connsiteY2" fmla="*/ 1541659 h 2295525"/>
                <a:gd name="connsiteX3" fmla="*/ 4171950 w 4353774"/>
                <a:gd name="connsiteY3" fmla="*/ 0 h 2295525"/>
                <a:gd name="connsiteX0" fmla="*/ 4082067 w 4353774"/>
                <a:gd name="connsiteY0" fmla="*/ 0 h 2095511"/>
                <a:gd name="connsiteX1" fmla="*/ 0 w 4353774"/>
                <a:gd name="connsiteY1" fmla="*/ 2095511 h 2095511"/>
                <a:gd name="connsiteX2" fmla="*/ 4353774 w 4353774"/>
                <a:gd name="connsiteY2" fmla="*/ 1341645 h 2095511"/>
                <a:gd name="connsiteX3" fmla="*/ 4082067 w 4353774"/>
                <a:gd name="connsiteY3" fmla="*/ 0 h 2095511"/>
                <a:gd name="connsiteX0" fmla="*/ 2703796 w 2975503"/>
                <a:gd name="connsiteY0" fmla="*/ 0 h 1394859"/>
                <a:gd name="connsiteX1" fmla="*/ 0 w 2975503"/>
                <a:gd name="connsiteY1" fmla="*/ 1394859 h 1394859"/>
                <a:gd name="connsiteX2" fmla="*/ 2975503 w 2975503"/>
                <a:gd name="connsiteY2" fmla="*/ 1341645 h 1394859"/>
                <a:gd name="connsiteX3" fmla="*/ 2703796 w 2975503"/>
                <a:gd name="connsiteY3" fmla="*/ 0 h 13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5503" h="1394859">
                  <a:moveTo>
                    <a:pt x="2703796" y="0"/>
                  </a:moveTo>
                  <a:lnTo>
                    <a:pt x="0" y="1394859"/>
                  </a:lnTo>
                  <a:lnTo>
                    <a:pt x="2975503" y="1341645"/>
                  </a:lnTo>
                  <a:lnTo>
                    <a:pt x="270379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 dirty="0"/>
            </a:p>
          </p:txBody>
        </p:sp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4D2B1BE0-E19F-4446-B25E-C26669B8E34E}"/>
                </a:ext>
              </a:extLst>
            </p:cNvPr>
            <p:cNvSpPr/>
            <p:nvPr/>
          </p:nvSpPr>
          <p:spPr>
            <a:xfrm>
              <a:off x="-180975" y="5724525"/>
              <a:ext cx="11696700" cy="1190625"/>
            </a:xfrm>
            <a:custGeom>
              <a:avLst/>
              <a:gdLst>
                <a:gd name="connsiteX0" fmla="*/ 0 w 11696700"/>
                <a:gd name="connsiteY0" fmla="*/ 0 h 1190625"/>
                <a:gd name="connsiteX1" fmla="*/ 11696700 w 11696700"/>
                <a:gd name="connsiteY1" fmla="*/ 1190625 h 1190625"/>
                <a:gd name="connsiteX2" fmla="*/ 9525 w 11696700"/>
                <a:gd name="connsiteY2" fmla="*/ 1190625 h 1190625"/>
                <a:gd name="connsiteX3" fmla="*/ 0 w 11696700"/>
                <a:gd name="connsiteY3" fmla="*/ 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6700" h="1190625">
                  <a:moveTo>
                    <a:pt x="0" y="0"/>
                  </a:moveTo>
                  <a:lnTo>
                    <a:pt x="11696700" y="1190625"/>
                  </a:lnTo>
                  <a:lnTo>
                    <a:pt x="9525" y="1190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 dirty="0"/>
            </a:p>
          </p:txBody>
        </p:sp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5AAC79A-7373-4EE1-AAC3-0381C4F965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859" y="-78138"/>
            <a:ext cx="1121028" cy="11210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CF646B-7214-4972-A7A1-7977054224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9" y="2647028"/>
            <a:ext cx="5340686" cy="31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17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1DBA6F3-4D80-45A7-8A9E-5F26023ECE0D}"/>
              </a:ext>
            </a:extLst>
          </p:cNvPr>
          <p:cNvSpPr/>
          <p:nvPr/>
        </p:nvSpPr>
        <p:spPr>
          <a:xfrm>
            <a:off x="-263236" y="-221115"/>
            <a:ext cx="13184438" cy="5140404"/>
          </a:xfrm>
          <a:prstGeom prst="rect">
            <a:avLst/>
          </a:prstGeom>
          <a:solidFill>
            <a:srgbClr val="D6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11" name="Freeform: Shape 6">
            <a:extLst>
              <a:ext uri="{FF2B5EF4-FFF2-40B4-BE49-F238E27FC236}">
                <a16:creationId xmlns:a16="http://schemas.microsoft.com/office/drawing/2014/main" id="{81525548-6268-468D-8FA4-433430B54DF7}"/>
              </a:ext>
            </a:extLst>
          </p:cNvPr>
          <p:cNvSpPr/>
          <p:nvPr/>
        </p:nvSpPr>
        <p:spPr>
          <a:xfrm>
            <a:off x="655146" y="-200106"/>
            <a:ext cx="11800500" cy="2519616"/>
          </a:xfrm>
          <a:custGeom>
            <a:avLst/>
            <a:gdLst>
              <a:gd name="connsiteX0" fmla="*/ 0 w 12496800"/>
              <a:gd name="connsiteY0" fmla="*/ 1066800 h 1781175"/>
              <a:gd name="connsiteX1" fmla="*/ 12496800 w 12496800"/>
              <a:gd name="connsiteY1" fmla="*/ 0 h 1781175"/>
              <a:gd name="connsiteX2" fmla="*/ 12382500 w 12496800"/>
              <a:gd name="connsiteY2" fmla="*/ 1781175 h 1781175"/>
              <a:gd name="connsiteX3" fmla="*/ 0 w 12496800"/>
              <a:gd name="connsiteY3" fmla="*/ 1676400 h 1781175"/>
              <a:gd name="connsiteX4" fmla="*/ 0 w 12496800"/>
              <a:gd name="connsiteY4" fmla="*/ 1066800 h 1781175"/>
              <a:gd name="connsiteX0" fmla="*/ 0 w 12435244"/>
              <a:gd name="connsiteY0" fmla="*/ 141029 h 855404"/>
              <a:gd name="connsiteX1" fmla="*/ 12435244 w 12435244"/>
              <a:gd name="connsiteY1" fmla="*/ 0 h 855404"/>
              <a:gd name="connsiteX2" fmla="*/ 12382500 w 12435244"/>
              <a:gd name="connsiteY2" fmla="*/ 855404 h 855404"/>
              <a:gd name="connsiteX3" fmla="*/ 0 w 12435244"/>
              <a:gd name="connsiteY3" fmla="*/ 750629 h 855404"/>
              <a:gd name="connsiteX4" fmla="*/ 0 w 12435244"/>
              <a:gd name="connsiteY4" fmla="*/ 141029 h 855404"/>
              <a:gd name="connsiteX0" fmla="*/ 0 w 12435244"/>
              <a:gd name="connsiteY0" fmla="*/ 1227029 h 1941404"/>
              <a:gd name="connsiteX1" fmla="*/ 12435244 w 12435244"/>
              <a:gd name="connsiteY1" fmla="*/ 0 h 1941404"/>
              <a:gd name="connsiteX2" fmla="*/ 12382500 w 12435244"/>
              <a:gd name="connsiteY2" fmla="*/ 1941404 h 1941404"/>
              <a:gd name="connsiteX3" fmla="*/ 0 w 12435244"/>
              <a:gd name="connsiteY3" fmla="*/ 1836629 h 1941404"/>
              <a:gd name="connsiteX4" fmla="*/ 0 w 12435244"/>
              <a:gd name="connsiteY4" fmla="*/ 1227029 h 1941404"/>
              <a:gd name="connsiteX0" fmla="*/ 0 w 13697144"/>
              <a:gd name="connsiteY0" fmla="*/ 0 h 3954571"/>
              <a:gd name="connsiteX1" fmla="*/ 13697144 w 13697144"/>
              <a:gd name="connsiteY1" fmla="*/ 2013167 h 3954571"/>
              <a:gd name="connsiteX2" fmla="*/ 13644400 w 13697144"/>
              <a:gd name="connsiteY2" fmla="*/ 3954571 h 3954571"/>
              <a:gd name="connsiteX3" fmla="*/ 1261900 w 13697144"/>
              <a:gd name="connsiteY3" fmla="*/ 3849796 h 3954571"/>
              <a:gd name="connsiteX4" fmla="*/ 0 w 13697144"/>
              <a:gd name="connsiteY4" fmla="*/ 0 h 3954571"/>
              <a:gd name="connsiteX0" fmla="*/ 0 w 13798291"/>
              <a:gd name="connsiteY0" fmla="*/ 0 h 5254210"/>
              <a:gd name="connsiteX1" fmla="*/ 13697144 w 13798291"/>
              <a:gd name="connsiteY1" fmla="*/ 2013167 h 5254210"/>
              <a:gd name="connsiteX2" fmla="*/ 13798291 w 13798291"/>
              <a:gd name="connsiteY2" fmla="*/ 5254210 h 5254210"/>
              <a:gd name="connsiteX3" fmla="*/ 1261900 w 13798291"/>
              <a:gd name="connsiteY3" fmla="*/ 3849796 h 5254210"/>
              <a:gd name="connsiteX4" fmla="*/ 0 w 13798291"/>
              <a:gd name="connsiteY4" fmla="*/ 0 h 5254210"/>
              <a:gd name="connsiteX0" fmla="*/ 0 w 13798291"/>
              <a:gd name="connsiteY0" fmla="*/ 0 h 5254210"/>
              <a:gd name="connsiteX1" fmla="*/ 13697144 w 13798291"/>
              <a:gd name="connsiteY1" fmla="*/ 2013167 h 5254210"/>
              <a:gd name="connsiteX2" fmla="*/ 13798291 w 13798291"/>
              <a:gd name="connsiteY2" fmla="*/ 5254210 h 5254210"/>
              <a:gd name="connsiteX3" fmla="*/ 1538902 w 13798291"/>
              <a:gd name="connsiteY3" fmla="*/ 4099042 h 5254210"/>
              <a:gd name="connsiteX4" fmla="*/ 0 w 13798291"/>
              <a:gd name="connsiteY4" fmla="*/ 0 h 5254210"/>
              <a:gd name="connsiteX0" fmla="*/ 61557 w 12259389"/>
              <a:gd name="connsiteY0" fmla="*/ 1796735 h 3241043"/>
              <a:gd name="connsiteX1" fmla="*/ 12158242 w 12259389"/>
              <a:gd name="connsiteY1" fmla="*/ 0 h 3241043"/>
              <a:gd name="connsiteX2" fmla="*/ 12259389 w 12259389"/>
              <a:gd name="connsiteY2" fmla="*/ 3241043 h 3241043"/>
              <a:gd name="connsiteX3" fmla="*/ 0 w 12259389"/>
              <a:gd name="connsiteY3" fmla="*/ 2085875 h 3241043"/>
              <a:gd name="connsiteX4" fmla="*/ 61557 w 12259389"/>
              <a:gd name="connsiteY4" fmla="*/ 1796735 h 3241043"/>
              <a:gd name="connsiteX0" fmla="*/ 61557 w 12259389"/>
              <a:gd name="connsiteY0" fmla="*/ 69817 h 1514125"/>
              <a:gd name="connsiteX1" fmla="*/ 12189020 w 12259389"/>
              <a:gd name="connsiteY1" fmla="*/ 0 h 1514125"/>
              <a:gd name="connsiteX2" fmla="*/ 12259389 w 12259389"/>
              <a:gd name="connsiteY2" fmla="*/ 1514125 h 1514125"/>
              <a:gd name="connsiteX3" fmla="*/ 0 w 12259389"/>
              <a:gd name="connsiteY3" fmla="*/ 358957 h 1514125"/>
              <a:gd name="connsiteX4" fmla="*/ 61557 w 12259389"/>
              <a:gd name="connsiteY4" fmla="*/ 69817 h 1514125"/>
              <a:gd name="connsiteX0" fmla="*/ 61557 w 12259389"/>
              <a:gd name="connsiteY0" fmla="*/ 69817 h 1514125"/>
              <a:gd name="connsiteX1" fmla="*/ 12219798 w 12259389"/>
              <a:gd name="connsiteY1" fmla="*/ 0 h 1514125"/>
              <a:gd name="connsiteX2" fmla="*/ 12259389 w 12259389"/>
              <a:gd name="connsiteY2" fmla="*/ 1514125 h 1514125"/>
              <a:gd name="connsiteX3" fmla="*/ 0 w 12259389"/>
              <a:gd name="connsiteY3" fmla="*/ 358957 h 1514125"/>
              <a:gd name="connsiteX4" fmla="*/ 61557 w 12259389"/>
              <a:gd name="connsiteY4" fmla="*/ 69817 h 151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9389" h="1514125">
                <a:moveTo>
                  <a:pt x="61557" y="69817"/>
                </a:moveTo>
                <a:lnTo>
                  <a:pt x="12219798" y="0"/>
                </a:lnTo>
                <a:lnTo>
                  <a:pt x="12259389" y="1514125"/>
                </a:lnTo>
                <a:lnTo>
                  <a:pt x="0" y="358957"/>
                </a:lnTo>
                <a:lnTo>
                  <a:pt x="61557" y="69817"/>
                </a:lnTo>
                <a:close/>
              </a:path>
            </a:pathLst>
          </a:cu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12" name="Freeform: Shape 5">
            <a:extLst>
              <a:ext uri="{FF2B5EF4-FFF2-40B4-BE49-F238E27FC236}">
                <a16:creationId xmlns:a16="http://schemas.microsoft.com/office/drawing/2014/main" id="{DD5295FD-3481-42AE-B13F-C184949348B2}"/>
              </a:ext>
            </a:extLst>
          </p:cNvPr>
          <p:cNvSpPr/>
          <p:nvPr/>
        </p:nvSpPr>
        <p:spPr>
          <a:xfrm>
            <a:off x="-1870365" y="1235531"/>
            <a:ext cx="14326011" cy="5996542"/>
          </a:xfrm>
          <a:custGeom>
            <a:avLst/>
            <a:gdLst>
              <a:gd name="connsiteX0" fmla="*/ 0 w 12496800"/>
              <a:gd name="connsiteY0" fmla="*/ 1066800 h 1781175"/>
              <a:gd name="connsiteX1" fmla="*/ 12496800 w 12496800"/>
              <a:gd name="connsiteY1" fmla="*/ 0 h 1781175"/>
              <a:gd name="connsiteX2" fmla="*/ 12382500 w 12496800"/>
              <a:gd name="connsiteY2" fmla="*/ 1781175 h 1781175"/>
              <a:gd name="connsiteX3" fmla="*/ 0 w 12496800"/>
              <a:gd name="connsiteY3" fmla="*/ 1676400 h 1781175"/>
              <a:gd name="connsiteX4" fmla="*/ 0 w 12496800"/>
              <a:gd name="connsiteY4" fmla="*/ 1066800 h 1781175"/>
              <a:gd name="connsiteX0" fmla="*/ 0 w 12435244"/>
              <a:gd name="connsiteY0" fmla="*/ 141029 h 855404"/>
              <a:gd name="connsiteX1" fmla="*/ 12435244 w 12435244"/>
              <a:gd name="connsiteY1" fmla="*/ 0 h 855404"/>
              <a:gd name="connsiteX2" fmla="*/ 12382500 w 12435244"/>
              <a:gd name="connsiteY2" fmla="*/ 855404 h 855404"/>
              <a:gd name="connsiteX3" fmla="*/ 0 w 12435244"/>
              <a:gd name="connsiteY3" fmla="*/ 750629 h 855404"/>
              <a:gd name="connsiteX4" fmla="*/ 0 w 12435244"/>
              <a:gd name="connsiteY4" fmla="*/ 141029 h 855404"/>
              <a:gd name="connsiteX0" fmla="*/ 0 w 12435244"/>
              <a:gd name="connsiteY0" fmla="*/ 1227029 h 1941404"/>
              <a:gd name="connsiteX1" fmla="*/ 12435244 w 12435244"/>
              <a:gd name="connsiteY1" fmla="*/ 0 h 1941404"/>
              <a:gd name="connsiteX2" fmla="*/ 12382500 w 12435244"/>
              <a:gd name="connsiteY2" fmla="*/ 1941404 h 1941404"/>
              <a:gd name="connsiteX3" fmla="*/ 0 w 12435244"/>
              <a:gd name="connsiteY3" fmla="*/ 1836629 h 1941404"/>
              <a:gd name="connsiteX4" fmla="*/ 0 w 12435244"/>
              <a:gd name="connsiteY4" fmla="*/ 1227029 h 1941404"/>
              <a:gd name="connsiteX0" fmla="*/ 0 w 13697144"/>
              <a:gd name="connsiteY0" fmla="*/ 0 h 3954571"/>
              <a:gd name="connsiteX1" fmla="*/ 13697144 w 13697144"/>
              <a:gd name="connsiteY1" fmla="*/ 2013167 h 3954571"/>
              <a:gd name="connsiteX2" fmla="*/ 13644400 w 13697144"/>
              <a:gd name="connsiteY2" fmla="*/ 3954571 h 3954571"/>
              <a:gd name="connsiteX3" fmla="*/ 1261900 w 13697144"/>
              <a:gd name="connsiteY3" fmla="*/ 3849796 h 3954571"/>
              <a:gd name="connsiteX4" fmla="*/ 0 w 13697144"/>
              <a:gd name="connsiteY4" fmla="*/ 0 h 395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7144" h="3954571">
                <a:moveTo>
                  <a:pt x="0" y="0"/>
                </a:moveTo>
                <a:lnTo>
                  <a:pt x="13697144" y="2013167"/>
                </a:lnTo>
                <a:lnTo>
                  <a:pt x="13644400" y="3954571"/>
                </a:lnTo>
                <a:lnTo>
                  <a:pt x="1261900" y="3849796"/>
                </a:lnTo>
                <a:lnTo>
                  <a:pt x="0" y="0"/>
                </a:lnTo>
                <a:close/>
              </a:path>
            </a:pathLst>
          </a:cu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13" name="Freeform: Shape 4">
            <a:extLst>
              <a:ext uri="{FF2B5EF4-FFF2-40B4-BE49-F238E27FC236}">
                <a16:creationId xmlns:a16="http://schemas.microsoft.com/office/drawing/2014/main" id="{6B301D97-74DF-43DC-84E9-0DD987C2F454}"/>
              </a:ext>
            </a:extLst>
          </p:cNvPr>
          <p:cNvSpPr/>
          <p:nvPr/>
        </p:nvSpPr>
        <p:spPr>
          <a:xfrm>
            <a:off x="-942038" y="-1492959"/>
            <a:ext cx="12469356" cy="9843918"/>
          </a:xfrm>
          <a:custGeom>
            <a:avLst/>
            <a:gdLst>
              <a:gd name="connsiteX0" fmla="*/ 0 w 7296150"/>
              <a:gd name="connsiteY0" fmla="*/ 85725 h 2038350"/>
              <a:gd name="connsiteX1" fmla="*/ 4181475 w 7296150"/>
              <a:gd name="connsiteY1" fmla="*/ 2038350 h 2038350"/>
              <a:gd name="connsiteX2" fmla="*/ 7296150 w 7296150"/>
              <a:gd name="connsiteY2" fmla="*/ 0 h 2038350"/>
              <a:gd name="connsiteX3" fmla="*/ 0 w 7296150"/>
              <a:gd name="connsiteY3" fmla="*/ 85725 h 2038350"/>
              <a:gd name="connsiteX0" fmla="*/ 0 w 6432084"/>
              <a:gd name="connsiteY0" fmla="*/ 818266 h 2770891"/>
              <a:gd name="connsiteX1" fmla="*/ 4181475 w 6432084"/>
              <a:gd name="connsiteY1" fmla="*/ 2770891 h 2770891"/>
              <a:gd name="connsiteX2" fmla="*/ 6432084 w 6432084"/>
              <a:gd name="connsiteY2" fmla="*/ 0 h 2770891"/>
              <a:gd name="connsiteX3" fmla="*/ 0 w 6432084"/>
              <a:gd name="connsiteY3" fmla="*/ 818266 h 2770891"/>
              <a:gd name="connsiteX0" fmla="*/ 0 w 6054580"/>
              <a:gd name="connsiteY0" fmla="*/ 2762666 h 2770891"/>
              <a:gd name="connsiteX1" fmla="*/ 3803971 w 6054580"/>
              <a:gd name="connsiteY1" fmla="*/ 2770891 h 2770891"/>
              <a:gd name="connsiteX2" fmla="*/ 6054580 w 6054580"/>
              <a:gd name="connsiteY2" fmla="*/ 0 h 2770891"/>
              <a:gd name="connsiteX3" fmla="*/ 0 w 6054580"/>
              <a:gd name="connsiteY3" fmla="*/ 2762666 h 2770891"/>
              <a:gd name="connsiteX0" fmla="*/ 0 w 6599864"/>
              <a:gd name="connsiteY0" fmla="*/ 1935166 h 2770891"/>
              <a:gd name="connsiteX1" fmla="*/ 4349255 w 6599864"/>
              <a:gd name="connsiteY1" fmla="*/ 2770891 h 2770891"/>
              <a:gd name="connsiteX2" fmla="*/ 6599864 w 6599864"/>
              <a:gd name="connsiteY2" fmla="*/ 0 h 2770891"/>
              <a:gd name="connsiteX3" fmla="*/ 0 w 6599864"/>
              <a:gd name="connsiteY3" fmla="*/ 1935166 h 2770891"/>
              <a:gd name="connsiteX0" fmla="*/ 0 w 11697112"/>
              <a:gd name="connsiteY0" fmla="*/ 1935166 h 4918450"/>
              <a:gd name="connsiteX1" fmla="*/ 11697112 w 11697112"/>
              <a:gd name="connsiteY1" fmla="*/ 4918450 h 4918450"/>
              <a:gd name="connsiteX2" fmla="*/ 6599864 w 11697112"/>
              <a:gd name="connsiteY2" fmla="*/ 0 h 4918450"/>
              <a:gd name="connsiteX3" fmla="*/ 0 w 11697112"/>
              <a:gd name="connsiteY3" fmla="*/ 1935166 h 4918450"/>
              <a:gd name="connsiteX0" fmla="*/ 0 w 11697112"/>
              <a:gd name="connsiteY0" fmla="*/ 1935166 h 4918450"/>
              <a:gd name="connsiteX1" fmla="*/ 5041515 w 11697112"/>
              <a:gd name="connsiteY1" fmla="*/ 325385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  <a:gd name="connsiteX0" fmla="*/ 0 w 11697112"/>
              <a:gd name="connsiteY0" fmla="*/ 1935166 h 4918450"/>
              <a:gd name="connsiteX1" fmla="*/ 436858 w 11697112"/>
              <a:gd name="connsiteY1" fmla="*/ 415160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97112" h="4918450">
                <a:moveTo>
                  <a:pt x="0" y="1935166"/>
                </a:moveTo>
                <a:lnTo>
                  <a:pt x="436858" y="4151603"/>
                </a:lnTo>
                <a:lnTo>
                  <a:pt x="11697112" y="4918450"/>
                </a:lnTo>
                <a:lnTo>
                  <a:pt x="6599864" y="0"/>
                </a:lnTo>
                <a:lnTo>
                  <a:pt x="0" y="1935166"/>
                </a:lnTo>
                <a:close/>
              </a:path>
            </a:pathLst>
          </a:custGeom>
          <a:solidFill>
            <a:srgbClr val="B82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37B3C90-83E6-4DC0-AC49-650FF539F2CB}"/>
              </a:ext>
            </a:extLst>
          </p:cNvPr>
          <p:cNvSpPr txBox="1">
            <a:spLocks/>
          </p:cNvSpPr>
          <p:nvPr/>
        </p:nvSpPr>
        <p:spPr>
          <a:xfrm>
            <a:off x="2018778" y="57174"/>
            <a:ext cx="8295271" cy="748866"/>
          </a:xfrm>
          <a:prstGeom prst="rect">
            <a:avLst/>
          </a:prstGeom>
        </p:spPr>
        <p:txBody>
          <a:bodyPr vert="horz" lIns="82953" tIns="41476" rIns="82953" bIns="4147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55" dirty="0">
                <a:solidFill>
                  <a:schemeClr val="bg1"/>
                </a:solidFill>
                <a:latin typeface="Montserrat Black" panose="00000A00000000000000" pitchFamily="50" charset="-52"/>
              </a:rPr>
              <a:t>СПАСИБО ЗА ВНИМАНИЕ!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CA96DB5-0D9F-4948-8F55-7C9B61505B1B}"/>
              </a:ext>
            </a:extLst>
          </p:cNvPr>
          <p:cNvSpPr/>
          <p:nvPr/>
        </p:nvSpPr>
        <p:spPr>
          <a:xfrm>
            <a:off x="3144980" y="1096133"/>
            <a:ext cx="54043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КОНТАКТЫ ПРОЕКТА:</a:t>
            </a:r>
          </a:p>
          <a:p>
            <a:pPr algn="ctr">
              <a:lnSpc>
                <a:spcPts val="2400"/>
              </a:lnSpc>
            </a:pPr>
            <a:r>
              <a: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 </a:t>
            </a:r>
            <a:br>
              <a: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</a:br>
            <a:r>
              <a:rPr lang="ru-RU" sz="2800" dirty="0">
                <a:solidFill>
                  <a:schemeClr val="bg1"/>
                </a:solidFill>
                <a:latin typeface="Circe Bold" panose="020B0602020203020203" pitchFamily="34" charset="-52"/>
              </a:rPr>
              <a:t>ДОБРОВОЛЬЦЫ ЛЯНГАСОВО</a:t>
            </a:r>
          </a:p>
          <a:p>
            <a:pPr algn="ctr">
              <a:lnSpc>
                <a:spcPts val="2400"/>
              </a:lnSpc>
            </a:pP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</a:endParaRPr>
          </a:p>
          <a:p>
            <a:pPr algn="ctr">
              <a:lnSpc>
                <a:spcPts val="2400"/>
              </a:lnSpc>
            </a:pPr>
            <a:r>
              <a:rPr lang="en-US" sz="2800" dirty="0">
                <a:solidFill>
                  <a:schemeClr val="bg1"/>
                </a:solidFill>
                <a:latin typeface="Circe Bold" panose="020B0602020203020203" pitchFamily="34" charset="-52"/>
              </a:rPr>
              <a:t>https</a:t>
            </a:r>
            <a:r>
              <a:rPr lang="ru-RU" sz="2800" dirty="0">
                <a:solidFill>
                  <a:schemeClr val="bg1"/>
                </a:solidFill>
                <a:latin typeface="Circe Bold" panose="020B0602020203020203" pitchFamily="34" charset="-52"/>
              </a:rPr>
              <a:t>://</a:t>
            </a:r>
            <a:r>
              <a:rPr lang="en-US" sz="2800" dirty="0">
                <a:solidFill>
                  <a:schemeClr val="bg1"/>
                </a:solidFill>
                <a:latin typeface="Circe Bold" panose="020B0602020203020203" pitchFamily="34" charset="-52"/>
              </a:rPr>
              <a:t>vk.com</a:t>
            </a:r>
            <a:r>
              <a:rPr lang="ru-RU" sz="2800" dirty="0">
                <a:solidFill>
                  <a:schemeClr val="bg1"/>
                </a:solidFill>
                <a:latin typeface="Circe Bold" panose="020B0602020203020203" pitchFamily="34" charset="-52"/>
              </a:rPr>
              <a:t>/</a:t>
            </a:r>
            <a:r>
              <a:rPr lang="en-US" sz="2800" dirty="0">
                <a:solidFill>
                  <a:schemeClr val="bg1"/>
                </a:solidFill>
                <a:latin typeface="Circe Bold" panose="020B0602020203020203" pitchFamily="34" charset="-52"/>
              </a:rPr>
              <a:t>DobruLya43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</a:endParaRPr>
          </a:p>
          <a:p>
            <a:pPr>
              <a:lnSpc>
                <a:spcPts val="2400"/>
              </a:lnSpc>
            </a:pPr>
            <a:endParaRPr lang="ru-RU" sz="2800" dirty="0">
              <a:solidFill>
                <a:schemeClr val="bg1"/>
              </a:solidFill>
              <a:effectLst/>
              <a:latin typeface="Circe Bold" panose="020B0602020203020203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16" y="3007851"/>
            <a:ext cx="3868891" cy="38228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80D7FA-0F13-4C3C-A10E-5791414B6D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935" y="-100242"/>
            <a:ext cx="1121028" cy="112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46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17400</TotalTime>
  <Words>742</Words>
  <Application>Microsoft Office PowerPoint</Application>
  <PresentationFormat>Широкоэкранный</PresentationFormat>
  <Paragraphs>136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Circe ExtraBold</vt:lpstr>
      <vt:lpstr>Circe Light</vt:lpstr>
      <vt:lpstr>Montserrat</vt:lpstr>
      <vt:lpstr>Circe</vt:lpstr>
      <vt:lpstr>Circe Bold</vt:lpstr>
      <vt:lpstr>Calibri</vt:lpstr>
      <vt:lpstr>Montserrat Black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SafeTec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Дурдина Зоя</dc:creator>
  <cp:lastModifiedBy>My home</cp:lastModifiedBy>
  <cp:revision>410</cp:revision>
  <cp:lastPrinted>2020-06-22T09:36:24Z</cp:lastPrinted>
  <dcterms:created xsi:type="dcterms:W3CDTF">2020-01-22T13:17:43Z</dcterms:created>
  <dcterms:modified xsi:type="dcterms:W3CDTF">2021-06-17T08:23:01Z</dcterms:modified>
</cp:coreProperties>
</file>