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74300"/>
  <p:notesSz cx="18288000" cy="102743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RLGBJ+Podkova Medium" panose="020B0604020202020204" charset="-52"/>
      <p:regular r:id="rId18"/>
    </p:embeddedFont>
    <p:embeddedFont>
      <p:font typeface="TGBJJU+Roboto Bold" panose="020B0604020202020204" charset="0"/>
      <p:regular r:id="rId19"/>
    </p:embeddedFont>
    <p:embeddedFont>
      <p:font typeface="WRVNBB+Roboto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4" y="30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4643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D67722-891F-405A-BBFC-9C0B8329CC18}"/>
              </a:ext>
            </a:extLst>
          </p:cNvPr>
          <p:cNvSpPr/>
          <p:nvPr/>
        </p:nvSpPr>
        <p:spPr>
          <a:xfrm>
            <a:off x="0" y="-14643"/>
            <a:ext cx="18288000" cy="10274300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3855969" y="3490536"/>
            <a:ext cx="10843133" cy="49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М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О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Л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О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Д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Ё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Ж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Н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Ы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Е</a:t>
            </a:r>
            <a:r>
              <a:rPr sz="3000" spc="120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П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А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Т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Р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О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Т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Ч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Е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С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К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Е</a:t>
            </a:r>
            <a:r>
              <a:rPr sz="3000" spc="120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П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Р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О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Е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К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Т</a:t>
            </a:r>
            <a:r>
              <a:rPr sz="3000" spc="-143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3000" dirty="0">
                <a:solidFill>
                  <a:srgbClr val="FFFFFF"/>
                </a:solidFill>
                <a:latin typeface="WRVNBB+Roboto"/>
                <a:cs typeface="WRVNBB+Roboto"/>
              </a:rPr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4946" y="4085251"/>
            <a:ext cx="15825157" cy="1932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12"/>
              </a:lnSpc>
              <a:spcBef>
                <a:spcPts val="0"/>
              </a:spcBef>
              <a:spcAft>
                <a:spcPts val="0"/>
              </a:spcAft>
            </a:pPr>
            <a:r>
              <a:rPr sz="10400" dirty="0">
                <a:solidFill>
                  <a:srgbClr val="FFFFFF"/>
                </a:solidFill>
                <a:latin typeface="QRLGBJ+Podkova Medium"/>
                <a:cs typeface="QRLGBJ+Podkova Medium"/>
              </a:rPr>
              <a:t>"АКАДЕМИЯ МУЖЕСТВА"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8745" y="7449857"/>
            <a:ext cx="1197560" cy="69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62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QRLGBJ+Podkova Medium"/>
                <a:cs typeface="QRLGBJ+Podkova Medium"/>
              </a:rPr>
              <a:t>2020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EF6523-5F82-4533-9D0E-FAFF9D7521A4}"/>
              </a:ext>
            </a:extLst>
          </p:cNvPr>
          <p:cNvSpPr/>
          <p:nvPr/>
        </p:nvSpPr>
        <p:spPr>
          <a:xfrm>
            <a:off x="1097897" y="1080002"/>
            <a:ext cx="16117599" cy="8143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77C8E7-C6E1-4D21-AF6D-6DC4C0C5C400}"/>
              </a:ext>
            </a:extLst>
          </p:cNvPr>
          <p:cNvSpPr/>
          <p:nvPr/>
        </p:nvSpPr>
        <p:spPr>
          <a:xfrm>
            <a:off x="8063880" y="-43929"/>
            <a:ext cx="2088232" cy="2696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FA4440-75DB-4C58-851E-D6B3B88B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8" y="246354"/>
            <a:ext cx="1608486" cy="2186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91F864-E64A-4A2B-909A-1F327B59A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5" y="0"/>
            <a:ext cx="15417470" cy="102742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C2524-2A4B-4ED6-B340-A12F247FE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63" y="2585"/>
            <a:ext cx="15413593" cy="10271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32BE31-E3A9-47D3-A4A0-9FE6A571E403}"/>
              </a:ext>
            </a:extLst>
          </p:cNvPr>
          <p:cNvSpPr/>
          <p:nvPr/>
        </p:nvSpPr>
        <p:spPr>
          <a:xfrm>
            <a:off x="0" y="0"/>
            <a:ext cx="15912752" cy="10274300"/>
          </a:xfrm>
          <a:prstGeom prst="rect">
            <a:avLst/>
          </a:prstGeom>
          <a:solidFill>
            <a:schemeClr val="dk1">
              <a:alpha val="6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1028700" y="846853"/>
            <a:ext cx="13479810" cy="1948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77"/>
              </a:lnSpc>
              <a:spcBef>
                <a:spcPts val="0"/>
              </a:spcBef>
              <a:spcAft>
                <a:spcPts val="0"/>
              </a:spcAft>
            </a:pPr>
            <a:r>
              <a:rPr sz="6400" dirty="0">
                <a:solidFill>
                  <a:srgbClr val="FFFFFF"/>
                </a:solidFill>
                <a:latin typeface="QRLGBJ+Podkova Medium"/>
                <a:cs typeface="QRLGBJ+Podkova Medium"/>
              </a:rPr>
              <a:t>ОРГАНИЗАТОРЫ</a:t>
            </a:r>
          </a:p>
          <a:p>
            <a:pPr marL="0" marR="0">
              <a:lnSpc>
                <a:spcPts val="4874"/>
              </a:lnSpc>
              <a:spcBef>
                <a:spcPts val="942"/>
              </a:spcBef>
              <a:spcAft>
                <a:spcPts val="0"/>
              </a:spcAft>
            </a:pPr>
            <a:r>
              <a:rPr sz="3400" spc="169" dirty="0">
                <a:solidFill>
                  <a:srgbClr val="E0E1E0"/>
                </a:solidFill>
                <a:latin typeface="QRLGBJ+Podkova Medium"/>
                <a:cs typeface="QRLGBJ+Podkova Medium"/>
              </a:rPr>
              <a:t>ОМСКОГО</a:t>
            </a:r>
            <a:r>
              <a:rPr sz="3400" spc="170" dirty="0">
                <a:solidFill>
                  <a:srgbClr val="E0E1E0"/>
                </a:solidFill>
                <a:latin typeface="QRLGBJ+Podkova Medium"/>
                <a:cs typeface="QRLGBJ+Podkova Medium"/>
              </a:rPr>
              <a:t> </a:t>
            </a:r>
            <a:r>
              <a:rPr sz="3400" spc="169" dirty="0">
                <a:solidFill>
                  <a:srgbClr val="E0E1E0"/>
                </a:solidFill>
                <a:latin typeface="QRLGBJ+Podkova Medium"/>
                <a:cs typeface="QRLGBJ+Podkova Medium"/>
              </a:rPr>
              <a:t>ОБЛАСТНОГО</a:t>
            </a:r>
            <a:r>
              <a:rPr sz="3400" spc="170" dirty="0">
                <a:solidFill>
                  <a:srgbClr val="E0E1E0"/>
                </a:solidFill>
                <a:latin typeface="QRLGBJ+Podkova Medium"/>
                <a:cs typeface="QRLGBJ+Podkova Medium"/>
              </a:rPr>
              <a:t> </a:t>
            </a:r>
            <a:r>
              <a:rPr sz="3400" spc="169" dirty="0">
                <a:solidFill>
                  <a:srgbClr val="E0E1E0"/>
                </a:solidFill>
                <a:latin typeface="QRLGBJ+Podkova Medium"/>
                <a:cs typeface="QRLGBJ+Podkova Medium"/>
              </a:rPr>
              <a:t>КОНКУРСА</a:t>
            </a:r>
            <a:r>
              <a:rPr sz="3400" spc="170" dirty="0">
                <a:solidFill>
                  <a:srgbClr val="E0E1E0"/>
                </a:solidFill>
                <a:latin typeface="QRLGBJ+Podkova Medium"/>
                <a:cs typeface="QRLGBJ+Podkova Medium"/>
              </a:rPr>
              <a:t> </a:t>
            </a:r>
            <a:r>
              <a:rPr sz="3400" spc="169" dirty="0">
                <a:solidFill>
                  <a:srgbClr val="E0E1E0"/>
                </a:solidFill>
                <a:latin typeface="QRLGBJ+Podkova Medium"/>
                <a:cs typeface="QRLGBJ+Podkova Medium"/>
              </a:rPr>
              <a:t>"АКАДЕМИЯ</a:t>
            </a:r>
            <a:r>
              <a:rPr sz="3400" spc="170" dirty="0">
                <a:solidFill>
                  <a:srgbClr val="E0E1E0"/>
                </a:solidFill>
                <a:latin typeface="QRLGBJ+Podkova Medium"/>
                <a:cs typeface="QRLGBJ+Podkova Medium"/>
              </a:rPr>
              <a:t> </a:t>
            </a:r>
            <a:r>
              <a:rPr sz="3400" spc="169" dirty="0">
                <a:solidFill>
                  <a:srgbClr val="E0E1E0"/>
                </a:solidFill>
                <a:latin typeface="QRLGBJ+Podkova Medium"/>
                <a:cs typeface="QRLGBJ+Podkova Medium"/>
              </a:rPr>
              <a:t>МУЖЕСТВА"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603" y="4429731"/>
            <a:ext cx="11809884" cy="586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Благотворительный фонд «Молодёжная инициатива»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603" y="5458431"/>
            <a:ext cx="11442427" cy="127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РО «Омская епархия Русской Православной Церкви</a:t>
            </a:r>
          </a:p>
          <a:p>
            <a:pPr marL="0" marR="0">
              <a:lnSpc>
                <a:spcPts val="4320"/>
              </a:lnSpc>
              <a:spcBef>
                <a:spcPts val="1079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(Московский Патриархат)»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603" y="7172931"/>
            <a:ext cx="12032233" cy="586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БУ 00 «Центр патриотического воспитания молодежи»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1593" y="1470600"/>
            <a:ext cx="3577022" cy="62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60"/>
              </a:lnSpc>
              <a:spcBef>
                <a:spcPts val="0"/>
              </a:spcBef>
              <a:spcAft>
                <a:spcPts val="0"/>
              </a:spcAft>
            </a:pPr>
            <a:r>
              <a:rPr sz="3250" spc="162" dirty="0">
                <a:solidFill>
                  <a:srgbClr val="F69B83"/>
                </a:solidFill>
                <a:latin typeface="QRLGBJ+Podkova Medium"/>
                <a:cs typeface="QRLGBJ+Podkova Medium"/>
              </a:rPr>
              <a:t>РУКОВОДИТЕЛИ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01593" y="2613601"/>
            <a:ext cx="6380110" cy="629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60"/>
              </a:lnSpc>
              <a:spcBef>
                <a:spcPts val="0"/>
              </a:spcBef>
              <a:spcAft>
                <a:spcPts val="0"/>
              </a:spcAft>
            </a:pPr>
            <a:r>
              <a:rPr sz="3250" spc="162" dirty="0">
                <a:solidFill>
                  <a:srgbClr val="F69B83"/>
                </a:solidFill>
                <a:latin typeface="QRLGBJ+Podkova Medium"/>
                <a:cs typeface="QRLGBJ+Podkova Medium"/>
              </a:rPr>
              <a:t>ИЛЬЯ </a:t>
            </a:r>
            <a:r>
              <a:rPr sz="3250" dirty="0">
                <a:solidFill>
                  <a:srgbClr val="F69B83"/>
                </a:solidFill>
                <a:latin typeface="QRLGBJ+Podkova Medium"/>
                <a:cs typeface="QRLGBJ+Podkova Medium"/>
              </a:rPr>
              <a:t>И</a:t>
            </a:r>
            <a:r>
              <a:rPr sz="3250" spc="325" dirty="0">
                <a:solidFill>
                  <a:srgbClr val="F69B83"/>
                </a:solidFill>
                <a:latin typeface="QRLGBJ+Podkova Medium"/>
                <a:cs typeface="QRLGBJ+Podkova Medium"/>
              </a:rPr>
              <a:t> </a:t>
            </a:r>
            <a:r>
              <a:rPr sz="3250" spc="162" dirty="0">
                <a:solidFill>
                  <a:srgbClr val="F69B83"/>
                </a:solidFill>
                <a:latin typeface="QRLGBJ+Podkova Medium"/>
                <a:cs typeface="QRLGBJ+Podkova Medium"/>
              </a:rPr>
              <a:t>ЕЛЕНА ЧЕШЕГОРОВЫ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01593" y="3791025"/>
            <a:ext cx="6505277" cy="1318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Фольклористы-этнографы, с более чем 25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летним опытом работы в эксепдициях по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Омской области и другим регионам России.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9664" y="5619825"/>
            <a:ext cx="5879157" cy="177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Организаторы военно-патриотического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фольклорного православного лагеря и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одноимённого клуба "Богатырская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застава",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19664" y="7448625"/>
            <a:ext cx="6054626" cy="1318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руководители фольклорного ансамбля и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молодёжной студии "Сретение"</a:t>
            </a:r>
          </a:p>
          <a:p>
            <a:pPr marL="0" marR="0">
              <a:lnSpc>
                <a:spcPts val="2880"/>
              </a:lnSpc>
              <a:spcBef>
                <a:spcPts val="71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WRVNBB+Roboto"/>
                <a:cs typeface="WRVNBB+Roboto"/>
              </a:rPr>
              <a:t>этнопедагоги.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9085" y="1420401"/>
            <a:ext cx="6486898" cy="586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GBJJU+Roboto Bold"/>
                <a:cs typeface="TGBJJU+Roboto Bold"/>
              </a:rPr>
              <a:t>ЦЕЛИ И ЗАДАЧИ КОНКУРСА: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6594" y="2149898"/>
            <a:ext cx="5729856" cy="80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6"/>
              </a:lnSpc>
              <a:spcBef>
                <a:spcPts val="0"/>
              </a:spcBef>
              <a:spcAft>
                <a:spcPts val="0"/>
              </a:spcAft>
            </a:pP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Духовно-патриотическое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воспитание</a:t>
            </a:r>
          </a:p>
          <a:p>
            <a:pPr marL="0" marR="0">
              <a:lnSpc>
                <a:spcPts val="2806"/>
              </a:lnSpc>
              <a:spcBef>
                <a:spcPts val="462"/>
              </a:spcBef>
              <a:spcAft>
                <a:spcPts val="0"/>
              </a:spcAft>
            </a:pPr>
            <a:r>
              <a:rPr sz="2350" spc="74" dirty="0">
                <a:solidFill>
                  <a:srgbClr val="FFFFFF"/>
                </a:solidFill>
                <a:latin typeface="WRVNBB+Roboto"/>
                <a:cs typeface="WRVNBB+Roboto"/>
              </a:rPr>
              <a:t>молодёжи;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6594" y="3162283"/>
            <a:ext cx="6871858" cy="39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6"/>
              </a:lnSpc>
              <a:spcBef>
                <a:spcPts val="0"/>
              </a:spcBef>
              <a:spcAft>
                <a:spcPts val="0"/>
              </a:spcAft>
            </a:pP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Формирование</a:t>
            </a:r>
            <a:r>
              <a:rPr sz="2350" spc="8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национальной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идентичности;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6594" y="3759590"/>
            <a:ext cx="6809714" cy="1224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6"/>
              </a:lnSpc>
              <a:spcBef>
                <a:spcPts val="0"/>
              </a:spcBef>
              <a:spcAft>
                <a:spcPts val="0"/>
              </a:spcAft>
            </a:pP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Создание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площадки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для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межнационального</a:t>
            </a:r>
          </a:p>
          <a:p>
            <a:pPr marL="0" marR="0">
              <a:lnSpc>
                <a:spcPts val="2806"/>
              </a:lnSpc>
              <a:spcBef>
                <a:spcPts val="462"/>
              </a:spcBef>
              <a:spcAft>
                <a:spcPts val="0"/>
              </a:spcAft>
            </a:pPr>
            <a:r>
              <a:rPr sz="2350" spc="76" dirty="0">
                <a:solidFill>
                  <a:srgbClr val="FFFFFF"/>
                </a:solidFill>
                <a:latin typeface="WRVNBB+Roboto"/>
                <a:cs typeface="WRVNBB+Roboto"/>
              </a:rPr>
              <a:t>культурного</a:t>
            </a:r>
            <a:r>
              <a:rPr sz="2350" spc="78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общения</a:t>
            </a:r>
            <a:r>
              <a:rPr sz="2350" spc="8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4" dirty="0">
                <a:solidFill>
                  <a:srgbClr val="FFFFFF"/>
                </a:solidFill>
                <a:latin typeface="WRVNBB+Roboto"/>
                <a:cs typeface="WRVNBB+Roboto"/>
              </a:rPr>
              <a:t>молодёжи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dirty="0">
                <a:solidFill>
                  <a:srgbClr val="FFFFFF"/>
                </a:solidFill>
                <a:latin typeface="WRVNBB+Roboto"/>
                <a:cs typeface="WRVNBB+Roboto"/>
              </a:rPr>
              <a:t>в</a:t>
            </a:r>
            <a:r>
              <a:rPr sz="2350" spc="154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поле</a:t>
            </a:r>
          </a:p>
          <a:p>
            <a:pPr marL="0" marR="0">
              <a:lnSpc>
                <a:spcPts val="2806"/>
              </a:lnSpc>
              <a:spcBef>
                <a:spcPts val="412"/>
              </a:spcBef>
              <a:spcAft>
                <a:spcPts val="0"/>
              </a:spcAft>
            </a:pP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русских</a:t>
            </a:r>
            <a:r>
              <a:rPr sz="2350" spc="7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культурных</a:t>
            </a:r>
            <a:r>
              <a:rPr sz="2350" spc="8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WRVNBB+Roboto"/>
                <a:cs typeface="WRVNBB+Roboto"/>
              </a:rPr>
              <a:t>традиций;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8097" y="5537092"/>
            <a:ext cx="5748774" cy="131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Прояснение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вопросов</a:t>
            </a:r>
            <a:r>
              <a:rPr sz="2550" spc="86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подлинного</a:t>
            </a:r>
          </a:p>
          <a:p>
            <a:pPr marL="0" marR="0">
              <a:lnSpc>
                <a:spcPts val="3048"/>
              </a:lnSpc>
              <a:spcBef>
                <a:spcPts val="512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фольклора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  <a:r>
              <a:rPr sz="2550" spc="16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этнографии;</a:t>
            </a:r>
            <a:r>
              <a:rPr sz="2550" spc="9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понятий</a:t>
            </a:r>
          </a:p>
          <a:p>
            <a:pPr marL="0" marR="0">
              <a:lnSpc>
                <a:spcPts val="3048"/>
              </a:lnSpc>
              <a:spcBef>
                <a:spcPts val="462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традиционных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гендерных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2" dirty="0">
                <a:solidFill>
                  <a:srgbClr val="FFFFFF"/>
                </a:solidFill>
                <a:latin typeface="WRVNBB+Roboto"/>
                <a:cs typeface="WRVNBB+Roboto"/>
              </a:rPr>
              <a:t>норм;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38097" y="7053206"/>
            <a:ext cx="6857342" cy="1762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8"/>
              </a:lnSpc>
              <a:spcBef>
                <a:spcPts val="0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Создание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dirty="0">
                <a:solidFill>
                  <a:srgbClr val="FFFFFF"/>
                </a:solidFill>
                <a:latin typeface="WRVNBB+Roboto"/>
                <a:cs typeface="WRVNBB+Roboto"/>
              </a:rPr>
              <a:t>в</a:t>
            </a:r>
            <a:r>
              <a:rPr sz="2550" spc="16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интернет-пространстве</a:t>
            </a:r>
          </a:p>
          <a:p>
            <a:pPr marL="0" marR="0">
              <a:lnSpc>
                <a:spcPts val="3048"/>
              </a:lnSpc>
              <a:spcBef>
                <a:spcPts val="512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безопасных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2" dirty="0">
                <a:solidFill>
                  <a:srgbClr val="FFFFFF"/>
                </a:solidFill>
                <a:latin typeface="WRVNBB+Roboto"/>
                <a:cs typeface="WRVNBB+Roboto"/>
              </a:rPr>
              <a:t>площадок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dirty="0">
                <a:solidFill>
                  <a:srgbClr val="FFFFFF"/>
                </a:solidFill>
                <a:latin typeface="WRVNBB+Roboto"/>
                <a:cs typeface="WRVNBB+Roboto"/>
              </a:rPr>
              <a:t>с</a:t>
            </a:r>
            <a:r>
              <a:rPr sz="2550" spc="170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научно</a:t>
            </a:r>
          </a:p>
          <a:p>
            <a:pPr marL="0" marR="0">
              <a:lnSpc>
                <a:spcPts val="3048"/>
              </a:lnSpc>
              <a:spcBef>
                <a:spcPts val="462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обоснованными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  <a:r>
              <a:rPr sz="2550" spc="169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адаптированными</a:t>
            </a:r>
            <a:r>
              <a:rPr sz="2550" spc="86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для</a:t>
            </a:r>
          </a:p>
          <a:p>
            <a:pPr marL="0" marR="0">
              <a:lnSpc>
                <a:spcPts val="3048"/>
              </a:lnSpc>
              <a:spcBef>
                <a:spcPts val="462"/>
              </a:spcBef>
              <a:spcAft>
                <a:spcPts val="0"/>
              </a:spcAft>
            </a:pP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восприятия</a:t>
            </a:r>
            <a:r>
              <a:rPr sz="2550" spc="86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2" dirty="0">
                <a:solidFill>
                  <a:srgbClr val="FFFFFF"/>
                </a:solidFill>
                <a:latin typeface="WRVNBB+Roboto"/>
                <a:cs typeface="WRVNBB+Roboto"/>
              </a:rPr>
              <a:t>молодёжи</a:t>
            </a:r>
            <a:r>
              <a:rPr sz="2550" spc="87" dirty="0">
                <a:solidFill>
                  <a:srgbClr val="FFFFFF"/>
                </a:solidFill>
                <a:latin typeface="WRVNBB+Roboto"/>
                <a:cs typeface="WRVNBB+Roboto"/>
              </a:rPr>
              <a:t> </a:t>
            </a:r>
            <a:r>
              <a:rPr sz="2550" spc="83" dirty="0">
                <a:solidFill>
                  <a:srgbClr val="FFFFFF"/>
                </a:solidFill>
                <a:latin typeface="WRVNBB+Roboto"/>
                <a:cs typeface="WRVNBB+Roboto"/>
              </a:rPr>
              <a:t>материалами.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0200" y="1608170"/>
            <a:ext cx="10734556" cy="189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80"/>
              </a:lnSpc>
              <a:spcBef>
                <a:spcPts val="0"/>
              </a:spcBef>
              <a:spcAft>
                <a:spcPts val="0"/>
              </a:spcAft>
            </a:pPr>
            <a:r>
              <a:rPr sz="6400" b="1" spc="320" dirty="0">
                <a:solidFill>
                  <a:srgbClr val="512260"/>
                </a:solidFill>
                <a:latin typeface="TGBJJU+Roboto Bold"/>
                <a:cs typeface="TGBJJU+Roboto Bold"/>
              </a:rPr>
              <a:t>ВЫЕЗДНАЯ СЕССИЯ</a:t>
            </a:r>
          </a:p>
          <a:p>
            <a:pPr marL="0" marR="0">
              <a:lnSpc>
                <a:spcPts val="6975"/>
              </a:lnSpc>
              <a:spcBef>
                <a:spcPts val="0"/>
              </a:spcBef>
              <a:spcAft>
                <a:spcPts val="0"/>
              </a:spcAft>
            </a:pPr>
            <a:r>
              <a:rPr sz="6400" b="1" spc="320" dirty="0">
                <a:solidFill>
                  <a:srgbClr val="512260"/>
                </a:solidFill>
                <a:latin typeface="TGBJJU+Roboto Bold"/>
                <a:cs typeface="TGBJJU+Roboto Bold"/>
              </a:rPr>
              <a:t>"АКАДЕМИИ МУЖЕСТВА"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5613" y="1602994"/>
            <a:ext cx="8444551" cy="44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700" spc="135" dirty="0">
                <a:solidFill>
                  <a:srgbClr val="FFFFFF"/>
                </a:solidFill>
                <a:latin typeface="WRVNBB+Roboto"/>
                <a:cs typeface="WRVNBB+Roboto"/>
              </a:rPr>
              <a:t>ОСНОВЫ НАЧАЛЬНОЙ ВОЕННОЙ ПОДГОТОВКИ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5613" y="4606969"/>
            <a:ext cx="8289019" cy="49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150" dirty="0">
                <a:solidFill>
                  <a:srgbClr val="FFFFFF"/>
                </a:solidFill>
                <a:latin typeface="WRVNBB+Roboto"/>
                <a:cs typeface="WRVNBB+Roboto"/>
              </a:rPr>
              <a:t>ОСНОВЫ ТУРИСТИЧЕСКОЙ ПОДГОТОВКИ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64679" y="7708342"/>
            <a:ext cx="7613986" cy="794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20" dirty="0">
                <a:solidFill>
                  <a:srgbClr val="FFFFFF"/>
                </a:solidFill>
                <a:latin typeface="WRVNBB+Roboto"/>
                <a:cs typeface="WRVNBB+Roboto"/>
              </a:rPr>
              <a:t>ОСНОВЫ ИГРЫ НА НАРОДНЫХ МУЗЫКАЛЬНЫХ</a:t>
            </a:r>
          </a:p>
          <a:p>
            <a:pPr marL="0" marR="0">
              <a:lnSpc>
                <a:spcPts val="2880"/>
              </a:lnSpc>
              <a:spcBef>
                <a:spcPts val="194"/>
              </a:spcBef>
              <a:spcAft>
                <a:spcPts val="0"/>
              </a:spcAft>
            </a:pPr>
            <a:r>
              <a:rPr sz="2400" spc="120" dirty="0">
                <a:solidFill>
                  <a:srgbClr val="FFFFFF"/>
                </a:solidFill>
                <a:latin typeface="WRVNBB+Roboto"/>
                <a:cs typeface="WRVNBB+Roboto"/>
              </a:rPr>
              <a:t>ИНСТРУМЕНТАХ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5613" y="1656340"/>
            <a:ext cx="7468090" cy="887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sz="2700" spc="135" dirty="0">
                <a:solidFill>
                  <a:srgbClr val="FFFFFF"/>
                </a:solidFill>
                <a:latin typeface="WRVNBB+Roboto"/>
                <a:cs typeface="WRVNBB+Roboto"/>
              </a:rPr>
              <a:t>ТРАДИЦИОННЫЕ МОЛОДЁЖНЫЕ ИГРЫ </a:t>
            </a:r>
            <a:r>
              <a:rPr sz="2700" dirty="0">
                <a:solidFill>
                  <a:srgbClr val="FFFFFF"/>
                </a:solidFill>
                <a:latin typeface="WRVNBB+Roboto"/>
                <a:cs typeface="WRVNBB+Roboto"/>
              </a:rPr>
              <a:t>И</a:t>
            </a:r>
          </a:p>
          <a:p>
            <a:pPr marL="0" marR="0">
              <a:lnSpc>
                <a:spcPts val="3240"/>
              </a:lnSpc>
              <a:spcBef>
                <a:spcPts val="259"/>
              </a:spcBef>
              <a:spcAft>
                <a:spcPts val="0"/>
              </a:spcAft>
            </a:pPr>
            <a:r>
              <a:rPr sz="2700" spc="135" dirty="0">
                <a:solidFill>
                  <a:srgbClr val="FFFFFF"/>
                </a:solidFill>
                <a:latin typeface="WRVNBB+Roboto"/>
                <a:cs typeface="WRVNBB+Roboto"/>
              </a:rPr>
              <a:t>ТАНЦЫ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5613" y="4609761"/>
            <a:ext cx="7563259" cy="49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150" dirty="0">
                <a:solidFill>
                  <a:srgbClr val="FFFFFF"/>
                </a:solidFill>
                <a:latin typeface="WRVNBB+Roboto"/>
                <a:cs typeface="WRVNBB+Roboto"/>
              </a:rPr>
              <a:t>ОСНОВЫ ПРАВОСЛАВНОЙ КУЛЬТУРЫ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5613" y="5252459"/>
            <a:ext cx="4830443" cy="312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WRVNBB+Roboto"/>
                <a:cs typeface="WRVNBB+Roboto"/>
              </a:rPr>
              <a:t>Ответственное отношение к семье и браку.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46719" y="8057534"/>
            <a:ext cx="5768727" cy="40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20" dirty="0">
                <a:solidFill>
                  <a:srgbClr val="FFFFFF"/>
                </a:solidFill>
                <a:latin typeface="WRVNBB+Roboto"/>
                <a:cs typeface="WRVNBB+Roboto"/>
              </a:rPr>
              <a:t>ТРАДИЦИОННЫЕ НАРОДНЫЕ ИГРЫ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8736" y="1544569"/>
            <a:ext cx="6160798" cy="2188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20"/>
              </a:lnSpc>
              <a:spcBef>
                <a:spcPts val="0"/>
              </a:spcBef>
              <a:spcAft>
                <a:spcPts val="0"/>
              </a:spcAft>
            </a:pPr>
            <a:r>
              <a:rPr sz="5600" spc="280" dirty="0">
                <a:solidFill>
                  <a:srgbClr val="FFFFFF"/>
                </a:solidFill>
                <a:latin typeface="WRVNBB+Roboto"/>
                <a:cs typeface="WRVNBB+Roboto"/>
              </a:rPr>
              <a:t>22 </a:t>
            </a:r>
            <a:r>
              <a:rPr sz="5600" spc="279" dirty="0">
                <a:solidFill>
                  <a:srgbClr val="FFFFFF"/>
                </a:solidFill>
                <a:latin typeface="WRVNBB+Roboto"/>
                <a:cs typeface="WRVNBB+Roboto"/>
              </a:rPr>
              <a:t>НОЯБРЯ</a:t>
            </a:r>
            <a:r>
              <a:rPr sz="5600" spc="280" dirty="0">
                <a:solidFill>
                  <a:srgbClr val="FFFFFF"/>
                </a:solidFill>
                <a:latin typeface="WRVNBB+Roboto"/>
                <a:cs typeface="WRVNBB+Roboto"/>
              </a:rPr>
              <a:t> 2020</a:t>
            </a:r>
          </a:p>
          <a:p>
            <a:pPr marL="2147267" marR="0">
              <a:lnSpc>
                <a:spcPts val="4320"/>
              </a:lnSpc>
              <a:spcBef>
                <a:spcPts val="589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в 13.00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7920" y="4517777"/>
            <a:ext cx="6250260" cy="586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Парк "Россия - моя история"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6187" y="5889377"/>
            <a:ext cx="5873874" cy="127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в онлайн формате прошёл</a:t>
            </a:r>
          </a:p>
          <a:p>
            <a:pPr marL="1068437" marR="0">
              <a:lnSpc>
                <a:spcPts val="4320"/>
              </a:lnSpc>
              <a:spcBef>
                <a:spcPts val="1079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WRVNBB+Roboto"/>
                <a:cs typeface="WRVNBB+Roboto"/>
              </a:rPr>
              <a:t>финал конкурса.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7711" y="7946777"/>
            <a:ext cx="5677644" cy="127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1616"/>
                </a:solidFill>
                <a:latin typeface="WRVNBB+Roboto"/>
                <a:cs typeface="WRVNBB+Roboto"/>
              </a:rPr>
              <a:t>Количество просмотров -</a:t>
            </a:r>
          </a:p>
          <a:p>
            <a:pPr marL="1189285" marR="0">
              <a:lnSpc>
                <a:spcPts val="4320"/>
              </a:lnSpc>
              <a:spcBef>
                <a:spcPts val="1079"/>
              </a:spcBef>
              <a:spcAft>
                <a:spcPts val="0"/>
              </a:spcAft>
            </a:pPr>
            <a:r>
              <a:rPr sz="3600" dirty="0">
                <a:solidFill>
                  <a:srgbClr val="FF1616"/>
                </a:solidFill>
                <a:latin typeface="WRVNBB+Roboto"/>
                <a:cs typeface="WRVNBB+Roboto"/>
              </a:rPr>
              <a:t>более 220 000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WRVNBB+Roboto</vt:lpstr>
      <vt:lpstr>Calibri</vt:lpstr>
      <vt:lpstr>TGBJJU+Roboto Bold</vt:lpstr>
      <vt:lpstr>QRLGBJ+Podkova Medium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7996835</cp:lastModifiedBy>
  <cp:revision>5</cp:revision>
  <dcterms:modified xsi:type="dcterms:W3CDTF">2020-11-26T10:25:47Z</dcterms:modified>
</cp:coreProperties>
</file>