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71" r:id="rId4"/>
    <p:sldId id="266" r:id="rId5"/>
    <p:sldId id="268" r:id="rId6"/>
    <p:sldId id="267" r:id="rId7"/>
    <p:sldId id="269" r:id="rId8"/>
    <p:sldId id="259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87"/>
    <a:srgbClr val="A11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4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09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44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4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8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8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8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6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3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3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0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15C3D-D61E-4565-BEEE-53E5A3110B67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0DBB3D-9D9C-4C45-938E-2B05E6988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goddt.ucoz.net/" TargetMode="External"/><Relationship Id="rId2" Type="http://schemas.openxmlformats.org/officeDocument/2006/relationships/hyperlink" Target="mailto:asddt@yang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1674" y="296289"/>
            <a:ext cx="9322223" cy="1232065"/>
          </a:xfrm>
        </p:spPr>
        <p:txBody>
          <a:bodyPr/>
          <a:lstStyle/>
          <a:p>
            <a:pPr lvl="2" algn="ctr" defTabSz="457200" rtl="0">
              <a:lnSpc>
                <a:spcPct val="150000"/>
              </a:lnSpc>
              <a:spcBef>
                <a:spcPct val="0"/>
              </a:spcBef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МУНИЦИПАЛЬНОЕ БЮДЖДЕТНОЕ УЧРЕЖДЕНИЕ ДОПОЛНИТЕЛЬНОГО ОБРАЗОВАНИЯ </a:t>
            </a:r>
            <a:br>
              <a:rPr lang="ru-RU" sz="16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АНЖЕРО – СУДЖЕНСКОГО ГОРОДСКОГО ОКРУГА </a:t>
            </a:r>
            <a:br>
              <a:rPr lang="ru-RU" sz="16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+mj-lt"/>
                <a:cs typeface="Times New Roman" panose="02020603050405020304" pitchFamily="18" charset="0"/>
              </a:rPr>
              <a:t>«ДОМ ДЕТСКОГО ТВОРЧЕСТВА»</a:t>
            </a:r>
            <a:endParaRPr lang="ru-RU" sz="1600" b="1" i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674" y="2586447"/>
            <a:ext cx="9779423" cy="274319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«Приоритеты развития МБУ ДО «ДДТ» в условиях реализации современной образовательной политики»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1521" y="821919"/>
            <a:ext cx="1658982" cy="15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247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177338"/>
            <a:ext cx="9966960" cy="13208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Реализация массовых мероприятий патриотической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направленности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447" y="1330036"/>
            <a:ext cx="11165458" cy="53450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Интеллектуально –творческий конкурс «Юный защитник-юный патриот»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«Конституция закон, по нему мы все живем» - деловая игра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Квиз-турнир «Сыны Отечества»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Уроки памяти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«Россия-Родина моя» - конкурс чтецов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«Мы этой памяти верны» – фестиваль патриотической песни </a:t>
            </a:r>
            <a:endParaRPr lang="ru-RU" sz="24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2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769" y="1673340"/>
            <a:ext cx="8596668" cy="484502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Приглашаем к сотрудничеству: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652473</a:t>
            </a:r>
            <a:r>
              <a:rPr lang="ru-RU" dirty="0"/>
              <a:t>, Кемеровская обл., г. </a:t>
            </a:r>
            <a:r>
              <a:rPr lang="ru-RU" dirty="0" err="1"/>
              <a:t>Анжеро</a:t>
            </a:r>
            <a:r>
              <a:rPr lang="ru-RU" dirty="0"/>
              <a:t> - </a:t>
            </a:r>
            <a:r>
              <a:rPr lang="ru-RU" dirty="0" err="1"/>
              <a:t>Судженск</a:t>
            </a:r>
            <a:r>
              <a:rPr lang="ru-RU" dirty="0"/>
              <a:t>, ул. Мира, д. 6.</a:t>
            </a:r>
          </a:p>
          <a:p>
            <a:r>
              <a:rPr lang="ru-RU" b="1" dirty="0"/>
              <a:t>	</a:t>
            </a:r>
            <a:r>
              <a:rPr lang="ru-RU" b="1" dirty="0" smtClean="0"/>
              <a:t>Телефон</a:t>
            </a:r>
            <a:r>
              <a:rPr lang="ru-RU" dirty="0" smtClean="0"/>
              <a:t>: </a:t>
            </a:r>
            <a:r>
              <a:rPr lang="ru-RU" dirty="0"/>
              <a:t>8 (38453) </a:t>
            </a:r>
            <a:r>
              <a:rPr lang="ru-RU" dirty="0" smtClean="0"/>
              <a:t>5-11-09</a:t>
            </a:r>
            <a:endParaRPr lang="ru-RU" dirty="0"/>
          </a:p>
          <a:p>
            <a:r>
              <a:rPr lang="ru-RU" b="1" dirty="0"/>
              <a:t>	</a:t>
            </a: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en-US" b="1" dirty="0"/>
              <a:t>mail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asddt</a:t>
            </a:r>
            <a:r>
              <a:rPr lang="ru-RU" dirty="0">
                <a:solidFill>
                  <a:schemeClr val="tx1"/>
                </a:solidFill>
                <a:hlinkClick r:id="rId2"/>
              </a:rPr>
              <a:t>@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yandex</a:t>
            </a:r>
            <a:r>
              <a:rPr lang="ru-RU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dirty="0" err="1">
                <a:solidFill>
                  <a:schemeClr val="tx1"/>
                </a:solidFill>
                <a:hlinkClick r:id="rId2"/>
              </a:rPr>
              <a:t>ru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/>
              <a:t>	Официальный сайт</a:t>
            </a:r>
            <a:r>
              <a:rPr lang="ru-RU" dirty="0"/>
              <a:t>: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asgoddt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ucoz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net</a:t>
            </a:r>
            <a:r>
              <a:rPr lang="ru-RU" u="sng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Кадры ДДТ\2012-2013\Парфенова\фото новое\IMG_1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5818" y="1673341"/>
            <a:ext cx="5068388" cy="267659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1449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609600"/>
            <a:ext cx="9261566" cy="119307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Муниципальное бюджетное учреждение дополнительного образования  </a:t>
            </a:r>
            <a:b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Анжеро-Судженского городского округа </a:t>
            </a:r>
            <a:b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«Дом детского творчества» </a:t>
            </a:r>
            <a:br>
              <a:rPr lang="ru-RU" sz="2000" b="1" i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802674"/>
            <a:ext cx="9248503" cy="46111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cs typeface="Times New Roman" panose="02020603050405020304" pitchFamily="18" charset="0"/>
              </a:rPr>
              <a:t>является </a:t>
            </a:r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многопрофильным</a:t>
            </a:r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учреждением, в котором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еализуются  пять направленностей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ХУДОЖЕСТВЕННАЯ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СОЦИАЛЬНО-ГУМАНИТАРНАЯ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ТЕХНИЧЕСКАЯ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ЕСТЕСТВЕННОНАУЧНАЯ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ФИЗКУЛЬТУРНО-СПОРТИВНАЯ</a:t>
            </a:r>
          </a:p>
          <a:p>
            <a:pPr algn="ctr"/>
            <a:r>
              <a:rPr lang="ru-RU" dirty="0" smtClean="0"/>
              <a:t>Вся работа учреждения направлена на обеспечение </a:t>
            </a:r>
            <a:r>
              <a:rPr lang="ru-RU" dirty="0"/>
              <a:t>доступности и равных возможностей в получении качественного дополнительного образования детьми и подростками </a:t>
            </a:r>
            <a:r>
              <a:rPr lang="ru-RU" dirty="0" smtClean="0"/>
              <a:t>5 – 18 лет с </a:t>
            </a:r>
            <a:r>
              <a:rPr lang="ru-RU" dirty="0"/>
              <a:t>учетом их индивидуальных особенностей, образовательных потребностей, личностных склонностей, творческого потенциала, для этого используются все имеющиеся ресурсы: кадровые, программно-методические, материально-технические</a:t>
            </a:r>
            <a:r>
              <a:rPr lang="ru-RU" dirty="0" smtClean="0"/>
              <a:t>.</a:t>
            </a:r>
          </a:p>
          <a:p>
            <a:pPr algn="ctr"/>
            <a:endParaRPr lang="ru-RU" b="1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0440" y="1022736"/>
            <a:ext cx="1541415" cy="15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4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Нормативно-правовое обеспечение деятельности учреждения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3571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Закон Российской Федерации «Об образовании в РФ» от 29    декабря 2012 г. № 273-ФЗ;</a:t>
            </a:r>
          </a:p>
          <a:p>
            <a:pPr lvl="0"/>
            <a:r>
              <a:rPr lang="ru-RU" dirty="0"/>
              <a:t>Приказ Министерства просвещения РФ от 9 ноября 2018 г. № 196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</a:p>
          <a:p>
            <a:pPr lvl="0"/>
            <a:r>
              <a:rPr lang="ru-RU" dirty="0"/>
              <a:t>Стратегия развития воспитания в Российской Федерации на период до 2025 года (утверждена Распоряжением Правительства Российской Федерации от 29 мая 2015 г. N 996-р);</a:t>
            </a:r>
          </a:p>
          <a:p>
            <a:pPr lvl="0"/>
            <a:r>
              <a:rPr lang="ru-RU" dirty="0"/>
              <a:t>Федеральный проект «Успех каждого ребенка» (протокол заседания проектного комитета по национальному проекту «Образование» от 07 декабря 2018 г. № 3);</a:t>
            </a:r>
          </a:p>
          <a:p>
            <a:pPr lvl="0"/>
            <a:r>
              <a:rPr lang="ru-RU" dirty="0"/>
              <a:t>Письмо Министерства образования и науки РФ от 18.11.2015 № 09-3242 «Методические рекомендации по проектированию дополнительных общеразвивающих программ (включая </a:t>
            </a:r>
            <a:r>
              <a:rPr lang="ru-RU" dirty="0" err="1"/>
              <a:t>разноуровневые</a:t>
            </a:r>
            <a:r>
              <a:rPr lang="ru-RU" dirty="0"/>
              <a:t> программы)»;</a:t>
            </a:r>
          </a:p>
          <a:p>
            <a:pPr lvl="0"/>
            <a:r>
              <a:rPr lang="ru-RU" dirty="0"/>
              <a:t>Постановление от 28 сентября 2020г. №28 «Об утверждении СанПиН 2.4.3648 –20 «Санитарно-эпидемиологические требования к организациям воспитания и обучения, отдыха и оздоровления детей и молодежи»;</a:t>
            </a:r>
          </a:p>
          <a:p>
            <a:pPr lvl="0"/>
            <a:r>
              <a:rPr lang="ru-RU" dirty="0"/>
              <a:t>Приказ Департамента образования и науки КО №740 от 05.04.2019 г. «Об утверждении Правил персонифицированного финансирования дополнительного образования детей в Кемеровской области»;</a:t>
            </a:r>
          </a:p>
          <a:p>
            <a:pPr lvl="0"/>
            <a:r>
              <a:rPr lang="ru-RU" dirty="0"/>
              <a:t>Устав МБУ ДО «ДДТ».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604177"/>
            <a:ext cx="10162902" cy="118543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Развитие системы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доступного дополнительного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8" y="1930399"/>
            <a:ext cx="10685418" cy="475778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300" dirty="0">
                <a:cs typeface="Times New Roman" panose="02020603050405020304" pitchFamily="18" charset="0"/>
              </a:rPr>
              <a:t>Образовательная деятельность </a:t>
            </a:r>
            <a:r>
              <a:rPr lang="ru-RU" sz="2300" dirty="0" smtClean="0">
                <a:cs typeface="Times New Roman" panose="02020603050405020304" pitchFamily="18" charset="0"/>
              </a:rPr>
              <a:t>в МБУ ДО «ДДТ» осуществляется </a:t>
            </a:r>
            <a:r>
              <a:rPr lang="ru-RU" sz="2300" dirty="0">
                <a:cs typeface="Times New Roman" panose="02020603050405020304" pitchFamily="18" charset="0"/>
              </a:rPr>
              <a:t>по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дополнительным общеобразовательным общеразвивающим программам </a:t>
            </a:r>
            <a:r>
              <a:rPr lang="ru-RU" sz="2300" dirty="0">
                <a:cs typeface="Times New Roman" panose="02020603050405020304" pitchFamily="18" charset="0"/>
              </a:rPr>
              <a:t>в соответствии с учебным планом и календарным учебным графиком. </a:t>
            </a:r>
          </a:p>
          <a:p>
            <a:pPr algn="ctr"/>
            <a:r>
              <a:rPr lang="ru-RU" sz="2300" dirty="0">
                <a:cs typeface="Times New Roman" panose="02020603050405020304" pitchFamily="18" charset="0"/>
              </a:rPr>
              <a:t>	В связи с введением персонифицированного финансирования дополнительного образования детей в Кемеровской области </a:t>
            </a:r>
            <a:r>
              <a:rPr lang="ru-RU" sz="2300" dirty="0" smtClean="0">
                <a:cs typeface="Times New Roman" panose="02020603050405020304" pitchFamily="18" charset="0"/>
              </a:rPr>
              <a:t>(ПФДО) все </a:t>
            </a:r>
            <a:r>
              <a:rPr lang="ru-RU" sz="2300" dirty="0">
                <a:cs typeface="Times New Roman" panose="02020603050405020304" pitchFamily="18" charset="0"/>
              </a:rPr>
              <a:t>программы </a:t>
            </a:r>
            <a:r>
              <a:rPr lang="ru-RU" sz="2300" dirty="0" smtClean="0">
                <a:cs typeface="Times New Roman" panose="02020603050405020304" pitchFamily="18" charset="0"/>
              </a:rPr>
              <a:t>разделены </a:t>
            </a:r>
            <a:r>
              <a:rPr lang="ru-RU" sz="2300" dirty="0">
                <a:cs typeface="Times New Roman" panose="02020603050405020304" pitchFamily="18" charset="0"/>
              </a:rPr>
              <a:t>на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два реестра: </a:t>
            </a:r>
            <a:endParaRPr lang="ru-RU" sz="2300" b="1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          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сертифицированные программы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(СП) 	                 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программы по муниципальному заданию (МЗ)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Всего реализуется 50 дополнительных общеобразовательных общеразвивающих программ 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Количество программ по направленностям: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ХУДОЖЕСТВЕННАЯ – 34 ПРОГРАММЫ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(11СП,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23МЗ)</a:t>
            </a:r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СОЦИАЛЬНО-ГУМАНИТАРНАЯ – 9 ПРОГРАММ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(4СП,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5МЗ) </a:t>
            </a:r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ТЕХНИЧЕСКАЯ – 4 ПРОГРАММЫ (1СП, </a:t>
            </a:r>
            <a:r>
              <a:rPr lang="ru-RU" altLang="ru-RU" dirty="0" smtClean="0">
                <a:cs typeface="Times New Roman" panose="02020603050405020304" pitchFamily="18" charset="0"/>
              </a:rPr>
              <a:t>3МЗ)</a:t>
            </a:r>
            <a:endParaRPr lang="ru-RU" altLang="ru-RU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00B050"/>
                </a:solidFill>
                <a:cs typeface="Times New Roman" panose="02020603050405020304" pitchFamily="18" charset="0"/>
              </a:rPr>
              <a:t>ЕСТЕСТВЕННОНАУЧНАЯ – 2 ПРОГРАММЫМ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(1СП, </a:t>
            </a:r>
            <a:r>
              <a:rPr lang="ru-RU" alt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1МЗ)</a:t>
            </a:r>
            <a:endParaRPr lang="ru-RU" alt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rgbClr val="FFC000"/>
                </a:solidFill>
                <a:cs typeface="Times New Roman" panose="02020603050405020304" pitchFamily="18" charset="0"/>
              </a:rPr>
              <a:t>ФИЗКУЛЬТУРНО – СПОРТИВНАЯ – 1 ПРОГРАММА </a:t>
            </a:r>
            <a:r>
              <a:rPr lang="ru-RU" alt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(СП)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783" y="484639"/>
            <a:ext cx="1541415" cy="15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низ 11"/>
          <p:cNvSpPr/>
          <p:nvPr/>
        </p:nvSpPr>
        <p:spPr>
          <a:xfrm>
            <a:off x="3664108" y="3176458"/>
            <a:ext cx="901337" cy="7552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44142" y="3240355"/>
            <a:ext cx="901337" cy="712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5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609600"/>
            <a:ext cx="9313818" cy="86650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Популяризация технического творчества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76103"/>
            <a:ext cx="9093684" cy="51859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целях расширения возможностей обучающихся в получения дополнительного образования, а также популяризации технического творчества </a:t>
            </a:r>
            <a:r>
              <a:rPr lang="ru-RU" dirty="0" smtClean="0"/>
              <a:t>в учреждении: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разработаны программы технической направленности</a:t>
            </a:r>
            <a:r>
              <a:rPr lang="ru-RU" dirty="0" smtClean="0"/>
              <a:t>, которые направленны </a:t>
            </a:r>
            <a:r>
              <a:rPr lang="ru-RU" dirty="0"/>
              <a:t>на  развитие творческих и познавательных способностей учащихся с помощью технического моделирования и конструирования</a:t>
            </a:r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«Калейдоскоп технических идей», «Конструкторское бюро»,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Инженерики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проводятся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Дни технического творчества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интеллектуально-творческие конкурсы, организуются выставки   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1441" y="169817"/>
            <a:ext cx="1449978" cy="14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3143311" y="3021045"/>
            <a:ext cx="561703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943323" y="3021045"/>
            <a:ext cx="561703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462483" y="3091220"/>
            <a:ext cx="561703" cy="496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3" y="4846320"/>
            <a:ext cx="2706795" cy="180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4842836"/>
            <a:ext cx="2508068" cy="178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336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638" y="650048"/>
            <a:ext cx="9596602" cy="9840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Увеличение охвата детей дополнительным образованием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60" y="407037"/>
            <a:ext cx="1449978" cy="14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334" y="1877129"/>
            <a:ext cx="8923866" cy="416423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охвата детей дополнительным образованием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 и вводятся в действие дополнительные общеобразовательные общеразвивающие программы за счет средств ПФДО.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увеличивается количество детей в учреждении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12729"/>
              </p:ext>
            </p:extLst>
          </p:nvPr>
        </p:nvGraphicFramePr>
        <p:xfrm>
          <a:off x="338931" y="3984171"/>
          <a:ext cx="9600672" cy="205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224">
                  <a:extLst>
                    <a:ext uri="{9D8B030D-6E8A-4147-A177-3AD203B41FA5}">
                      <a16:colId xmlns="" xmlns:a16="http://schemas.microsoft.com/office/drawing/2014/main" val="40100356"/>
                    </a:ext>
                  </a:extLst>
                </a:gridCol>
                <a:gridCol w="3200224">
                  <a:extLst>
                    <a:ext uri="{9D8B030D-6E8A-4147-A177-3AD203B41FA5}">
                      <a16:colId xmlns="" xmlns:a16="http://schemas.microsoft.com/office/drawing/2014/main" val="2668926870"/>
                    </a:ext>
                  </a:extLst>
                </a:gridCol>
                <a:gridCol w="3200224">
                  <a:extLst>
                    <a:ext uri="{9D8B030D-6E8A-4147-A177-3AD203B41FA5}">
                      <a16:colId xmlns="" xmlns:a16="http://schemas.microsoft.com/office/drawing/2014/main" val="4288036151"/>
                    </a:ext>
                  </a:extLst>
                </a:gridCol>
              </a:tblGrid>
              <a:tr h="9878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2019-2020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2020-2021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2021-2022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926708"/>
                  </a:ext>
                </a:extLst>
              </a:tr>
              <a:tr h="106934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1150 чел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1170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1223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07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66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5" y="418012"/>
            <a:ext cx="9366069" cy="9013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Поддержка одаренных и талантливых детей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2229"/>
            <a:ext cx="8596668" cy="453913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Важнейшим показателем деятельности педагогического коллектива является подготовка талантливых детей и подростков к конкурсам,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онференциям и выставкам разного уровня и успешное участие в них. </a:t>
            </a:r>
          </a:p>
          <a:p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За период 2020-2021 учебного года учащиеся МБУ ДО «ДДТ» участвовали в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118 конкурсных мероприятиях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 Это на 25 конкурсных мероприятий больше, чем в прошлом 2019-2020 учебном году. 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Доля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учащихся, принявших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участие в конкурсах в 2020-2021 учебном году 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(935 чел.)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от числа всех учащихся МБУ ДО «ДДТ» 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(1170 чел.)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составила –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79,9%;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Доля победителей и призеров 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(449 чел.)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в 2020-2021 учебном году (</a:t>
            </a:r>
            <a:r>
              <a:rPr lang="ru-R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от числа участвовавших 935 чел.)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составила – </a:t>
            </a:r>
            <a:r>
              <a:rPr 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48,02%.</a:t>
            </a:r>
            <a:endParaRPr 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067" y="133634"/>
            <a:ext cx="1449978" cy="147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68" y="1045028"/>
            <a:ext cx="9534854" cy="666205"/>
          </a:xfrm>
        </p:spPr>
        <p:txBody>
          <a:bodyPr>
            <a:no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Профессиональная ориентация детей и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молодежи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724297"/>
            <a:ext cx="10532224" cy="48843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«Профессиональные пробы» - квест-игра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Интеллектуально-творческий конкурс «Путешествие в мир профессий»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Конкурсная программа «Я мастер»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Игра по станциям «Посвящение в мастера»</a:t>
            </a:r>
          </a:p>
          <a:p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Интерактивная игра «Профессии будущего»</a:t>
            </a:r>
          </a:p>
          <a:p>
            <a:endParaRPr lang="ru-RU" sz="24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4019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1" y="135774"/>
            <a:ext cx="7592455" cy="65393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Поддержка волонтерского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движения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759" y="731521"/>
            <a:ext cx="9738514" cy="59602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Городская благотворительная акция  «Четыре лапы»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Городской проект по поддержке престарелых людей и детей-инвалидов «Не одни»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Социально-значимые акции «Почта доброты», «Старость в радость»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«Весенняя неделя добра»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«Новогодний благотворительный сезон»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«Волонтеры Победы»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4680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653</TotalTime>
  <Words>638</Words>
  <Application>Microsoft Office PowerPoint</Application>
  <PresentationFormat>Произвольный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МУНИЦИПАЛЬНОЕ БЮДЖДЕТНОЕ УЧРЕЖДЕНИЕ ДОПОЛНИТЕЛЬНОГО ОБРАЗОВАНИЯ  АНЖЕРО – СУДЖЕНСКОГО ГОРОДСКОГО ОКРУГА  «ДОМ ДЕТСКОГО ТВОРЧЕСТВА»</vt:lpstr>
      <vt:lpstr>Муниципальное бюджетное учреждение дополнительного образования   Анжеро-Судженского городского округа  «Дом детского творчества»  </vt:lpstr>
      <vt:lpstr>Нормативно-правовое обеспечение деятельности учреждения</vt:lpstr>
      <vt:lpstr>Развитие системы доступного дополнительного  образования</vt:lpstr>
      <vt:lpstr>Популяризация технического творчества</vt:lpstr>
      <vt:lpstr>Увеличение охвата детей дополнительным образованием</vt:lpstr>
      <vt:lpstr>Поддержка одаренных и талантливых детей</vt:lpstr>
      <vt:lpstr>Профессиональная ориентация детей и молодежи </vt:lpstr>
      <vt:lpstr>Поддержка волонтерского движения</vt:lpstr>
      <vt:lpstr>Реализация массовых мероприятий патриотической направленности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Дополнительное образование детей и молодежи</dc:title>
  <dc:creator>k218</dc:creator>
  <cp:lastModifiedBy>user</cp:lastModifiedBy>
  <cp:revision>34</cp:revision>
  <dcterms:created xsi:type="dcterms:W3CDTF">2021-09-30T05:17:17Z</dcterms:created>
  <dcterms:modified xsi:type="dcterms:W3CDTF">2021-12-11T12:34:40Z</dcterms:modified>
</cp:coreProperties>
</file>