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5" r:id="rId4"/>
    <p:sldId id="267" r:id="rId5"/>
    <p:sldId id="266" r:id="rId6"/>
    <p:sldId id="268" r:id="rId7"/>
    <p:sldId id="269" r:id="rId8"/>
    <p:sldId id="270" r:id="rId9"/>
    <p:sldId id="275" r:id="rId10"/>
    <p:sldId id="272" r:id="rId11"/>
    <p:sldId id="273" r:id="rId12"/>
    <p:sldId id="274" r:id="rId13"/>
    <p:sldId id="264" r:id="rId14"/>
  </p:sldIdLst>
  <p:sldSz cx="18719800" cy="10718800"/>
  <p:notesSz cx="18719800" cy="107188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48" userDrawn="1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3101"/>
    <a:srgbClr val="F4E9E9"/>
    <a:srgbClr val="FFDAD9"/>
    <a:srgbClr val="2F6F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56" autoAdjust="0"/>
    <p:restoredTop sz="94651" autoAdjust="0"/>
  </p:normalViewPr>
  <p:slideViewPr>
    <p:cSldViewPr>
      <p:cViewPr>
        <p:scale>
          <a:sx n="50" d="100"/>
          <a:sy n="50" d="100"/>
        </p:scale>
        <p:origin x="1758" y="678"/>
      </p:cViewPr>
      <p:guideLst>
        <p:guide orient="horz" pos="2848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112125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0602913" y="0"/>
            <a:ext cx="8112125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64EBE5-40C7-4881-8611-350351013A07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200775" y="1339850"/>
            <a:ext cx="6318250" cy="3617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871663" y="5157788"/>
            <a:ext cx="14976475" cy="42211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82225"/>
            <a:ext cx="8112125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0602913" y="10182225"/>
            <a:ext cx="8112125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F2E241-902D-4368-88DD-76F54A1FE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33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2E241-902D-4368-88DD-76F54A1FEE6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773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403985" y="3322828"/>
            <a:ext cx="15911830" cy="22509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807970" y="6002528"/>
            <a:ext cx="13103860" cy="2679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000" b="0" i="0">
                <a:solidFill>
                  <a:srgbClr val="151616"/>
                </a:solidFill>
                <a:latin typeface="Montserrat Light"/>
                <a:cs typeface="Montserrat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000" b="0" i="0">
                <a:solidFill>
                  <a:srgbClr val="151616"/>
                </a:solidFill>
                <a:latin typeface="Montserrat Light"/>
                <a:cs typeface="Montserrat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35990" y="2465324"/>
            <a:ext cx="8143113" cy="70744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640697" y="2465324"/>
            <a:ext cx="8143113" cy="70744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1/18/2023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000" b="0" i="0">
                <a:solidFill>
                  <a:srgbClr val="151616"/>
                </a:solidFill>
                <a:latin typeface="Montserrat Light"/>
                <a:cs typeface="Montserrat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1/18/2023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0433" y="255277"/>
            <a:ext cx="17718933" cy="1397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0" b="0" i="0">
                <a:solidFill>
                  <a:srgbClr val="151616"/>
                </a:solidFill>
                <a:latin typeface="Montserrat Light"/>
                <a:cs typeface="Montserrat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41425" y="2559631"/>
            <a:ext cx="16236950" cy="37153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364732" y="9968484"/>
            <a:ext cx="5990336" cy="5359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35990" y="9968484"/>
            <a:ext cx="4305554" cy="5359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478257" y="9968484"/>
            <a:ext cx="4305554" cy="5359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19" y="0"/>
            <a:ext cx="18722796" cy="1071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8722795" cy="10718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35350" y="1016000"/>
            <a:ext cx="55370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latin typeface="Montserrat Black" panose="00000A00000000000000" pitchFamily="2" charset="-52"/>
              </a:rPr>
              <a:t>О волонтёрах</a:t>
            </a:r>
            <a:endParaRPr lang="ru-RU" sz="5400" dirty="0">
              <a:latin typeface="Montserrat Black" panose="00000A00000000000000" pitchFamily="2" charset="-52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543" y="5889020"/>
            <a:ext cx="5936029" cy="39581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398" y="1778000"/>
            <a:ext cx="5950792" cy="396796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960" y="6072250"/>
            <a:ext cx="5657923" cy="377489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13" b="11795"/>
          <a:stretch/>
        </p:blipFill>
        <p:spPr>
          <a:xfrm>
            <a:off x="3435349" y="2235200"/>
            <a:ext cx="5078901" cy="348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96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8722795" cy="107188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64" y="2235200"/>
            <a:ext cx="6437643" cy="42926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13" b="11288"/>
          <a:stretch/>
        </p:blipFill>
        <p:spPr>
          <a:xfrm>
            <a:off x="5821768" y="5423666"/>
            <a:ext cx="3436339" cy="47283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141" y="1973031"/>
            <a:ext cx="3402104" cy="45361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35350" y="1016000"/>
            <a:ext cx="55370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latin typeface="Montserrat Black" panose="00000A00000000000000" pitchFamily="2" charset="-52"/>
              </a:rPr>
              <a:t>О волонтёрах</a:t>
            </a:r>
            <a:endParaRPr lang="ru-RU" sz="5400" dirty="0">
              <a:latin typeface="Montserrat Black" panose="00000A00000000000000" pitchFamily="2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4" r="9329"/>
          <a:stretch/>
        </p:blipFill>
        <p:spPr>
          <a:xfrm>
            <a:off x="9969500" y="6284523"/>
            <a:ext cx="6878981" cy="385840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0905" y="2203450"/>
            <a:ext cx="6231467" cy="35052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810" y="6823670"/>
            <a:ext cx="4524379" cy="301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59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8722795" cy="10718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35350" y="1016000"/>
            <a:ext cx="51058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latin typeface="Montserrat Black" panose="00000A00000000000000" pitchFamily="2" charset="-52"/>
              </a:rPr>
              <a:t>Наши планы</a:t>
            </a:r>
            <a:endParaRPr lang="ru-RU" sz="5400" dirty="0">
              <a:latin typeface="Montserrat Black" panose="00000A00000000000000" pitchFamily="2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58900" y="2616200"/>
            <a:ext cx="15264081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Montserrat Medium" panose="00000600000000000000" pitchFamily="2" charset="-52"/>
              </a:rPr>
              <a:t>2023 год будет насыщенным на разнообразные события.</a:t>
            </a:r>
          </a:p>
          <a:p>
            <a:pPr lvl="0"/>
            <a:r>
              <a:rPr lang="ru-RU" sz="3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Montserrat Medium" panose="00000600000000000000" pitchFamily="2" charset="-52"/>
              </a:rPr>
              <a:t>В этом году Екатеринбургу исполняется 300 лет,</a:t>
            </a:r>
          </a:p>
          <a:p>
            <a:pPr lvl="0"/>
            <a:r>
              <a:rPr lang="ru-RU" sz="3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Montserrat Medium" panose="00000600000000000000" pitchFamily="2" charset="-52"/>
              </a:rPr>
              <a:t>Дворцу молодёжи – 50 лет,</a:t>
            </a:r>
          </a:p>
          <a:p>
            <a:pPr lvl="0"/>
            <a:r>
              <a:rPr lang="ru-RU" sz="3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Montserrat Medium" panose="00000600000000000000" pitchFamily="2" charset="-52"/>
              </a:rPr>
              <a:t>а Кванториум отмечает свой первый юбилей – 5 лет.</a:t>
            </a:r>
          </a:p>
          <a:p>
            <a:pPr lvl="0"/>
            <a:endParaRPr lang="ru-RU" sz="3200" dirty="0">
              <a:solidFill>
                <a:prstClr val="black">
                  <a:lumMod val="65000"/>
                  <a:lumOff val="35000"/>
                </a:prstClr>
              </a:solidFill>
              <a:latin typeface="Montserrat Medium" panose="00000600000000000000" pitchFamily="2" charset="-52"/>
            </a:endParaRPr>
          </a:p>
          <a:p>
            <a:pPr lvl="0"/>
            <a:r>
              <a:rPr lang="ru-RU" sz="3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Montserrat Medium" panose="00000600000000000000" pitchFamily="2" charset="-52"/>
              </a:rPr>
              <a:t>На 2023 год запланировано множество интересных мероприятий, среди которых Бои роботов, День рождения Кванториума, Дни науки, Большой фестиваль детства.</a:t>
            </a:r>
          </a:p>
          <a:p>
            <a:pPr lvl="0"/>
            <a:endParaRPr lang="ru-RU" sz="3200" dirty="0">
              <a:solidFill>
                <a:prstClr val="black">
                  <a:lumMod val="65000"/>
                  <a:lumOff val="35000"/>
                </a:prstClr>
              </a:solidFill>
              <a:latin typeface="Montserrat Medium" panose="00000600000000000000" pitchFamily="2" charset="-52"/>
            </a:endParaRPr>
          </a:p>
          <a:p>
            <a:pPr lvl="0"/>
            <a:r>
              <a:rPr lang="ru-RU" sz="3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Montserrat Medium" panose="00000600000000000000" pitchFamily="2" charset="-52"/>
              </a:rPr>
              <a:t>Получение верификации на платформе </a:t>
            </a:r>
            <a:r>
              <a:rPr lang="ru-RU" sz="32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Montserrat Medium" panose="00000600000000000000" pitchFamily="2" charset="-52"/>
              </a:rPr>
              <a:t>Добро.ру</a:t>
            </a:r>
            <a:r>
              <a:rPr lang="ru-RU" sz="3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Montserrat Medium" panose="00000600000000000000" pitchFamily="2" charset="-52"/>
              </a:rPr>
              <a:t> может значительно помочь ребятам при поступлении в университеты, т.к. у нас обучаются до 18 лет, а </a:t>
            </a:r>
            <a:r>
              <a:rPr lang="ru-RU" sz="32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Montserrat Medium" panose="00000600000000000000" pitchFamily="2" charset="-52"/>
              </a:rPr>
              <a:t>волонтерство</a:t>
            </a:r>
            <a:r>
              <a:rPr lang="ru-RU" sz="3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Montserrat Medium" panose="00000600000000000000" pitchFamily="2" charset="-52"/>
              </a:rPr>
              <a:t> дает бесценный опыт, который пригодится им во взрослой жизни.</a:t>
            </a:r>
          </a:p>
        </p:txBody>
      </p:sp>
    </p:spTree>
    <p:extLst>
      <p:ext uri="{BB962C8B-B14F-4D97-AF65-F5344CB8AC3E}">
        <p14:creationId xmlns:p14="http://schemas.microsoft.com/office/powerpoint/2010/main" val="155259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8722795" cy="10718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8722795" cy="107188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801721" y="3073400"/>
            <a:ext cx="1511935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555555"/>
                </a:solidFill>
                <a:latin typeface="Montserrat Medium" panose="00000600000000000000" pitchFamily="2" charset="-52"/>
              </a:rPr>
              <a:t>Детский технопарк “Кванториум” является структурным подразделением Дворца молодежи.</a:t>
            </a:r>
          </a:p>
          <a:p>
            <a:endParaRPr lang="ru-RU" sz="3200" dirty="0">
              <a:solidFill>
                <a:srgbClr val="555555"/>
              </a:solidFill>
              <a:latin typeface="Montserrat Medium" panose="00000600000000000000" pitchFamily="2" charset="-52"/>
            </a:endParaRPr>
          </a:p>
          <a:p>
            <a:r>
              <a:rPr lang="ru-RU" sz="3200" dirty="0">
                <a:solidFill>
                  <a:srgbClr val="555555"/>
                </a:solidFill>
                <a:latin typeface="Montserrat Medium" panose="00000600000000000000" pitchFamily="2" charset="-52"/>
              </a:rPr>
              <a:t>Реализуется по инициативе Министерства просвещения РФ в рамках нацпроекта «Образование» при поддержке индустриальных партнеров – ведущих производственных предприятий УФО.</a:t>
            </a:r>
          </a:p>
          <a:p>
            <a:endParaRPr lang="ru-RU" sz="3200" dirty="0">
              <a:solidFill>
                <a:srgbClr val="555555"/>
              </a:solidFill>
              <a:latin typeface="Montserrat Medium" panose="00000600000000000000" pitchFamily="2" charset="-52"/>
            </a:endParaRPr>
          </a:p>
          <a:p>
            <a:r>
              <a:rPr lang="ru-RU" sz="3200" dirty="0">
                <a:solidFill>
                  <a:srgbClr val="555555"/>
                </a:solidFill>
                <a:latin typeface="Montserrat Medium" panose="00000600000000000000" pitchFamily="2" charset="-52"/>
              </a:rPr>
              <a:t>Федеральный оператор технопарков – ФГБОУ «Федеральный центр дополнительного образования и организации отдыха и оздоровления детей»</a:t>
            </a:r>
          </a:p>
          <a:p>
            <a:endParaRPr lang="ru-RU" sz="3200" dirty="0">
              <a:solidFill>
                <a:srgbClr val="555555"/>
              </a:solidFill>
              <a:latin typeface="Montserrat Medium" panose="00000600000000000000" pitchFamily="2" charset="-5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54400" y="1075035"/>
            <a:ext cx="76530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latin typeface="Montserrat Black" panose="00000A00000000000000" pitchFamily="2" charset="-52"/>
              </a:rPr>
              <a:t>Кванториум – это…</a:t>
            </a:r>
            <a:endParaRPr lang="ru-RU" sz="5400" dirty="0">
              <a:latin typeface="Montserrat Black" panose="00000A00000000000000" pitchFamily="2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8722795" cy="10718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429000" y="893623"/>
            <a:ext cx="82621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latin typeface="Montserrat Black" panose="00000A00000000000000" pitchFamily="2" charset="-52"/>
              </a:rPr>
              <a:t>О Дворце молодёжи</a:t>
            </a:r>
            <a:endParaRPr lang="ru-RU" sz="5400" dirty="0">
              <a:latin typeface="Montserrat Black" panose="00000A00000000000000" pitchFamily="2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39900" y="3225800"/>
            <a:ext cx="1592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anose="00000600000000000000" pitchFamily="2" charset="-52"/>
              </a:rPr>
              <a:t>ГАНОУ СО «Дворец молодёжи» </a:t>
            </a:r>
            <a:r>
              <a:rPr lang="ru-RU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anose="00000600000000000000" pitchFamily="2" charset="-52"/>
              </a:rPr>
              <a:t>- </a:t>
            </a:r>
            <a:r>
              <a:rPr lang="ru-RU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anose="00000600000000000000" pitchFamily="2" charset="-52"/>
              </a:rPr>
              <a:t>аккумулирует и объединяет лучшие практики и технологии регионального дополнительного образования.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739900" y="5087203"/>
            <a:ext cx="15925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anose="00000600000000000000" pitchFamily="2" charset="-52"/>
              </a:rPr>
              <a:t>В рамках национального проекта «Образование» с 2019 года Дворцом молодёжи в Свердловской области реализуются масштабные образовательные инициативы. </a:t>
            </a:r>
            <a:r>
              <a:rPr lang="ru-RU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anose="00000600000000000000" pitchFamily="2" charset="-52"/>
              </a:rPr>
              <a:t>Дворец </a:t>
            </a:r>
            <a:r>
              <a:rPr lang="ru-RU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anose="00000600000000000000" pitchFamily="2" charset="-52"/>
              </a:rPr>
              <a:t>молодежи координирует деятельность нескольких структурных подразделений, созданных в рамках федеральных проектов, среди которых детские технопарки «Кванториум».</a:t>
            </a:r>
          </a:p>
        </p:txBody>
      </p:sp>
    </p:spTree>
    <p:extLst>
      <p:ext uri="{BB962C8B-B14F-4D97-AF65-F5344CB8AC3E}">
        <p14:creationId xmlns:p14="http://schemas.microsoft.com/office/powerpoint/2010/main" val="285899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8722795" cy="10718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429000" y="893623"/>
            <a:ext cx="82621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latin typeface="Montserrat Black" panose="00000A00000000000000" pitchFamily="2" charset="-52"/>
              </a:rPr>
              <a:t>О Дворце молодёжи</a:t>
            </a:r>
            <a:endParaRPr lang="ru-RU" sz="5400" dirty="0">
              <a:latin typeface="Montserrat Black" panose="00000A00000000000000" pitchFamily="2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3552" r="1431" b="2621"/>
          <a:stretch/>
        </p:blipFill>
        <p:spPr>
          <a:xfrm>
            <a:off x="3873500" y="2006600"/>
            <a:ext cx="10210800" cy="789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498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8722795" cy="107188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36596" y="2509897"/>
            <a:ext cx="15849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555555"/>
                </a:solidFill>
                <a:latin typeface="Montserrat Medium" panose="00000600000000000000" pitchFamily="2" charset="-52"/>
              </a:rPr>
              <a:t>Нас поддерживают индустриальные партнеры, среди которых Уральский завод гражданской авиации УЗГА, Машиностроительный завод им. М.И. Калинина, НПО автоматики им. Н.А. Семихатова, </a:t>
            </a:r>
            <a:r>
              <a:rPr lang="ru-RU" sz="3200" dirty="0" smtClean="0">
                <a:solidFill>
                  <a:srgbClr val="555555"/>
                </a:solidFill>
                <a:latin typeface="Montserrat Medium" panose="00000600000000000000" pitchFamily="2" charset="-52"/>
              </a:rPr>
              <a:t>ИЦАЭ, Ельцин центр, Уральский оптико-механический завод и многие другие.</a:t>
            </a:r>
            <a:endParaRPr lang="ru-RU" sz="3200" dirty="0">
              <a:solidFill>
                <a:srgbClr val="555555"/>
              </a:solidFill>
              <a:latin typeface="Montserrat Medium" panose="00000600000000000000" pitchFamily="2" charset="-5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9000" y="893623"/>
            <a:ext cx="64524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latin typeface="Montserrat Black" panose="00000A00000000000000" pitchFamily="2" charset="-52"/>
              </a:rPr>
              <a:t>Наши партнёры</a:t>
            </a:r>
            <a:endParaRPr lang="ru-RU" sz="5400" dirty="0">
              <a:latin typeface="Montserrat Black" panose="00000A00000000000000" pitchFamily="2" charset="-52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2197100" y="4572000"/>
            <a:ext cx="13627800" cy="5210871"/>
            <a:chOff x="1423896" y="4572000"/>
            <a:chExt cx="13627800" cy="5210871"/>
          </a:xfrm>
        </p:grpSpPr>
        <p:pic>
          <p:nvPicPr>
            <p:cNvPr id="1028" name="Picture 4" descr="Партнер ДМ ЗИК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3896" y="4572000"/>
              <a:ext cx="1905000" cy="190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Партнер ДМ НПО автоматики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3500" y="4572000"/>
              <a:ext cx="2667000" cy="2667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Партнер ДМ Горный университет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4500" y="7239000"/>
              <a:ext cx="1905000" cy="190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Партнер ДМ УрФУ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3896" y="7239000"/>
              <a:ext cx="1905000" cy="190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Партнер ДМ Targem Games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5104" y="4813300"/>
              <a:ext cx="1905000" cy="190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Партнер ДМ УрГПУ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5104" y="7264400"/>
              <a:ext cx="1905000" cy="190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0" name="Picture 16" descr="Партнеры ИРО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39254" y="4707804"/>
              <a:ext cx="2374093" cy="23740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4" name="Picture 20" descr="Партнер ДМ УСГИК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62497" y="4756150"/>
              <a:ext cx="1905000" cy="190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6" name="Picture 22" descr="Партнер ДМ РГППУ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39254" y="7026650"/>
              <a:ext cx="2329700" cy="2329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8" name="Picture 24" descr="Партнер ДМ Департамент образования ЕКб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68954" y="6600129"/>
              <a:ext cx="3182742" cy="31827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3624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8722795" cy="10718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54400" y="1075035"/>
            <a:ext cx="62103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latin typeface="Montserrat Black" panose="00000A00000000000000" pitchFamily="2" charset="-52"/>
              </a:rPr>
              <a:t>О </a:t>
            </a:r>
            <a:r>
              <a:rPr lang="ru-RU" sz="5400" dirty="0" err="1" smtClean="0">
                <a:latin typeface="Montserrat Black" panose="00000A00000000000000" pitchFamily="2" charset="-52"/>
              </a:rPr>
              <a:t>Кванториуме</a:t>
            </a:r>
            <a:endParaRPr lang="ru-RU" sz="5400" dirty="0">
              <a:latin typeface="Montserrat Black" panose="00000A00000000000000" pitchFamily="2" charset="-5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87500" y="2851021"/>
            <a:ext cx="9525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anose="00000600000000000000" pitchFamily="2" charset="-52"/>
              </a:rPr>
              <a:t>Детский </a:t>
            </a:r>
            <a:r>
              <a:rPr lang="ru-RU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anose="00000600000000000000" pitchFamily="2" charset="-52"/>
              </a:rPr>
              <a:t>технопарк “Кванториум” – это место, где формируют изобретательское мышление </a:t>
            </a:r>
            <a:r>
              <a:rPr lang="ru-RU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anose="00000600000000000000" pitchFamily="2" charset="-52"/>
              </a:rPr>
              <a:t>и дают </a:t>
            </a:r>
            <a:r>
              <a:rPr lang="ru-RU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anose="00000600000000000000" pitchFamily="2" charset="-52"/>
              </a:rPr>
              <a:t>навыки командной проектной деятельности</a:t>
            </a:r>
            <a:r>
              <a:rPr lang="ru-RU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anose="00000600000000000000" pitchFamily="2" charset="-52"/>
              </a:rPr>
              <a:t>.</a:t>
            </a:r>
          </a:p>
          <a:p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  <a:latin typeface="Montserrat Medium" panose="00000600000000000000" pitchFamily="2" charset="-52"/>
            </a:endParaRPr>
          </a:p>
          <a:p>
            <a:r>
              <a:rPr lang="ru-RU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anose="00000600000000000000" pitchFamily="2" charset="-52"/>
              </a:rPr>
              <a:t>Учебные </a:t>
            </a:r>
            <a:r>
              <a:rPr lang="ru-RU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anose="00000600000000000000" pitchFamily="2" charset="-52"/>
              </a:rPr>
              <a:t>классы оснащены высокотехнологичным </a:t>
            </a:r>
            <a:r>
              <a:rPr lang="ru-RU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anose="00000600000000000000" pitchFamily="2" charset="-52"/>
              </a:rPr>
              <a:t>оборудованием и мощными </a:t>
            </a:r>
            <a:r>
              <a:rPr lang="ru-RU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anose="00000600000000000000" pitchFamily="2" charset="-52"/>
              </a:rPr>
              <a:t>компьютерами с современным программным </a:t>
            </a:r>
            <a:r>
              <a:rPr lang="ru-RU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anose="00000600000000000000" pitchFamily="2" charset="-52"/>
              </a:rPr>
              <a:t>обеспечением</a:t>
            </a:r>
            <a:r>
              <a:rPr lang="ru-RU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anose="00000600000000000000" pitchFamily="2" charset="-52"/>
              </a:rPr>
              <a:t>.</a:t>
            </a:r>
          </a:p>
          <a:p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  <a:latin typeface="Montserrat Medium" panose="00000600000000000000" pitchFamily="2" charset="-52"/>
            </a:endParaRPr>
          </a:p>
        </p:txBody>
      </p:sp>
      <p:pic>
        <p:nvPicPr>
          <p:cNvPr id="3080" name="Picture 8" descr="https://sun9-west.userapi.com/sun9-38/s/v1/ig2/-11pfexko4BIbsWV-c77dzsef0qoyMnxM09C9bS1aO1fP3vDYDNqYMgJntwyyyPWwEYOlE-zCgT_JFnGB8i7hRg7.jpg?size=1920x1440&amp;quality=95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0900" y="2311400"/>
            <a:ext cx="4435474" cy="3326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sun9-west.userapi.com/sun9-39/s/v1/ig2/7OmksaXYDBM-s-5ExPETJ7-OZknsH9cVPQ5Ox63aZvqyxcq6ASVrCYSE5vM-3HwDo_T-zr2mDVyopj4b1ytMgWF2.jpg?size=1600x900&amp;quality=95&amp;type=albu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4" r="4687"/>
          <a:stretch/>
        </p:blipFill>
        <p:spPr bwMode="auto">
          <a:xfrm>
            <a:off x="11569700" y="5344854"/>
            <a:ext cx="4803598" cy="3144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26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8722795" cy="107188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11019" y="3302000"/>
            <a:ext cx="1044403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 Medium" panose="00000600000000000000" pitchFamily="2" charset="-52"/>
              </a:rPr>
              <a:t>За год мы обучаем более 1000 детей, а кроме основной образовательной программы у нас проходят разные мастер-классы, лекции, </a:t>
            </a:r>
            <a:r>
              <a:rPr lang="ru-RU" sz="3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Montserrat Medium" panose="00000600000000000000" pitchFamily="2" charset="-52"/>
              </a:rPr>
              <a:t>экскурсии, </a:t>
            </a:r>
            <a:r>
              <a:rPr lang="ru-RU" sz="32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Montserrat Medium" panose="00000600000000000000" pitchFamily="2" charset="-52"/>
              </a:rPr>
              <a:t>хакатоны</a:t>
            </a:r>
            <a:r>
              <a:rPr lang="ru-RU" sz="3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Montserrat Medium" panose="00000600000000000000" pitchFamily="2" charset="-52"/>
              </a:rPr>
              <a:t> </a:t>
            </a:r>
            <a:r>
              <a:rPr lang="ru-RU" sz="3200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 Medium" panose="00000600000000000000" pitchFamily="2" charset="-52"/>
              </a:rPr>
              <a:t>и другие </a:t>
            </a:r>
            <a:r>
              <a:rPr lang="ru-RU" sz="3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Montserrat Medium" panose="00000600000000000000" pitchFamily="2" charset="-52"/>
              </a:rPr>
              <a:t>соревнования и мероприятия.</a:t>
            </a:r>
          </a:p>
          <a:p>
            <a:pPr lvl="0"/>
            <a:endParaRPr lang="ru-RU" sz="3200" dirty="0">
              <a:solidFill>
                <a:prstClr val="black">
                  <a:lumMod val="65000"/>
                  <a:lumOff val="35000"/>
                </a:prstClr>
              </a:solidFill>
              <a:latin typeface="Montserrat Medium" panose="00000600000000000000" pitchFamily="2" charset="-52"/>
            </a:endParaRPr>
          </a:p>
          <a:p>
            <a:pPr lvl="0"/>
            <a:r>
              <a:rPr lang="ru-RU" sz="3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Montserrat Medium" panose="00000600000000000000" pitchFamily="2" charset="-52"/>
              </a:rPr>
              <a:t>Наши </a:t>
            </a:r>
            <a:r>
              <a:rPr lang="ru-RU" sz="3200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 Medium" panose="00000600000000000000" pitchFamily="2" charset="-52"/>
              </a:rPr>
              <a:t>ученики участвуют в городских, областных и всероссийских конкурсах и занимают призовые места.</a:t>
            </a:r>
            <a:endParaRPr lang="ru-RU" sz="3200" dirty="0">
              <a:solidFill>
                <a:prstClr val="black">
                  <a:lumMod val="65000"/>
                  <a:lumOff val="35000"/>
                </a:prstClr>
              </a:solidFill>
              <a:latin typeface="Montserrat Medium" panose="00000600000000000000" pitchFamily="2" charset="-52"/>
            </a:endParaRPr>
          </a:p>
        </p:txBody>
      </p:sp>
      <p:pic>
        <p:nvPicPr>
          <p:cNvPr id="8" name="Picture 2" descr="https://sun9-east.userapi.com/sun9-35/s/v1/ig2/wWp04qnJAgCPAEe0u6nZQc_gDDZikwGWvoUS-Byrj6VGJIRZdmQlME4OI9BMQ39dFepNmW01tCw1uAFQkBkKKEBr.jpg?size=1920x1440&amp;quality=95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0535" y="2098525"/>
            <a:ext cx="3786717" cy="284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sun9-east.userapi.com/sun9-32/s/v1/ig2/2Yu32O9gqN1JbS5ZwmIvU7ndotA0r8WEaTRRkNzoWbiRYhzj0BDC3C29wCR4efXE0UnyG1qiOzrwLevPC8syiMYU.jpg?size=2560x1707&amp;quality=95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1500" y="4681950"/>
            <a:ext cx="3570109" cy="238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s://sun9-west.userapi.com/sun9-8/s/v1/ig2/Ltb2L4r-6M3deuK9jI1FIHabVT0r6jQB63rCQzeJ0W0hhS4U86LT9-IcE_iDctj_WweyNeNBooc2doYw5r6BQacz.jpg?size=2560x1707&amp;quality=95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5650" y="6928355"/>
            <a:ext cx="4075540" cy="2717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454400" y="1075035"/>
            <a:ext cx="62103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latin typeface="Montserrat Black" panose="00000A00000000000000" pitchFamily="2" charset="-52"/>
              </a:rPr>
              <a:t>О </a:t>
            </a:r>
            <a:r>
              <a:rPr lang="ru-RU" sz="5400" dirty="0" err="1" smtClean="0">
                <a:latin typeface="Montserrat Black" panose="00000A00000000000000" pitchFamily="2" charset="-52"/>
              </a:rPr>
              <a:t>Кванториуме</a:t>
            </a:r>
            <a:endParaRPr lang="ru-RU" sz="5400" dirty="0">
              <a:latin typeface="Montserrat Black" panose="00000A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32674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8722795" cy="10718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35350" y="1016000"/>
            <a:ext cx="55370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latin typeface="Montserrat Black" panose="00000A00000000000000" pitchFamily="2" charset="-52"/>
              </a:rPr>
              <a:t>О волонтёрах</a:t>
            </a:r>
            <a:endParaRPr lang="ru-RU" sz="5400" dirty="0">
              <a:latin typeface="Montserrat Black" panose="00000A00000000000000" pitchFamily="2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03296" y="2311400"/>
            <a:ext cx="15505204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Montserrat Medium" panose="00000600000000000000" pitchFamily="2" charset="-52"/>
              </a:rPr>
              <a:t>Клуб волонтёров Кванториума появился в 2020 году.</a:t>
            </a:r>
          </a:p>
          <a:p>
            <a:pPr lvl="0"/>
            <a:r>
              <a:rPr lang="ru-RU" sz="3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Montserrat Medium" panose="00000600000000000000" pitchFamily="2" charset="-52"/>
              </a:rPr>
              <a:t>Сначала это была маленькая инициативная группа.</a:t>
            </a:r>
            <a:r>
              <a:rPr lang="ru-RU" sz="3200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 Medium" panose="00000600000000000000" pitchFamily="2" charset="-52"/>
              </a:rPr>
              <a:t> </a:t>
            </a:r>
            <a:r>
              <a:rPr lang="ru-RU" sz="3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Montserrat Medium" panose="00000600000000000000" pitchFamily="2" charset="-52"/>
              </a:rPr>
              <a:t>Но за два года она выросла в команду из 30 человек.</a:t>
            </a:r>
          </a:p>
          <a:p>
            <a:pPr lvl="0"/>
            <a:endParaRPr lang="ru-RU" sz="3200" dirty="0">
              <a:solidFill>
                <a:prstClr val="black">
                  <a:lumMod val="65000"/>
                  <a:lumOff val="35000"/>
                </a:prstClr>
              </a:solidFill>
              <a:latin typeface="Montserrat Medium" panose="00000600000000000000" pitchFamily="2" charset="-52"/>
            </a:endParaRPr>
          </a:p>
          <a:p>
            <a:pPr lvl="0"/>
            <a:r>
              <a:rPr lang="ru-RU" sz="3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Montserrat Medium" panose="00000600000000000000" pitchFamily="2" charset="-52"/>
              </a:rPr>
              <a:t>Помогать в организации и проведении мероприятий в нашем клубе могут ребята с 11 лет, так как именно с этого возраста мы набираем на обучение.</a:t>
            </a:r>
          </a:p>
          <a:p>
            <a:pPr lvl="0"/>
            <a:endParaRPr lang="ru-RU" sz="3200" dirty="0">
              <a:solidFill>
                <a:prstClr val="black">
                  <a:lumMod val="65000"/>
                  <a:lumOff val="35000"/>
                </a:prstClr>
              </a:solidFill>
              <a:latin typeface="Montserrat Medium" panose="00000600000000000000" pitchFamily="2" charset="-52"/>
            </a:endParaRPr>
          </a:p>
          <a:p>
            <a:pPr lvl="0"/>
            <a:r>
              <a:rPr lang="ru-RU" sz="3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Montserrat Medium" panose="00000600000000000000" pitchFamily="2" charset="-52"/>
              </a:rPr>
              <a:t>Всем ребятам даются задачи, которые соответствуют их возрасту и умениям.</a:t>
            </a:r>
          </a:p>
          <a:p>
            <a:pPr lvl="0"/>
            <a:endParaRPr lang="ru-RU" sz="3200" dirty="0">
              <a:solidFill>
                <a:prstClr val="black">
                  <a:lumMod val="65000"/>
                  <a:lumOff val="35000"/>
                </a:prstClr>
              </a:solidFill>
              <a:latin typeface="Montserrat Medium" panose="00000600000000000000" pitchFamily="2" charset="-52"/>
            </a:endParaRPr>
          </a:p>
          <a:p>
            <a:pPr lvl="0"/>
            <a:r>
              <a:rPr lang="ru-RU" sz="3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Montserrat Medium" panose="00000600000000000000" pitchFamily="2" charset="-52"/>
              </a:rPr>
              <a:t>Для участников клуба проводятся обучающие встречи, где обсуждаются волнующие ребят вопросы в области </a:t>
            </a:r>
            <a:r>
              <a:rPr lang="ru-RU" sz="32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Montserrat Medium" panose="00000600000000000000" pitchFamily="2" charset="-52"/>
              </a:rPr>
              <a:t>волонтёрства</a:t>
            </a:r>
            <a:r>
              <a:rPr lang="ru-RU" sz="3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Montserrat Medium" panose="00000600000000000000" pitchFamily="2" charset="-52"/>
              </a:rPr>
              <a:t>. Волонтеры активно проходят курсы на площадке </a:t>
            </a:r>
            <a:r>
              <a:rPr lang="ru-RU" sz="32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Montserrat Medium" panose="00000600000000000000" pitchFamily="2" charset="-52"/>
              </a:rPr>
              <a:t>Добро.Университет</a:t>
            </a:r>
            <a:r>
              <a:rPr lang="ru-RU" sz="3200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 Medium" panose="00000600000000000000" pitchFamily="2" charset="-5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8722795" cy="10718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35350" y="1016000"/>
            <a:ext cx="55370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latin typeface="Montserrat Black" panose="00000A00000000000000" pitchFamily="2" charset="-52"/>
              </a:rPr>
              <a:t>О волонтёрах</a:t>
            </a:r>
            <a:endParaRPr lang="ru-RU" sz="5400" dirty="0">
              <a:latin typeface="Montserrat Black" panose="00000A00000000000000" pitchFamily="2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11019" y="3302000"/>
            <a:ext cx="14197281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Montserrat Medium" panose="00000600000000000000" pitchFamily="2" charset="-52"/>
              </a:rPr>
              <a:t>Обучающиеся Кванториума помогли технопарку в организации уже 14 мероприятий (на январь 2023 г.)</a:t>
            </a:r>
          </a:p>
          <a:p>
            <a:pPr lvl="0"/>
            <a:endParaRPr lang="ru-RU" sz="3200" dirty="0">
              <a:solidFill>
                <a:prstClr val="black">
                  <a:lumMod val="65000"/>
                  <a:lumOff val="35000"/>
                </a:prstClr>
              </a:solidFill>
              <a:latin typeface="Montserrat Medium" panose="00000600000000000000" pitchFamily="2" charset="-52"/>
            </a:endParaRPr>
          </a:p>
          <a:p>
            <a:pPr lvl="0"/>
            <a:r>
              <a:rPr lang="ru-RU" sz="3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Montserrat Medium" panose="00000600000000000000" pitchFamily="2" charset="-52"/>
              </a:rPr>
              <a:t>Среди таких событий были:</a:t>
            </a:r>
          </a:p>
          <a:p>
            <a:pPr lvl="0"/>
            <a:endParaRPr lang="ru-RU" sz="3200" dirty="0">
              <a:solidFill>
                <a:prstClr val="black">
                  <a:lumMod val="65000"/>
                  <a:lumOff val="35000"/>
                </a:prstClr>
              </a:solidFill>
              <a:latin typeface="Montserrat Medium" panose="00000600000000000000" pitchFamily="2" charset="-52"/>
            </a:endParaRPr>
          </a:p>
          <a:p>
            <a:pPr lvl="0"/>
            <a:r>
              <a:rPr lang="ru-RU" sz="3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Montserrat Medium" panose="00000600000000000000" pitchFamily="2" charset="-52"/>
              </a:rPr>
              <a:t>Бои роботов в 2021 и 2022 году</a:t>
            </a:r>
          </a:p>
          <a:p>
            <a:pPr lvl="0"/>
            <a:r>
              <a:rPr lang="ru-RU" sz="3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Montserrat Medium" panose="00000600000000000000" pitchFamily="2" charset="-52"/>
              </a:rPr>
              <a:t>Дни науки</a:t>
            </a:r>
          </a:p>
          <a:p>
            <a:pPr lvl="0"/>
            <a:r>
              <a:rPr lang="ru-RU" sz="3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Montserrat Medium" panose="00000600000000000000" pitchFamily="2" charset="-52"/>
              </a:rPr>
              <a:t>День рождения Кванториума</a:t>
            </a:r>
            <a:endParaRPr lang="ru-RU" sz="3200" dirty="0">
              <a:solidFill>
                <a:prstClr val="black">
                  <a:lumMod val="65000"/>
                  <a:lumOff val="35000"/>
                </a:prstClr>
              </a:solidFill>
              <a:latin typeface="Montserrat Medium" panose="00000600000000000000" pitchFamily="2" charset="-52"/>
            </a:endParaRPr>
          </a:p>
          <a:p>
            <a:pPr lvl="0"/>
            <a:r>
              <a:rPr lang="ru-RU" sz="3200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 Medium" panose="00000600000000000000" pitchFamily="2" charset="-52"/>
              </a:rPr>
              <a:t>Фестиваль </a:t>
            </a:r>
            <a:r>
              <a:rPr lang="ru-RU" sz="3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Montserrat Medium" panose="00000600000000000000" pitchFamily="2" charset="-52"/>
              </a:rPr>
              <a:t>«Дикоросы»</a:t>
            </a:r>
          </a:p>
          <a:p>
            <a:pPr lvl="0"/>
            <a:r>
              <a:rPr lang="ru-RU" sz="3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Montserrat Medium" panose="00000600000000000000" pitchFamily="2" charset="-52"/>
              </a:rPr>
              <a:t>ГикКон</a:t>
            </a:r>
            <a:r>
              <a:rPr lang="ru-RU" sz="3200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 Medium" panose="00000600000000000000" pitchFamily="2" charset="-52"/>
              </a:rPr>
              <a:t>: фестиваль </a:t>
            </a:r>
            <a:r>
              <a:rPr lang="ru-RU" sz="3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Montserrat Medium" panose="00000600000000000000" pitchFamily="2" charset="-52"/>
              </a:rPr>
              <a:t>гик-культуры</a:t>
            </a:r>
          </a:p>
          <a:p>
            <a:pPr lvl="0"/>
            <a:r>
              <a:rPr lang="ru-RU" sz="3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Montserrat Medium" panose="00000600000000000000" pitchFamily="2" charset="-52"/>
              </a:rPr>
              <a:t>И другие.</a:t>
            </a:r>
            <a:endParaRPr lang="ru-RU" sz="3200" dirty="0">
              <a:solidFill>
                <a:prstClr val="black">
                  <a:lumMod val="65000"/>
                  <a:lumOff val="35000"/>
                </a:prstClr>
              </a:solidFill>
              <a:latin typeface="Montserrat Medium" panose="00000600000000000000" pitchFamily="2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4826" y="4201750"/>
            <a:ext cx="4723477" cy="31496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100" y="5969000"/>
            <a:ext cx="4740071" cy="316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27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1918</TotalTime>
  <Words>457</Words>
  <Application>Microsoft Office PowerPoint</Application>
  <PresentationFormat>Произвольный</PresentationFormat>
  <Paragraphs>52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Montserrat Black</vt:lpstr>
      <vt:lpstr>Montserrat Light</vt:lpstr>
      <vt:lpstr>Montserrat Medium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презентация3.cdr</dc:title>
  <dc:creator>DSGN</dc:creator>
  <cp:lastModifiedBy>KUZSV</cp:lastModifiedBy>
  <cp:revision>61</cp:revision>
  <dcterms:created xsi:type="dcterms:W3CDTF">2020-08-22T09:43:41Z</dcterms:created>
  <dcterms:modified xsi:type="dcterms:W3CDTF">2023-01-19T09:01:14Z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2020-08-22T00:00:00Z</vt:filetime>
  </property>
  <property fmtid="{D5CDD505-2E9C-101B-9397-08002B2CF9AE}" pid="3" name="Creator">
    <vt:lpwstr>CorelDRAW 2017</vt:lpwstr>
  </property>
  <property fmtid="{D5CDD505-2E9C-101B-9397-08002B2CF9AE}" pid="4" name="LastSaved">
    <vt:filetime>2020-08-22T00:00:00Z</vt:filetime>
  </property>
</Properties>
</file>