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61" r:id="rId3"/>
    <p:sldId id="256" r:id="rId4"/>
    <p:sldId id="257" r:id="rId5"/>
    <p:sldId id="259" r:id="rId6"/>
    <p:sldId id="260" r:id="rId7"/>
    <p:sldId id="262" r:id="rId8"/>
    <p:sldId id="263" r:id="rId9"/>
    <p:sldId id="271" r:id="rId10"/>
    <p:sldId id="264" r:id="rId11"/>
    <p:sldId id="265" r:id="rId12"/>
    <p:sldId id="283" r:id="rId13"/>
    <p:sldId id="266" r:id="rId14"/>
    <p:sldId id="267" r:id="rId15"/>
    <p:sldId id="275" r:id="rId16"/>
    <p:sldId id="280" r:id="rId17"/>
    <p:sldId id="281" r:id="rId18"/>
    <p:sldId id="282" r:id="rId19"/>
    <p:sldId id="279" r:id="rId20"/>
    <p:sldId id="278" r:id="rId21"/>
    <p:sldId id="277" r:id="rId22"/>
    <p:sldId id="276" r:id="rId23"/>
    <p:sldId id="274" r:id="rId24"/>
    <p:sldId id="273" r:id="rId25"/>
    <p:sldId id="272" r:id="rId26"/>
    <p:sldId id="268" r:id="rId27"/>
    <p:sldId id="269" r:id="rId28"/>
    <p:sldId id="27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33" autoAdjust="0"/>
  </p:normalViewPr>
  <p:slideViewPr>
    <p:cSldViewPr>
      <p:cViewPr varScale="1">
        <p:scale>
          <a:sx n="81" d="100"/>
          <a:sy n="81" d="100"/>
        </p:scale>
        <p:origin x="42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  <a:r>
              <a:rPr lang="ru-RU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 педагогов начального общего образования в школах 49 лет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6496311663376438E-2"/>
          <c:y val="5.5604469873717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5462962962962962E-2"/>
          <c:y val="7.7400504882173607E-2"/>
          <c:w val="0.94907407407407407"/>
          <c:h val="0.78695175844659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dLbl>
              <c:idx val="1"/>
              <c:layout>
                <c:manualLayout>
                  <c:x val="-3.3917171596318566E-3"/>
                  <c:y val="4.95985014010788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15-47EC-A34C-D48026132C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Моложе 25 лет </c:v>
                </c:pt>
                <c:pt idx="1">
                  <c:v>25-29 лет</c:v>
                </c:pt>
                <c:pt idx="2">
                  <c:v>30-34 года</c:v>
                </c:pt>
                <c:pt idx="3">
                  <c:v>35-39 лет</c:v>
                </c:pt>
                <c:pt idx="4">
                  <c:v>40-44 года</c:v>
                </c:pt>
                <c:pt idx="5">
                  <c:v>45-49 лет</c:v>
                </c:pt>
                <c:pt idx="6">
                  <c:v>50-54 года</c:v>
                </c:pt>
                <c:pt idx="7">
                  <c:v>55-59 лет</c:v>
                </c:pt>
                <c:pt idx="8">
                  <c:v>60-64 года</c:v>
                </c:pt>
                <c:pt idx="9">
                  <c:v>Старше 65 лет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7</c:v>
                </c:pt>
                <c:pt idx="6">
                  <c:v>8</c:v>
                </c:pt>
                <c:pt idx="7">
                  <c:v>16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5-47EC-A34C-D48026132C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7092352"/>
        <c:axId val="117093888"/>
      </c:barChart>
      <c:catAx>
        <c:axId val="11709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093888"/>
        <c:crosses val="autoZero"/>
        <c:auto val="1"/>
        <c:lblAlgn val="ctr"/>
        <c:lblOffset val="100"/>
        <c:noMultiLvlLbl val="0"/>
      </c:catAx>
      <c:valAx>
        <c:axId val="1170938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09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Численность </c:v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  <a:softEdge rad="0"/>
              </a:effectLst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0-8FD3-4FE4-B146-DE6015AF4C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25лет</c:v>
                </c:pt>
                <c:pt idx="1">
                  <c:v>27 лет</c:v>
                </c:pt>
                <c:pt idx="2">
                  <c:v>32 года</c:v>
                </c:pt>
                <c:pt idx="3">
                  <c:v>37 лет</c:v>
                </c:pt>
                <c:pt idx="4">
                  <c:v>42 года</c:v>
                </c:pt>
                <c:pt idx="5">
                  <c:v>47 лет</c:v>
                </c:pt>
                <c:pt idx="6">
                  <c:v> 52 года</c:v>
                </c:pt>
                <c:pt idx="7">
                  <c:v>57 лет </c:v>
                </c:pt>
                <c:pt idx="8">
                  <c:v>62 года</c:v>
                </c:pt>
                <c:pt idx="9">
                  <c:v>65 лет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</c:v>
                </c:pt>
                <c:pt idx="1">
                  <c:v>15</c:v>
                </c:pt>
                <c:pt idx="2">
                  <c:v>21</c:v>
                </c:pt>
                <c:pt idx="3">
                  <c:v>20</c:v>
                </c:pt>
                <c:pt idx="4">
                  <c:v>19</c:v>
                </c:pt>
                <c:pt idx="5">
                  <c:v>23</c:v>
                </c:pt>
                <c:pt idx="6">
                  <c:v>24</c:v>
                </c:pt>
                <c:pt idx="7">
                  <c:v>43</c:v>
                </c:pt>
                <c:pt idx="8">
                  <c:v>24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7-424C-8199-7A964FD4818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76659024"/>
        <c:axId val="240164848"/>
      </c:barChart>
      <c:catAx>
        <c:axId val="17665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164848"/>
        <c:crosses val="autoZero"/>
        <c:auto val="1"/>
        <c:lblAlgn val="ctr"/>
        <c:lblOffset val="100"/>
        <c:noMultiLvlLbl val="0"/>
      </c:catAx>
      <c:valAx>
        <c:axId val="24016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665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2FF88-14CB-4CA9-B07B-14EEF06F5D4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2B794-341C-4A62-8EF9-3B8DBB155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0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2B794-341C-4A62-8EF9-3B8DBB1552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6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ru-RU" altLang="ru-RU"/>
              <a:t>&lt;верхний колонтитул&gt;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ru-RU" altLang="ru-RU"/>
              <a:t>&lt;дата/время&gt;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ru-RU" altLang="ru-RU"/>
              <a:t>&lt;нижний колонтитул&gt;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9C0157-55D8-4847-93A7-F3DEBE128CE7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608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5563" y="3233738"/>
            <a:ext cx="7288212" cy="3063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89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ru-RU" altLang="ru-RU"/>
              <a:t>&lt;верхний колонтитул&gt;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ru-RU" altLang="ru-RU"/>
              <a:t>&lt;дата/время&gt;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ru-RU" altLang="ru-RU"/>
              <a:t>&lt;нижний колонтитул&gt;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3D791C-6D78-41B6-BBC3-BF323A2ED001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51201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5563" y="3233738"/>
            <a:ext cx="7288212" cy="3063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49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ru-RU" altLang="ru-RU"/>
              <a:t>&lt;верхний колонтитул&gt;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ru-RU" altLang="ru-RU"/>
              <a:t>&lt;дата/время&gt;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ru-RU" altLang="ru-RU"/>
              <a:t>&lt;нижний колонтитул&gt;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C743BB-82CB-4461-836F-A26A42A2CCDB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55297" name="Rectangle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16038" y="3516313"/>
            <a:ext cx="7235825" cy="3328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75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15480" y="2060849"/>
            <a:ext cx="9937104" cy="1470025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«Итоги развития образования</a:t>
            </a:r>
            <a:br>
              <a:rPr lang="ru-RU" sz="5400" b="1" i="1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5400" b="1" i="1" dirty="0" err="1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Черноярском</a:t>
            </a:r>
            <a:r>
              <a:rPr lang="ru-RU" sz="5400" b="1" i="1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59896" y="260648"/>
            <a:ext cx="6898657" cy="95410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Районная августовская педагогическая конференция</a:t>
            </a:r>
            <a:endParaRPr lang="ru-RU" sz="2800" dirty="0"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1127448" y="5805264"/>
            <a:ext cx="4929222" cy="50006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4572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04DA3"/>
              </a:buClr>
              <a:buSzPct val="90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</a:t>
            </a:r>
          </a:p>
          <a:p>
            <a:pPr algn="l">
              <a:defRPr/>
            </a:pPr>
            <a:r>
              <a:rPr lang="ru-RU" sz="1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МО «Черноярский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41649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7408" y="188640"/>
            <a:ext cx="7467600" cy="769441"/>
          </a:xfrm>
          <a:prstGeom prst="rect">
            <a:avLst/>
          </a:prstGeom>
          <a:ln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altLang="ru-RU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052736"/>
            <a:ext cx="8453928" cy="563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78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260648"/>
            <a:ext cx="9505056" cy="49685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общего образования района представляют 9 общеобразовательных учреждений, все образовательные организации работают по пятидневной неделе.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новом учебном году в школах района приступят к обучению 1763 ученика, в том числе 203 первоклассника. Будет сформировано 118 классов.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01542695"/>
              </p:ext>
            </p:extLst>
          </p:nvPr>
        </p:nvGraphicFramePr>
        <p:xfrm>
          <a:off x="767408" y="188640"/>
          <a:ext cx="11233248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204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638110"/>
              </p:ext>
            </p:extLst>
          </p:nvPr>
        </p:nvGraphicFramePr>
        <p:xfrm>
          <a:off x="767408" y="260648"/>
          <a:ext cx="11305256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92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40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983431" y="260648"/>
            <a:ext cx="10945216" cy="40477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3752" tIns="17551" rIns="33752" bIns="1755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Количество/доля участников ЕГЭ, не преодолевших минимальный порог</a:t>
            </a:r>
          </a:p>
        </p:txBody>
      </p:sp>
      <p:graphicFrame>
        <p:nvGraphicFramePr>
          <p:cNvPr id="2066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7807"/>
              </p:ext>
            </p:extLst>
          </p:nvPr>
        </p:nvGraphicFramePr>
        <p:xfrm>
          <a:off x="191344" y="980728"/>
          <a:ext cx="11737303" cy="4434956"/>
        </p:xfrm>
        <a:graphic>
          <a:graphicData uri="http://schemas.openxmlformats.org/drawingml/2006/table">
            <a:tbl>
              <a:tblPr/>
              <a:tblGrid>
                <a:gridCol w="550124">
                  <a:extLst>
                    <a:ext uri="{9D8B030D-6E8A-4147-A177-3AD203B41FA5}">
                      <a16:colId xmlns:a16="http://schemas.microsoft.com/office/drawing/2014/main" val="1203509764"/>
                    </a:ext>
                  </a:extLst>
                </a:gridCol>
                <a:gridCol w="890036">
                  <a:extLst>
                    <a:ext uri="{9D8B030D-6E8A-4147-A177-3AD203B41FA5}">
                      <a16:colId xmlns:a16="http://schemas.microsoft.com/office/drawing/2014/main" val="37620292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837134863"/>
                    </a:ext>
                  </a:extLst>
                </a:gridCol>
                <a:gridCol w="858567">
                  <a:extLst>
                    <a:ext uri="{9D8B030D-6E8A-4147-A177-3AD203B41FA5}">
                      <a16:colId xmlns:a16="http://schemas.microsoft.com/office/drawing/2014/main" val="3471064985"/>
                    </a:ext>
                  </a:extLst>
                </a:gridCol>
                <a:gridCol w="941633">
                  <a:extLst>
                    <a:ext uri="{9D8B030D-6E8A-4147-A177-3AD203B41FA5}">
                      <a16:colId xmlns:a16="http://schemas.microsoft.com/office/drawing/2014/main" val="368624457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11989413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49012822"/>
                    </a:ext>
                  </a:extLst>
                </a:gridCol>
                <a:gridCol w="858254">
                  <a:extLst>
                    <a:ext uri="{9D8B030D-6E8A-4147-A177-3AD203B41FA5}">
                      <a16:colId xmlns:a16="http://schemas.microsoft.com/office/drawing/2014/main" val="2598876408"/>
                    </a:ext>
                  </a:extLst>
                </a:gridCol>
                <a:gridCol w="890867">
                  <a:extLst>
                    <a:ext uri="{9D8B030D-6E8A-4147-A177-3AD203B41FA5}">
                      <a16:colId xmlns:a16="http://schemas.microsoft.com/office/drawing/2014/main" val="3689512882"/>
                    </a:ext>
                  </a:extLst>
                </a:gridCol>
                <a:gridCol w="1047703">
                  <a:extLst>
                    <a:ext uri="{9D8B030D-6E8A-4147-A177-3AD203B41FA5}">
                      <a16:colId xmlns:a16="http://schemas.microsoft.com/office/drawing/2014/main" val="1921569390"/>
                    </a:ext>
                  </a:extLst>
                </a:gridCol>
                <a:gridCol w="874148">
                  <a:extLst>
                    <a:ext uri="{9D8B030D-6E8A-4147-A177-3AD203B41FA5}">
                      <a16:colId xmlns:a16="http://schemas.microsoft.com/office/drawing/2014/main" val="2327700521"/>
                    </a:ext>
                  </a:extLst>
                </a:gridCol>
                <a:gridCol w="1000731">
                  <a:extLst>
                    <a:ext uri="{9D8B030D-6E8A-4147-A177-3AD203B41FA5}">
                      <a16:colId xmlns:a16="http://schemas.microsoft.com/office/drawing/2014/main" val="425350185"/>
                    </a:ext>
                  </a:extLst>
                </a:gridCol>
                <a:gridCol w="800904">
                  <a:extLst>
                    <a:ext uri="{9D8B030D-6E8A-4147-A177-3AD203B41FA5}">
                      <a16:colId xmlns:a16="http://schemas.microsoft.com/office/drawing/2014/main" val="1755383066"/>
                    </a:ext>
                  </a:extLst>
                </a:gridCol>
              </a:tblGrid>
              <a:tr h="11087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Год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Русский язык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Математика (профиль)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Математика (база)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Физика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Химия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Информатика и ИКТ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Биология 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История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География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Английский язык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Обществознание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DejaVu Sans" pitchFamily="32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Литература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570901"/>
                  </a:ext>
                </a:extLst>
              </a:tr>
              <a:tr h="11087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2017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(0,08%)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342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(13%)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19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(0,6%)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(3,1%)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88 (15,2%)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35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(13,8%)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93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(13,5%)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43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(5,8%)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(3,7%)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(1,2%)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163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(8,2%)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499560"/>
                  </a:ext>
                </a:extLst>
              </a:tr>
              <a:tr h="11087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2018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11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(0,3%)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258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(9,7%)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58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(1,7%)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119 (10,3%)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107 (16,2%)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51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(4,4%)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115 (15,7%)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57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(7,6%)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(2,4%)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442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(21,8%)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 (4,1%)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312065"/>
                  </a:ext>
                </a:extLst>
              </a:tr>
              <a:tr h="11087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2019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(0,1%)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72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24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(1,31%)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101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(9%)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120 (16,3%)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47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(10,7%)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146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(5,8%)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44 (6,03%)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(7,2%)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6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(1,33%)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501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(24,6%)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13 (4,9%)</a:t>
                      </a:r>
                    </a:p>
                  </a:txBody>
                  <a:tcPr marL="33752" marR="33752" marT="17551" marB="17551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488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47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63552" y="188640"/>
            <a:ext cx="8496944" cy="28166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3752" tIns="17551" rIns="33752" bIns="1755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Обучающиеся, участвующие в ГИА-11 в дополнительный период (сентябрь 2019)</a:t>
            </a:r>
          </a:p>
        </p:txBody>
      </p:sp>
      <p:graphicFrame>
        <p:nvGraphicFramePr>
          <p:cNvPr id="2560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87620"/>
              </p:ext>
            </p:extLst>
          </p:nvPr>
        </p:nvGraphicFramePr>
        <p:xfrm>
          <a:off x="695400" y="764702"/>
          <a:ext cx="11305256" cy="596776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25265">
                  <a:extLst>
                    <a:ext uri="{9D8B030D-6E8A-4147-A177-3AD203B41FA5}">
                      <a16:colId xmlns:a16="http://schemas.microsoft.com/office/drawing/2014/main" val="1591445953"/>
                    </a:ext>
                  </a:extLst>
                </a:gridCol>
                <a:gridCol w="2826313">
                  <a:extLst>
                    <a:ext uri="{9D8B030D-6E8A-4147-A177-3AD203B41FA5}">
                      <a16:colId xmlns:a16="http://schemas.microsoft.com/office/drawing/2014/main" val="1233484908"/>
                    </a:ext>
                  </a:extLst>
                </a:gridCol>
                <a:gridCol w="2827363">
                  <a:extLst>
                    <a:ext uri="{9D8B030D-6E8A-4147-A177-3AD203B41FA5}">
                      <a16:colId xmlns:a16="http://schemas.microsoft.com/office/drawing/2014/main" val="3533930444"/>
                    </a:ext>
                  </a:extLst>
                </a:gridCol>
                <a:gridCol w="2826315">
                  <a:extLst>
                    <a:ext uri="{9D8B030D-6E8A-4147-A177-3AD203B41FA5}">
                      <a16:colId xmlns:a16="http://schemas.microsoft.com/office/drawing/2014/main" val="753506872"/>
                    </a:ext>
                  </a:extLst>
                </a:gridCol>
              </a:tblGrid>
              <a:tr h="695450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обучающихся, не сдавших ГИА в основной период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нарушений Порядка ГИА-11, совершенных участниками ЕГЭ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6876" marB="16876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97499813"/>
                  </a:ext>
                </a:extLst>
              </a:tr>
              <a:tr h="28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предмет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предмета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15892344"/>
                  </a:ext>
                </a:extLst>
              </a:tr>
              <a:tr h="3567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Астрахань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55882382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Ахтубинский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823348"/>
                  </a:ext>
                </a:extLst>
              </a:tr>
              <a:tr h="3567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Володарский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76118262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Енотаевский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86263294"/>
                  </a:ext>
                </a:extLst>
              </a:tr>
              <a:tr h="3567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ЗАТО Знаменск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34761343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Икрянинский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20404317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Камызякский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80861506"/>
                  </a:ext>
                </a:extLst>
              </a:tr>
              <a:tr h="3567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46297755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Лиманский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84060966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Наримановский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7999485"/>
                  </a:ext>
                </a:extLst>
              </a:tr>
              <a:tr h="3567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Приволжский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66213135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Харабалинский район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44280501"/>
                  </a:ext>
                </a:extLst>
              </a:tr>
              <a:tr h="3601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Черноярский район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201113"/>
                  </a:ext>
                </a:extLst>
              </a:tr>
              <a:tr h="3555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ОГОУ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2" marR="33752" marT="17551" marB="17551" anchor="ctr" horzOverflow="overflow">
                    <a:cell3D prstMaterial="dkEdge">
                      <a:bevel h="50800" prst="divo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40655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5345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719736" y="188641"/>
            <a:ext cx="5544616" cy="32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84" tIns="34292" rIns="68584" bIns="3429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50" b="1" dirty="0">
                <a:solidFill>
                  <a:srgbClr val="002060"/>
                </a:solidFill>
              </a:rPr>
              <a:t>Основные статистические данные ОГЭ в 2019 году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542664" y="588016"/>
            <a:ext cx="3713577" cy="32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84" tIns="34292" rIns="68584" bIns="3429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50" b="1" dirty="0">
                <a:solidFill>
                  <a:srgbClr val="002060"/>
                </a:solidFill>
              </a:rPr>
              <a:t>Количество/доля участников ОГЭ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423592" y="3501009"/>
            <a:ext cx="7602040" cy="32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84" tIns="34292" rIns="68584" bIns="3429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itchFamily="32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50" b="1" dirty="0">
                <a:solidFill>
                  <a:srgbClr val="002060"/>
                </a:solidFill>
              </a:rPr>
              <a:t>Доля участников ОГЭ, получивших неудовлетворительный результат</a:t>
            </a:r>
          </a:p>
        </p:txBody>
      </p:sp>
      <p:graphicFrame>
        <p:nvGraphicFramePr>
          <p:cNvPr id="2970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94499"/>
              </p:ext>
            </p:extLst>
          </p:nvPr>
        </p:nvGraphicFramePr>
        <p:xfrm>
          <a:off x="767406" y="974138"/>
          <a:ext cx="11233251" cy="2345983"/>
        </p:xfrm>
        <a:graphic>
          <a:graphicData uri="http://schemas.openxmlformats.org/drawingml/2006/table">
            <a:tbl>
              <a:tblPr/>
              <a:tblGrid>
                <a:gridCol w="535968">
                  <a:extLst>
                    <a:ext uri="{9D8B030D-6E8A-4147-A177-3AD203B41FA5}">
                      <a16:colId xmlns:a16="http://schemas.microsoft.com/office/drawing/2014/main" val="3023309582"/>
                    </a:ext>
                  </a:extLst>
                </a:gridCol>
                <a:gridCol w="909568">
                  <a:extLst>
                    <a:ext uri="{9D8B030D-6E8A-4147-A177-3AD203B41FA5}">
                      <a16:colId xmlns:a16="http://schemas.microsoft.com/office/drawing/2014/main" val="59634482"/>
                    </a:ext>
                  </a:extLst>
                </a:gridCol>
                <a:gridCol w="1164153">
                  <a:extLst>
                    <a:ext uri="{9D8B030D-6E8A-4147-A177-3AD203B41FA5}">
                      <a16:colId xmlns:a16="http://schemas.microsoft.com/office/drawing/2014/main" val="1639084020"/>
                    </a:ext>
                  </a:extLst>
                </a:gridCol>
                <a:gridCol w="773213">
                  <a:extLst>
                    <a:ext uri="{9D8B030D-6E8A-4147-A177-3AD203B41FA5}">
                      <a16:colId xmlns:a16="http://schemas.microsoft.com/office/drawing/2014/main" val="2824330810"/>
                    </a:ext>
                  </a:extLst>
                </a:gridCol>
                <a:gridCol w="777942">
                  <a:extLst>
                    <a:ext uri="{9D8B030D-6E8A-4147-A177-3AD203B41FA5}">
                      <a16:colId xmlns:a16="http://schemas.microsoft.com/office/drawing/2014/main" val="4226175640"/>
                    </a:ext>
                  </a:extLst>
                </a:gridCol>
                <a:gridCol w="1077452">
                  <a:extLst>
                    <a:ext uri="{9D8B030D-6E8A-4147-A177-3AD203B41FA5}">
                      <a16:colId xmlns:a16="http://schemas.microsoft.com/office/drawing/2014/main" val="2291412145"/>
                    </a:ext>
                  </a:extLst>
                </a:gridCol>
                <a:gridCol w="810257">
                  <a:extLst>
                    <a:ext uri="{9D8B030D-6E8A-4147-A177-3AD203B41FA5}">
                      <a16:colId xmlns:a16="http://schemas.microsoft.com/office/drawing/2014/main" val="1540209644"/>
                    </a:ext>
                  </a:extLst>
                </a:gridCol>
                <a:gridCol w="736955">
                  <a:extLst>
                    <a:ext uri="{9D8B030D-6E8A-4147-A177-3AD203B41FA5}">
                      <a16:colId xmlns:a16="http://schemas.microsoft.com/office/drawing/2014/main" val="372305042"/>
                    </a:ext>
                  </a:extLst>
                </a:gridCol>
                <a:gridCol w="991540">
                  <a:extLst>
                    <a:ext uri="{9D8B030D-6E8A-4147-A177-3AD203B41FA5}">
                      <a16:colId xmlns:a16="http://schemas.microsoft.com/office/drawing/2014/main" val="3317975621"/>
                    </a:ext>
                  </a:extLst>
                </a:gridCol>
                <a:gridCol w="1027797">
                  <a:extLst>
                    <a:ext uri="{9D8B030D-6E8A-4147-A177-3AD203B41FA5}">
                      <a16:colId xmlns:a16="http://schemas.microsoft.com/office/drawing/2014/main" val="646852339"/>
                    </a:ext>
                  </a:extLst>
                </a:gridCol>
                <a:gridCol w="1364353">
                  <a:extLst>
                    <a:ext uri="{9D8B030D-6E8A-4147-A177-3AD203B41FA5}">
                      <a16:colId xmlns:a16="http://schemas.microsoft.com/office/drawing/2014/main" val="1643384808"/>
                    </a:ext>
                  </a:extLst>
                </a:gridCol>
                <a:gridCol w="1064053">
                  <a:extLst>
                    <a:ext uri="{9D8B030D-6E8A-4147-A177-3AD203B41FA5}">
                      <a16:colId xmlns:a16="http://schemas.microsoft.com/office/drawing/2014/main" val="2447363952"/>
                    </a:ext>
                  </a:extLst>
                </a:gridCol>
              </a:tblGrid>
              <a:tr h="67186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Год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Русский язык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Математика 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Физика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Химия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Информатика и ИКТ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Биология 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История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География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Английский язык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Обществознание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Литература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27035"/>
                  </a:ext>
                </a:extLst>
              </a:tr>
              <a:tr h="558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2017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9398 (100%)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9373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(99,7%)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937 (10%)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1423 (15,1%)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1970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(21%)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3204 (34,1%)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479 (5,1%)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3381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(36%)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430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(4,6%)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6552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(69,7%)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197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(2,1%)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4243"/>
                  </a:ext>
                </a:extLst>
              </a:tr>
              <a:tr h="558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2018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10128 (100%)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10121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(99,93%)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1045 (10,32%)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1385 (13,67%)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2580 (25,47%)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3502 (34,58%)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403 (3,98%)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3719 (36,72%)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459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(4,53%)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6854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(67,67%)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162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(1,6%)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936300"/>
                  </a:ext>
                </a:extLst>
              </a:tr>
              <a:tr h="558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2019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10242 (99,9%)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10257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(100%)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946 (9,2%)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1490 (14,5%)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2757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(26,9%)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3560 (34,7%)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382 (3,7%)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4538 (44,2%)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522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(5,08%)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BC6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6046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 (58,9%)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149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(1,5%)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12706"/>
                  </a:ext>
                </a:extLst>
              </a:tr>
            </a:tbl>
          </a:graphicData>
        </a:graphic>
      </p:graphicFrame>
      <p:graphicFrame>
        <p:nvGraphicFramePr>
          <p:cNvPr id="29863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64523"/>
              </p:ext>
            </p:extLst>
          </p:nvPr>
        </p:nvGraphicFramePr>
        <p:xfrm>
          <a:off x="767406" y="4005064"/>
          <a:ext cx="11233251" cy="2761964"/>
        </p:xfrm>
        <a:graphic>
          <a:graphicData uri="http://schemas.openxmlformats.org/drawingml/2006/table">
            <a:tbl>
              <a:tblPr/>
              <a:tblGrid>
                <a:gridCol w="543199">
                  <a:extLst>
                    <a:ext uri="{9D8B030D-6E8A-4147-A177-3AD203B41FA5}">
                      <a16:colId xmlns:a16="http://schemas.microsoft.com/office/drawing/2014/main" val="4084264553"/>
                    </a:ext>
                  </a:extLst>
                </a:gridCol>
                <a:gridCol w="779765">
                  <a:extLst>
                    <a:ext uri="{9D8B030D-6E8A-4147-A177-3AD203B41FA5}">
                      <a16:colId xmlns:a16="http://schemas.microsoft.com/office/drawing/2014/main" val="1780088859"/>
                    </a:ext>
                  </a:extLst>
                </a:gridCol>
                <a:gridCol w="1083924">
                  <a:extLst>
                    <a:ext uri="{9D8B030D-6E8A-4147-A177-3AD203B41FA5}">
                      <a16:colId xmlns:a16="http://schemas.microsoft.com/office/drawing/2014/main" val="2475060828"/>
                    </a:ext>
                  </a:extLst>
                </a:gridCol>
                <a:gridCol w="713001">
                  <a:extLst>
                    <a:ext uri="{9D8B030D-6E8A-4147-A177-3AD203B41FA5}">
                      <a16:colId xmlns:a16="http://schemas.microsoft.com/office/drawing/2014/main" val="980505644"/>
                    </a:ext>
                  </a:extLst>
                </a:gridCol>
                <a:gridCol w="675084">
                  <a:extLst>
                    <a:ext uri="{9D8B030D-6E8A-4147-A177-3AD203B41FA5}">
                      <a16:colId xmlns:a16="http://schemas.microsoft.com/office/drawing/2014/main" val="626610726"/>
                    </a:ext>
                  </a:extLst>
                </a:gridCol>
                <a:gridCol w="1188609">
                  <a:extLst>
                    <a:ext uri="{9D8B030D-6E8A-4147-A177-3AD203B41FA5}">
                      <a16:colId xmlns:a16="http://schemas.microsoft.com/office/drawing/2014/main" val="2488107028"/>
                    </a:ext>
                  </a:extLst>
                </a:gridCol>
                <a:gridCol w="904232">
                  <a:extLst>
                    <a:ext uri="{9D8B030D-6E8A-4147-A177-3AD203B41FA5}">
                      <a16:colId xmlns:a16="http://schemas.microsoft.com/office/drawing/2014/main" val="280618318"/>
                    </a:ext>
                  </a:extLst>
                </a:gridCol>
                <a:gridCol w="808617">
                  <a:extLst>
                    <a:ext uri="{9D8B030D-6E8A-4147-A177-3AD203B41FA5}">
                      <a16:colId xmlns:a16="http://schemas.microsoft.com/office/drawing/2014/main" val="1562732221"/>
                    </a:ext>
                  </a:extLst>
                </a:gridCol>
                <a:gridCol w="980064">
                  <a:extLst>
                    <a:ext uri="{9D8B030D-6E8A-4147-A177-3AD203B41FA5}">
                      <a16:colId xmlns:a16="http://schemas.microsoft.com/office/drawing/2014/main" val="2722590161"/>
                    </a:ext>
                  </a:extLst>
                </a:gridCol>
                <a:gridCol w="1093816">
                  <a:extLst>
                    <a:ext uri="{9D8B030D-6E8A-4147-A177-3AD203B41FA5}">
                      <a16:colId xmlns:a16="http://schemas.microsoft.com/office/drawing/2014/main" val="208976974"/>
                    </a:ext>
                  </a:extLst>
                </a:gridCol>
                <a:gridCol w="1454849">
                  <a:extLst>
                    <a:ext uri="{9D8B030D-6E8A-4147-A177-3AD203B41FA5}">
                      <a16:colId xmlns:a16="http://schemas.microsoft.com/office/drawing/2014/main" val="3074046901"/>
                    </a:ext>
                  </a:extLst>
                </a:gridCol>
                <a:gridCol w="1008091">
                  <a:extLst>
                    <a:ext uri="{9D8B030D-6E8A-4147-A177-3AD203B41FA5}">
                      <a16:colId xmlns:a16="http://schemas.microsoft.com/office/drawing/2014/main" val="2190847726"/>
                    </a:ext>
                  </a:extLst>
                </a:gridCol>
              </a:tblGrid>
              <a:tr h="10332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Год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Русский язык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Математика 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Физика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Химия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Информатика и ИКТ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Биология 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История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География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Английский язык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Обществознание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Литература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682396"/>
                  </a:ext>
                </a:extLst>
              </a:tr>
              <a:tr h="5759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2017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0,5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0,5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0,3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00,7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0,1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0,4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0,8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0,9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0,2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0,4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639336"/>
                  </a:ext>
                </a:extLst>
              </a:tr>
              <a:tr h="5759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2018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0,22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0,4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0,23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0,11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0,38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1,85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69267"/>
                  </a:ext>
                </a:extLst>
              </a:tr>
              <a:tr h="57680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2019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1,6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2,6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1,7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0,7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2,1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2,4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3,4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0,6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3,3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2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5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4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10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6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DejaVu Sans" pitchFamily="32" charset="0"/>
                        </a:rPr>
                        <a:t>0</a:t>
                      </a:r>
                    </a:p>
                  </a:txBody>
                  <a:tcPr marL="33752" marR="33752" marT="17551" marB="17551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979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8356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6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698683" y="332656"/>
            <a:ext cx="9174008" cy="92333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altLang="ru-RU" sz="54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Дошкольное образование</a:t>
            </a:r>
          </a:p>
        </p:txBody>
      </p:sp>
      <p:pic>
        <p:nvPicPr>
          <p:cNvPr id="1026" name="Picture 2" descr="https://angarsk38.ru/wp-content/uploads/2019/06/maxresdefault_1_cop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950" y="1628801"/>
            <a:ext cx="7455474" cy="4193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330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94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5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303" y="130622"/>
            <a:ext cx="10019458" cy="5620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среднего балла ВПР по Астраханской области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2686"/>
              </p:ext>
            </p:extLst>
          </p:nvPr>
        </p:nvGraphicFramePr>
        <p:xfrm>
          <a:off x="767406" y="692696"/>
          <a:ext cx="11233252" cy="6048674"/>
        </p:xfrm>
        <a:graphic>
          <a:graphicData uri="http://schemas.openxmlformats.org/drawingml/2006/table">
            <a:tbl>
              <a:tblPr/>
              <a:tblGrid>
                <a:gridCol w="1609865">
                  <a:extLst>
                    <a:ext uri="{9D8B030D-6E8A-4147-A177-3AD203B41FA5}">
                      <a16:colId xmlns:a16="http://schemas.microsoft.com/office/drawing/2014/main" val="2092643878"/>
                    </a:ext>
                  </a:extLst>
                </a:gridCol>
                <a:gridCol w="476694">
                  <a:extLst>
                    <a:ext uri="{9D8B030D-6E8A-4147-A177-3AD203B41FA5}">
                      <a16:colId xmlns:a16="http://schemas.microsoft.com/office/drawing/2014/main" val="2478563767"/>
                    </a:ext>
                  </a:extLst>
                </a:gridCol>
                <a:gridCol w="441633">
                  <a:extLst>
                    <a:ext uri="{9D8B030D-6E8A-4147-A177-3AD203B41FA5}">
                      <a16:colId xmlns:a16="http://schemas.microsoft.com/office/drawing/2014/main" val="4280598410"/>
                    </a:ext>
                  </a:extLst>
                </a:gridCol>
                <a:gridCol w="522945">
                  <a:extLst>
                    <a:ext uri="{9D8B030D-6E8A-4147-A177-3AD203B41FA5}">
                      <a16:colId xmlns:a16="http://schemas.microsoft.com/office/drawing/2014/main" val="988532400"/>
                    </a:ext>
                  </a:extLst>
                </a:gridCol>
                <a:gridCol w="487883">
                  <a:extLst>
                    <a:ext uri="{9D8B030D-6E8A-4147-A177-3AD203B41FA5}">
                      <a16:colId xmlns:a16="http://schemas.microsoft.com/office/drawing/2014/main" val="3084759391"/>
                    </a:ext>
                  </a:extLst>
                </a:gridCol>
                <a:gridCol w="441633">
                  <a:extLst>
                    <a:ext uri="{9D8B030D-6E8A-4147-A177-3AD203B41FA5}">
                      <a16:colId xmlns:a16="http://schemas.microsoft.com/office/drawing/2014/main" val="3312280990"/>
                    </a:ext>
                  </a:extLst>
                </a:gridCol>
                <a:gridCol w="429694">
                  <a:extLst>
                    <a:ext uri="{9D8B030D-6E8A-4147-A177-3AD203B41FA5}">
                      <a16:colId xmlns:a16="http://schemas.microsoft.com/office/drawing/2014/main" val="48641694"/>
                    </a:ext>
                  </a:extLst>
                </a:gridCol>
                <a:gridCol w="465503">
                  <a:extLst>
                    <a:ext uri="{9D8B030D-6E8A-4147-A177-3AD203B41FA5}">
                      <a16:colId xmlns:a16="http://schemas.microsoft.com/office/drawing/2014/main" val="4210323677"/>
                    </a:ext>
                  </a:extLst>
                </a:gridCol>
                <a:gridCol w="499819">
                  <a:extLst>
                    <a:ext uri="{9D8B030D-6E8A-4147-A177-3AD203B41FA5}">
                      <a16:colId xmlns:a16="http://schemas.microsoft.com/office/drawing/2014/main" val="3541564482"/>
                    </a:ext>
                  </a:extLst>
                </a:gridCol>
                <a:gridCol w="489375">
                  <a:extLst>
                    <a:ext uri="{9D8B030D-6E8A-4147-A177-3AD203B41FA5}">
                      <a16:colId xmlns:a16="http://schemas.microsoft.com/office/drawing/2014/main" val="2368865048"/>
                    </a:ext>
                  </a:extLst>
                </a:gridCol>
                <a:gridCol w="475947">
                  <a:extLst>
                    <a:ext uri="{9D8B030D-6E8A-4147-A177-3AD203B41FA5}">
                      <a16:colId xmlns:a16="http://schemas.microsoft.com/office/drawing/2014/main" val="2689536479"/>
                    </a:ext>
                  </a:extLst>
                </a:gridCol>
                <a:gridCol w="453568">
                  <a:extLst>
                    <a:ext uri="{9D8B030D-6E8A-4147-A177-3AD203B41FA5}">
                      <a16:colId xmlns:a16="http://schemas.microsoft.com/office/drawing/2014/main" val="3449072074"/>
                    </a:ext>
                  </a:extLst>
                </a:gridCol>
                <a:gridCol w="476694">
                  <a:extLst>
                    <a:ext uri="{9D8B030D-6E8A-4147-A177-3AD203B41FA5}">
                      <a16:colId xmlns:a16="http://schemas.microsoft.com/office/drawing/2014/main" val="542373627"/>
                    </a:ext>
                  </a:extLst>
                </a:gridCol>
                <a:gridCol w="476694">
                  <a:extLst>
                    <a:ext uri="{9D8B030D-6E8A-4147-A177-3AD203B41FA5}">
                      <a16:colId xmlns:a16="http://schemas.microsoft.com/office/drawing/2014/main" val="297374140"/>
                    </a:ext>
                  </a:extLst>
                </a:gridCol>
                <a:gridCol w="487883">
                  <a:extLst>
                    <a:ext uri="{9D8B030D-6E8A-4147-A177-3AD203B41FA5}">
                      <a16:colId xmlns:a16="http://schemas.microsoft.com/office/drawing/2014/main" val="3416899775"/>
                    </a:ext>
                  </a:extLst>
                </a:gridCol>
                <a:gridCol w="487883">
                  <a:extLst>
                    <a:ext uri="{9D8B030D-6E8A-4147-A177-3AD203B41FA5}">
                      <a16:colId xmlns:a16="http://schemas.microsoft.com/office/drawing/2014/main" val="3143351979"/>
                    </a:ext>
                  </a:extLst>
                </a:gridCol>
                <a:gridCol w="476694">
                  <a:extLst>
                    <a:ext uri="{9D8B030D-6E8A-4147-A177-3AD203B41FA5}">
                      <a16:colId xmlns:a16="http://schemas.microsoft.com/office/drawing/2014/main" val="3915122703"/>
                    </a:ext>
                  </a:extLst>
                </a:gridCol>
                <a:gridCol w="487883">
                  <a:extLst>
                    <a:ext uri="{9D8B030D-6E8A-4147-A177-3AD203B41FA5}">
                      <a16:colId xmlns:a16="http://schemas.microsoft.com/office/drawing/2014/main" val="834519596"/>
                    </a:ext>
                  </a:extLst>
                </a:gridCol>
                <a:gridCol w="476694">
                  <a:extLst>
                    <a:ext uri="{9D8B030D-6E8A-4147-A177-3AD203B41FA5}">
                      <a16:colId xmlns:a16="http://schemas.microsoft.com/office/drawing/2014/main" val="355842387"/>
                    </a:ext>
                  </a:extLst>
                </a:gridCol>
                <a:gridCol w="534879">
                  <a:extLst>
                    <a:ext uri="{9D8B030D-6E8A-4147-A177-3AD203B41FA5}">
                      <a16:colId xmlns:a16="http://schemas.microsoft.com/office/drawing/2014/main" val="731342540"/>
                    </a:ext>
                  </a:extLst>
                </a:gridCol>
                <a:gridCol w="533389">
                  <a:extLst>
                    <a:ext uri="{9D8B030D-6E8A-4147-A177-3AD203B41FA5}">
                      <a16:colId xmlns:a16="http://schemas.microsoft.com/office/drawing/2014/main" val="1790501092"/>
                    </a:ext>
                  </a:extLst>
                </a:gridCol>
              </a:tblGrid>
              <a:tr h="27088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предмета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gridSpan="20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284797"/>
                  </a:ext>
                </a:extLst>
              </a:tr>
              <a:tr h="297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963165"/>
                  </a:ext>
                </a:extLst>
              </a:tr>
              <a:tr h="1804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30779"/>
                  </a:ext>
                </a:extLst>
              </a:tr>
              <a:tr h="217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АО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564374"/>
                  </a:ext>
                </a:extLst>
              </a:tr>
              <a:tr h="45147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910457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7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362942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37215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663578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797430"/>
                  </a:ext>
                </a:extLst>
              </a:tr>
              <a:tr h="76095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823433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94279"/>
                  </a:ext>
                </a:extLst>
              </a:tr>
              <a:tr h="76095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Иностранный язык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09283"/>
                  </a:ext>
                </a:extLst>
              </a:tr>
              <a:tr h="5180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0" fontAlgn="base" latinLnBrk="0" hangingPunct="0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algn="l" defTabSz="449263" rtl="0" eaLnBrk="0" fontAlgn="base" latinLnBrk="0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3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  <a:tab pos="12130088" algn="l"/>
                          <a:tab pos="12579350" algn="l"/>
                          <a:tab pos="13028613" algn="l"/>
                          <a:tab pos="13477875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12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219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942" y="149499"/>
            <a:ext cx="5774432" cy="114300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2019»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t="8062" r="24426" b="-767"/>
          <a:stretch/>
        </p:blipFill>
        <p:spPr>
          <a:xfrm>
            <a:off x="839416" y="1337386"/>
            <a:ext cx="4320480" cy="552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000" r="22438"/>
          <a:stretch/>
        </p:blipFill>
        <p:spPr>
          <a:xfrm>
            <a:off x="5389712" y="1304983"/>
            <a:ext cx="4120064" cy="555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43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663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16632"/>
            <a:ext cx="8229600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2" y="1088952"/>
            <a:ext cx="5544616" cy="356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96" y="2924944"/>
            <a:ext cx="6056954" cy="391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4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6632"/>
            <a:ext cx="72008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238629"/>
            <a:ext cx="7824192" cy="363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33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"/>
            <a:ext cx="7032104" cy="357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350293"/>
            <a:ext cx="7172028" cy="350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2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419902"/>
              </p:ext>
            </p:extLst>
          </p:nvPr>
        </p:nvGraphicFramePr>
        <p:xfrm>
          <a:off x="695400" y="149105"/>
          <a:ext cx="11496600" cy="6628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4921">
                  <a:extLst>
                    <a:ext uri="{9D8B030D-6E8A-4147-A177-3AD203B41FA5}">
                      <a16:colId xmlns:a16="http://schemas.microsoft.com/office/drawing/2014/main" val="4232730706"/>
                    </a:ext>
                  </a:extLst>
                </a:gridCol>
                <a:gridCol w="696375">
                  <a:extLst>
                    <a:ext uri="{9D8B030D-6E8A-4147-A177-3AD203B41FA5}">
                      <a16:colId xmlns:a16="http://schemas.microsoft.com/office/drawing/2014/main" val="539353209"/>
                    </a:ext>
                  </a:extLst>
                </a:gridCol>
                <a:gridCol w="1112574">
                  <a:extLst>
                    <a:ext uri="{9D8B030D-6E8A-4147-A177-3AD203B41FA5}">
                      <a16:colId xmlns:a16="http://schemas.microsoft.com/office/drawing/2014/main" val="117151714"/>
                    </a:ext>
                  </a:extLst>
                </a:gridCol>
                <a:gridCol w="1205289">
                  <a:extLst>
                    <a:ext uri="{9D8B030D-6E8A-4147-A177-3AD203B41FA5}">
                      <a16:colId xmlns:a16="http://schemas.microsoft.com/office/drawing/2014/main" val="257975237"/>
                    </a:ext>
                  </a:extLst>
                </a:gridCol>
                <a:gridCol w="1205289">
                  <a:extLst>
                    <a:ext uri="{9D8B030D-6E8A-4147-A177-3AD203B41FA5}">
                      <a16:colId xmlns:a16="http://schemas.microsoft.com/office/drawing/2014/main" val="981046853"/>
                    </a:ext>
                  </a:extLst>
                </a:gridCol>
                <a:gridCol w="1483433">
                  <a:extLst>
                    <a:ext uri="{9D8B030D-6E8A-4147-A177-3AD203B41FA5}">
                      <a16:colId xmlns:a16="http://schemas.microsoft.com/office/drawing/2014/main" val="2024107819"/>
                    </a:ext>
                  </a:extLst>
                </a:gridCol>
                <a:gridCol w="1298003">
                  <a:extLst>
                    <a:ext uri="{9D8B030D-6E8A-4147-A177-3AD203B41FA5}">
                      <a16:colId xmlns:a16="http://schemas.microsoft.com/office/drawing/2014/main" val="3624542214"/>
                    </a:ext>
                  </a:extLst>
                </a:gridCol>
                <a:gridCol w="741716">
                  <a:extLst>
                    <a:ext uri="{9D8B030D-6E8A-4147-A177-3AD203B41FA5}">
                      <a16:colId xmlns:a16="http://schemas.microsoft.com/office/drawing/2014/main" val="688156678"/>
                    </a:ext>
                  </a:extLst>
                </a:gridCol>
                <a:gridCol w="649000">
                  <a:extLst>
                    <a:ext uri="{9D8B030D-6E8A-4147-A177-3AD203B41FA5}">
                      <a16:colId xmlns:a16="http://schemas.microsoft.com/office/drawing/2014/main" val="3351323373"/>
                    </a:ext>
                  </a:extLst>
                </a:gridCol>
              </a:tblGrid>
              <a:tr h="1273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образовательной организации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по списку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до 3 лет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от 3 до 7 лет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посещаемость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01.08.2018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детодней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списочному составу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детодней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средней посещаемости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очередников до 3 лет и выше/от 3 до 7 лет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397245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«Улыбка»»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54 349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34 783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3630385514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«Золотая рыбка»»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11 954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8 846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779160656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Зубовка»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2206042511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Старица»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8 340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5 087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3722759861"/>
                  </a:ext>
                </a:extLst>
              </a:tr>
              <a:tr h="3827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Поды»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191028169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«ООШ  с. Ступино»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1 668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1 218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1312099412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Вязовка»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2 641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3591914403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Каменный Яр»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2275493388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Солодники»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7 367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2356523750"/>
                  </a:ext>
                </a:extLst>
              </a:tr>
              <a:tr h="4481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Ушаковка»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5 229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2787255675"/>
                  </a:ext>
                </a:extLst>
              </a:tr>
              <a:tr h="7494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107 030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70 715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841" marR="39841" marT="0" marB="0"/>
                </a:tc>
                <a:extLst>
                  <a:ext uri="{0D108BD9-81ED-4DB2-BD59-A6C34878D82A}">
                    <a16:rowId xmlns:a16="http://schemas.microsoft.com/office/drawing/2014/main" val="368243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525976"/>
              </p:ext>
            </p:extLst>
          </p:nvPr>
        </p:nvGraphicFramePr>
        <p:xfrm>
          <a:off x="767408" y="116632"/>
          <a:ext cx="11305255" cy="665719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61630">
                  <a:extLst>
                    <a:ext uri="{9D8B030D-6E8A-4147-A177-3AD203B41FA5}">
                      <a16:colId xmlns:a16="http://schemas.microsoft.com/office/drawing/2014/main" val="251834096"/>
                    </a:ext>
                  </a:extLst>
                </a:gridCol>
                <a:gridCol w="1549914">
                  <a:extLst>
                    <a:ext uri="{9D8B030D-6E8A-4147-A177-3AD203B41FA5}">
                      <a16:colId xmlns:a16="http://schemas.microsoft.com/office/drawing/2014/main" val="866373768"/>
                    </a:ext>
                  </a:extLst>
                </a:gridCol>
                <a:gridCol w="1549914">
                  <a:extLst>
                    <a:ext uri="{9D8B030D-6E8A-4147-A177-3AD203B41FA5}">
                      <a16:colId xmlns:a16="http://schemas.microsoft.com/office/drawing/2014/main" val="428123395"/>
                    </a:ext>
                  </a:extLst>
                </a:gridCol>
                <a:gridCol w="1367571">
                  <a:extLst>
                    <a:ext uri="{9D8B030D-6E8A-4147-A177-3AD203B41FA5}">
                      <a16:colId xmlns:a16="http://schemas.microsoft.com/office/drawing/2014/main" val="70803100"/>
                    </a:ext>
                  </a:extLst>
                </a:gridCol>
                <a:gridCol w="1276400">
                  <a:extLst>
                    <a:ext uri="{9D8B030D-6E8A-4147-A177-3AD203B41FA5}">
                      <a16:colId xmlns:a16="http://schemas.microsoft.com/office/drawing/2014/main" val="208767172"/>
                    </a:ext>
                  </a:extLst>
                </a:gridCol>
                <a:gridCol w="1803683">
                  <a:extLst>
                    <a:ext uri="{9D8B030D-6E8A-4147-A177-3AD203B41FA5}">
                      <a16:colId xmlns:a16="http://schemas.microsoft.com/office/drawing/2014/main" val="4061147017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3859552049"/>
                    </a:ext>
                  </a:extLst>
                </a:gridCol>
              </a:tblGrid>
              <a:tr h="48814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Родительская плата на 01.08.2019г.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913661"/>
                  </a:ext>
                </a:extLst>
              </a:tr>
              <a:tr h="3759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на 01.07.2019г.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обороты за июль 2019г.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на 01.08.2019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82509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недоплата на 01.07.2019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переплата на 01.07.2019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Оплачено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на 01.08.2019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переплата на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01.08.2019г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3957962847"/>
                  </a:ext>
                </a:extLst>
              </a:tr>
              <a:tr h="4449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Улыбка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135061,93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310368,53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325596,91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269175,6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150646,35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269531,64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2750218463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Золотая Рыбка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33618,96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37774,14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68550,78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54113,2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44047,4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33765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1317173189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Зубовка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54487,1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34073,66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53671,47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36466,71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1818,83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905541965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Старица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39185,49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11058,81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38837,76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27149,04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47709,19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7893,79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2896856455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8386,47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29809,8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24760,32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21100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11324,38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29087,39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432600423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Ступино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2585,47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4716,83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14722,05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5541,78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10457,26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3408,35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1866245631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Вязовка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7426,53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8186,88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1829,65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3492687496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Каменный Яр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1171,52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5714,33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12769,13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15537,55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660,99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7972,22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1898716683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Солодники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32095,56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7761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42964,48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33952,44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39389,96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6043,36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2416426637"/>
                  </a:ext>
                </a:extLst>
              </a:tr>
              <a:tr h="396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Ушаковка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62335,17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403,46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47270,06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34026,22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77238,91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2063,36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672517296"/>
                  </a:ext>
                </a:extLst>
              </a:tr>
              <a:tr h="616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368927,67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415274,84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617732,03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516857,3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417941,15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363413,59</a:t>
                      </a:r>
                      <a:endParaRPr lang="ru-RU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05" marR="8005" marT="8005" marB="0"/>
                </a:tc>
                <a:extLst>
                  <a:ext uri="{0D108BD9-81ED-4DB2-BD59-A6C34878D82A}">
                    <a16:rowId xmlns:a16="http://schemas.microsoft.com/office/drawing/2014/main" val="314049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2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580053"/>
              </p:ext>
            </p:extLst>
          </p:nvPr>
        </p:nvGraphicFramePr>
        <p:xfrm>
          <a:off x="695400" y="1556792"/>
          <a:ext cx="11305257" cy="3522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9766">
                  <a:extLst>
                    <a:ext uri="{9D8B030D-6E8A-4147-A177-3AD203B41FA5}">
                      <a16:colId xmlns:a16="http://schemas.microsoft.com/office/drawing/2014/main" val="1604023889"/>
                    </a:ext>
                  </a:extLst>
                </a:gridCol>
                <a:gridCol w="2006572">
                  <a:extLst>
                    <a:ext uri="{9D8B030D-6E8A-4147-A177-3AD203B41FA5}">
                      <a16:colId xmlns:a16="http://schemas.microsoft.com/office/drawing/2014/main" val="172731932"/>
                    </a:ext>
                  </a:extLst>
                </a:gridCol>
                <a:gridCol w="1798653">
                  <a:extLst>
                    <a:ext uri="{9D8B030D-6E8A-4147-A177-3AD203B41FA5}">
                      <a16:colId xmlns:a16="http://schemas.microsoft.com/office/drawing/2014/main" val="507316130"/>
                    </a:ext>
                  </a:extLst>
                </a:gridCol>
                <a:gridCol w="1843422">
                  <a:extLst>
                    <a:ext uri="{9D8B030D-6E8A-4147-A177-3AD203B41FA5}">
                      <a16:colId xmlns:a16="http://schemas.microsoft.com/office/drawing/2014/main" val="4246008581"/>
                    </a:ext>
                  </a:extLst>
                </a:gridCol>
                <a:gridCol w="1843422">
                  <a:extLst>
                    <a:ext uri="{9D8B030D-6E8A-4147-A177-3AD203B41FA5}">
                      <a16:colId xmlns:a16="http://schemas.microsoft.com/office/drawing/2014/main" val="881354363"/>
                    </a:ext>
                  </a:extLst>
                </a:gridCol>
                <a:gridCol w="1843422">
                  <a:extLst>
                    <a:ext uri="{9D8B030D-6E8A-4147-A177-3AD203B41FA5}">
                      <a16:colId xmlns:a16="http://schemas.microsoft.com/office/drawing/2014/main" val="1124106012"/>
                    </a:ext>
                  </a:extLst>
                </a:gridCol>
              </a:tblGrid>
              <a:tr h="15430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ребенка 20%, на 2 ребенка 50%, на 3 ребенка и последующего 70%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Льгота 100% освобождены от родительской платы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Льгота 50% родительской платы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33452"/>
                  </a:ext>
                </a:extLst>
              </a:tr>
              <a:tr h="8441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воспитанников получавшие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01.08.2018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стоимость дето дня для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59568"/>
                  </a:ext>
                </a:extLst>
              </a:tr>
              <a:tr h="257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01.08.2018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01.08.2019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690579"/>
                  </a:ext>
                </a:extLst>
              </a:tr>
              <a:tr h="257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01.08.2019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02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973529"/>
              </p:ext>
            </p:extLst>
          </p:nvPr>
        </p:nvGraphicFramePr>
        <p:xfrm>
          <a:off x="695400" y="116633"/>
          <a:ext cx="11377264" cy="6457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3469133557"/>
                    </a:ext>
                  </a:extLst>
                </a:gridCol>
                <a:gridCol w="1876145">
                  <a:extLst>
                    <a:ext uri="{9D8B030D-6E8A-4147-A177-3AD203B41FA5}">
                      <a16:colId xmlns:a16="http://schemas.microsoft.com/office/drawing/2014/main" val="2744563780"/>
                    </a:ext>
                  </a:extLst>
                </a:gridCol>
                <a:gridCol w="932167">
                  <a:extLst>
                    <a:ext uri="{9D8B030D-6E8A-4147-A177-3AD203B41FA5}">
                      <a16:colId xmlns:a16="http://schemas.microsoft.com/office/drawing/2014/main" val="277397475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9563165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52507608"/>
                    </a:ext>
                  </a:extLst>
                </a:gridCol>
              </a:tblGrid>
              <a:tr h="1080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образовательной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программы ФГОС дошкольного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Освоили/освоили не полностью (%)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выпущенных из детского сада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 пришедших в 1 класс из детского сада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4112391469"/>
                  </a:ext>
                </a:extLst>
              </a:tr>
              <a:tr h="8019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«Улыбка»»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с. Черный Яр»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  <a:r>
                        <a:rPr lang="en-US" sz="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1545487432"/>
                  </a:ext>
                </a:extLst>
              </a:tr>
              <a:tr h="1010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«Золотая рыбка»»                     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            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«Черноярский губернский колледж»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4026861856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Зубовка»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3744547039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Старица»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1334229186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Поды»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912040697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«ООШ  с. Ступино»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4280707522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Вязовка»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64793183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Каменный Яр»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984154967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Солодники»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1475837133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 с. Ушаковка»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9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3303285291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9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9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9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9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9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extLst>
                  <a:ext uri="{0D108BD9-81ED-4DB2-BD59-A6C34878D82A}">
                    <a16:rowId xmlns:a16="http://schemas.microsoft.com/office/drawing/2014/main" val="173393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4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4554" y="146756"/>
            <a:ext cx="8363272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«Районная школа молодого педагога»</a:t>
            </a:r>
            <a:endParaRPr lang="ru-RU" dirty="0">
              <a:ln w="0"/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18" y="1174526"/>
            <a:ext cx="4122010" cy="29771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32" y="3477503"/>
            <a:ext cx="3276263" cy="33804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681495"/>
            <a:ext cx="5619994" cy="31598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74526"/>
            <a:ext cx="4677454" cy="26298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47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728" y="147926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на лучшую методическую разработку</a:t>
            </a:r>
            <a:endParaRPr lang="ru-RU" dirty="0">
              <a:ln w="0"/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4249224"/>
            <a:ext cx="4572000" cy="257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5181" r="20864" b="6581"/>
          <a:stretch/>
        </p:blipFill>
        <p:spPr>
          <a:xfrm>
            <a:off x="7536160" y="1290926"/>
            <a:ext cx="3612586" cy="295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205411"/>
            <a:ext cx="4727848" cy="265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99" y="1229120"/>
            <a:ext cx="4955343" cy="30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0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32" y="260649"/>
            <a:ext cx="9309720" cy="51740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обеспечение максимального показателя посещаемости детей дошкольного учреждения, в том числе, через проведение разъяснительной работы с родителями;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повышения уровня профессиональной подготовки педагогов дошкольного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обеспечение преемственности ДОУ с общеобразовательной школой. </a:t>
            </a:r>
          </a:p>
        </p:txBody>
      </p:sp>
    </p:spTree>
    <p:extLst>
      <p:ext uri="{BB962C8B-B14F-4D97-AF65-F5344CB8AC3E}">
        <p14:creationId xmlns:p14="http://schemas.microsoft.com/office/powerpoint/2010/main" val="900868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1386</Words>
  <Application>Microsoft Office PowerPoint</Application>
  <PresentationFormat>Широкоэкранный</PresentationFormat>
  <Paragraphs>718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Microsoft YaHei</vt:lpstr>
      <vt:lpstr>Arial</vt:lpstr>
      <vt:lpstr>Book Antiqua</vt:lpstr>
      <vt:lpstr>Calibri</vt:lpstr>
      <vt:lpstr>DejaVu Sans</vt:lpstr>
      <vt:lpstr>Times New Roman</vt:lpstr>
      <vt:lpstr>Wingdings 2</vt:lpstr>
      <vt:lpstr>Тема Office</vt:lpstr>
      <vt:lpstr>«Итоги развития образования  в Черноярском районе»</vt:lpstr>
      <vt:lpstr>Дошкольное образование</vt:lpstr>
      <vt:lpstr>Презентация PowerPoint</vt:lpstr>
      <vt:lpstr>Презентация PowerPoint</vt:lpstr>
      <vt:lpstr>Компенсация части родительской платы </vt:lpstr>
      <vt:lpstr>Презентация PowerPoint</vt:lpstr>
      <vt:lpstr>«Районная школа молодого педагога»</vt:lpstr>
      <vt:lpstr>Районный конкурс на лучшую методическую разработку</vt:lpstr>
      <vt:lpstr>Презентация PowerPoint</vt:lpstr>
      <vt:lpstr>Общее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среднего балла ВПР по Астраханской области </vt:lpstr>
      <vt:lpstr>«Учитель года 2019»</vt:lpstr>
      <vt:lpstr>Презентация PowerPoint</vt:lpstr>
      <vt:lpstr>«ТОЧКА РОСТА»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Степан Власов</cp:lastModifiedBy>
  <cp:revision>39</cp:revision>
  <dcterms:created xsi:type="dcterms:W3CDTF">2014-10-17T02:15:58Z</dcterms:created>
  <dcterms:modified xsi:type="dcterms:W3CDTF">2019-08-28T06:07:13Z</dcterms:modified>
</cp:coreProperties>
</file>