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64" r:id="rId6"/>
    <p:sldId id="267" r:id="rId7"/>
    <p:sldId id="261" r:id="rId8"/>
    <p:sldId id="265" r:id="rId9"/>
    <p:sldId id="266" r:id="rId10"/>
    <p:sldId id="273" r:id="rId11"/>
    <p:sldId id="263" r:id="rId12"/>
    <p:sldId id="281" r:id="rId13"/>
    <p:sldId id="283" r:id="rId14"/>
    <p:sldId id="284" r:id="rId15"/>
    <p:sldId id="279" r:id="rId16"/>
    <p:sldId id="280" r:id="rId17"/>
    <p:sldId id="282" r:id="rId18"/>
    <p:sldId id="285" r:id="rId19"/>
    <p:sldId id="27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4660"/>
  </p:normalViewPr>
  <p:slideViewPr>
    <p:cSldViewPr snapToGrid="0">
      <p:cViewPr>
        <p:scale>
          <a:sx n="50" d="100"/>
          <a:sy n="50" d="100"/>
        </p:scale>
        <p:origin x="-2670" y="-14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0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F750-6AB4-4F5C-99EA-83A8DB72C17C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0E5A-BA70-49F4-B772-E04E0CEF91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58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F750-6AB4-4F5C-99EA-83A8DB72C17C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0E5A-BA70-49F4-B772-E04E0CEF91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02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F750-6AB4-4F5C-99EA-83A8DB72C17C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0E5A-BA70-49F4-B772-E04E0CEF91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77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F750-6AB4-4F5C-99EA-83A8DB72C17C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0E5A-BA70-49F4-B772-E04E0CEF91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05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F750-6AB4-4F5C-99EA-83A8DB72C17C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0E5A-BA70-49F4-B772-E04E0CEF91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24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F750-6AB4-4F5C-99EA-83A8DB72C17C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0E5A-BA70-49F4-B772-E04E0CEF91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363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F750-6AB4-4F5C-99EA-83A8DB72C17C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0E5A-BA70-49F4-B772-E04E0CEF91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30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F750-6AB4-4F5C-99EA-83A8DB72C17C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0E5A-BA70-49F4-B772-E04E0CEF91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19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F750-6AB4-4F5C-99EA-83A8DB72C17C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0E5A-BA70-49F4-B772-E04E0CEF91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74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F750-6AB4-4F5C-99EA-83A8DB72C17C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0E5A-BA70-49F4-B772-E04E0CEF91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42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F750-6AB4-4F5C-99EA-83A8DB72C17C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0E5A-BA70-49F4-B772-E04E0CEF91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70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F750-6AB4-4F5C-99EA-83A8DB72C17C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A0E5A-BA70-49F4-B772-E04E0CEF91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92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opic-45630494_2739450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albums-45630494" TargetMode="External"/><Relationship Id="rId5" Type="http://schemas.openxmlformats.org/officeDocument/2006/relationships/hyperlink" Target="https://vk.com/videos-45630494" TargetMode="External"/><Relationship Id="rId4" Type="http://schemas.openxmlformats.org/officeDocument/2006/relationships/hyperlink" Target="https://vk.com/topic-45630494_3973498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6766"/>
            <a:ext cx="10160000" cy="1282170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latin typeface="Sylfaen" panose="010A0502050306030303" pitchFamily="18" charset="0"/>
              </a:rPr>
              <a:t>Некоммерческий негосударственный проект </a:t>
            </a:r>
            <a:br>
              <a:rPr lang="ru-RU" sz="3600" dirty="0" smtClean="0">
                <a:latin typeface="Sylfaen" panose="010A0502050306030303" pitchFamily="18" charset="0"/>
              </a:rPr>
            </a:br>
            <a:r>
              <a:rPr lang="ru-RU" sz="3600" dirty="0" smtClean="0">
                <a:latin typeface="Sylfaen" panose="010A0502050306030303" pitchFamily="18" charset="0"/>
              </a:rPr>
              <a:t>по озеленению Череповца</a:t>
            </a:r>
            <a:endParaRPr lang="ru-RU" sz="3600" dirty="0"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01337"/>
            <a:ext cx="10160000" cy="1574800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ru-RU" sz="8800" b="1" dirty="0" smtClean="0">
                <a:latin typeface="Sylfaen" panose="010A0502050306030303" pitchFamily="18" charset="0"/>
                <a:ea typeface="+mj-ea"/>
                <a:cs typeface="+mj-cs"/>
              </a:rPr>
              <a:t>«</a:t>
            </a:r>
            <a:r>
              <a:rPr lang="ru-RU" sz="8800" b="1" smtClean="0">
                <a:latin typeface="Sylfaen" panose="010A0502050306030303" pitchFamily="18" charset="0"/>
                <a:ea typeface="+mj-ea"/>
                <a:cs typeface="+mj-cs"/>
              </a:rPr>
              <a:t>Народная роща</a:t>
            </a:r>
            <a:r>
              <a:rPr lang="ru-RU" sz="8800" b="1" dirty="0" smtClean="0">
                <a:latin typeface="Sylfaen" panose="010A0502050306030303" pitchFamily="18" charset="0"/>
                <a:ea typeface="+mj-ea"/>
                <a:cs typeface="+mj-cs"/>
              </a:rPr>
              <a:t>»</a:t>
            </a:r>
            <a:endParaRPr lang="ru-RU" sz="8800" b="1" dirty="0">
              <a:latin typeface="Sylfaen" panose="010A0502050306030303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235581"/>
            <a:ext cx="10160000" cy="62241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endParaRPr lang="ru-RU" sz="1050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8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1" y="6032261"/>
            <a:ext cx="10160000" cy="62241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vk.com/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narodnaya_rosha</a:t>
            </a:r>
            <a:endParaRPr lang="ru-RU" sz="2800" dirty="0">
              <a:solidFill>
                <a:schemeClr val="bg1">
                  <a:lumMod val="6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-1" y="1318847"/>
            <a:ext cx="9505951" cy="44489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0">
              <a:spcBef>
                <a:spcPts val="0"/>
              </a:spcBef>
              <a:buNone/>
            </a:pPr>
            <a:r>
              <a:rPr lang="ru-RU" sz="2200" b="1" dirty="0">
                <a:latin typeface="Sylfaen" panose="010A0502050306030303" pitchFamily="18" charset="0"/>
              </a:rPr>
              <a:t>25 апреля </a:t>
            </a:r>
            <a:r>
              <a:rPr lang="ru-RU" sz="2200" dirty="0">
                <a:latin typeface="Sylfaen" panose="010A0502050306030303" pitchFamily="18" charset="0"/>
              </a:rPr>
              <a:t>– традиционный субботник на берегу </a:t>
            </a:r>
            <a:r>
              <a:rPr lang="ru-RU" sz="2200" dirty="0" err="1">
                <a:latin typeface="Sylfaen" panose="010A0502050306030303" pitchFamily="18" charset="0"/>
              </a:rPr>
              <a:t>р.Шексны</a:t>
            </a:r>
            <a:r>
              <a:rPr lang="ru-RU" sz="2200" dirty="0">
                <a:latin typeface="Sylfaen" panose="010A0502050306030303" pitchFamily="18" charset="0"/>
              </a:rPr>
              <a:t> </a:t>
            </a:r>
            <a:endParaRPr lang="ru-RU" sz="2200" dirty="0" smtClean="0">
              <a:latin typeface="Sylfaen" panose="010A0502050306030303" pitchFamily="18" charset="0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ru-RU" sz="2200" b="1" dirty="0">
                <a:latin typeface="Sylfaen" panose="010A0502050306030303" pitchFamily="18" charset="0"/>
              </a:rPr>
              <a:t>5 </a:t>
            </a:r>
            <a:r>
              <a:rPr lang="ru-RU" sz="2200" b="1" dirty="0" smtClean="0">
                <a:latin typeface="Sylfaen" panose="010A0502050306030303" pitchFamily="18" charset="0"/>
              </a:rPr>
              <a:t>мая </a:t>
            </a:r>
            <a:r>
              <a:rPr lang="ru-RU" sz="2200" dirty="0" smtClean="0">
                <a:latin typeface="Sylfaen" panose="010A0502050306030303" pitchFamily="18" charset="0"/>
              </a:rPr>
              <a:t>–городская </a:t>
            </a:r>
            <a:r>
              <a:rPr lang="ru-RU" sz="2200" dirty="0">
                <a:latin typeface="Sylfaen" panose="010A0502050306030303" pitchFamily="18" charset="0"/>
              </a:rPr>
              <a:t>акция «Сирень Победы», 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200" dirty="0">
                <a:latin typeface="Sylfaen" panose="010A0502050306030303" pitchFamily="18" charset="0"/>
              </a:rPr>
              <a:t>посвящённая Победе в Великой Отечественной </a:t>
            </a:r>
            <a:r>
              <a:rPr lang="ru-RU" sz="2200" dirty="0" smtClean="0">
                <a:latin typeface="Sylfaen" panose="010A0502050306030303" pitchFamily="18" charset="0"/>
              </a:rPr>
              <a:t>войне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200" b="1" dirty="0">
                <a:latin typeface="Sylfaen" panose="010A0502050306030303" pitchFamily="18" charset="0"/>
              </a:rPr>
              <a:t>14 мая </a:t>
            </a:r>
            <a:r>
              <a:rPr lang="ru-RU" sz="2200" dirty="0" smtClean="0">
                <a:latin typeface="Sylfaen" panose="010A0502050306030303" pitchFamily="18" charset="0"/>
              </a:rPr>
              <a:t>– </a:t>
            </a:r>
            <a:r>
              <a:rPr lang="ru-RU" sz="2200" dirty="0">
                <a:latin typeface="Sylfaen" panose="010A0502050306030303" pitchFamily="18" charset="0"/>
              </a:rPr>
              <a:t>«Зелёный марафон»</a:t>
            </a:r>
            <a:endParaRPr lang="ru-RU" sz="2200" dirty="0" smtClean="0">
              <a:latin typeface="Sylfaen" panose="010A0502050306030303" pitchFamily="18" charset="0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ru-RU" sz="2200" b="1" dirty="0" smtClean="0">
                <a:latin typeface="Sylfaen" panose="010A0502050306030303" pitchFamily="18" charset="0"/>
              </a:rPr>
              <a:t>7 </a:t>
            </a:r>
            <a:r>
              <a:rPr lang="ru-RU" sz="2200" b="1" dirty="0">
                <a:latin typeface="Sylfaen" panose="010A0502050306030303" pitchFamily="18" charset="0"/>
              </a:rPr>
              <a:t>июля </a:t>
            </a:r>
            <a:r>
              <a:rPr lang="ru-RU" sz="2200" dirty="0">
                <a:latin typeface="Sylfaen" panose="010A0502050306030303" pitchFamily="18" charset="0"/>
              </a:rPr>
              <a:t>– «Аллея хранителей планеты»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200" dirty="0">
                <a:latin typeface="Sylfaen" panose="010A0502050306030303" pitchFamily="18" charset="0"/>
              </a:rPr>
              <a:t>(высадка лиственниц у домов №35 и 37 по Северному шоссе</a:t>
            </a:r>
            <a:r>
              <a:rPr lang="ru-RU" sz="2200" dirty="0" smtClean="0">
                <a:latin typeface="Sylfaen" panose="010A0502050306030303" pitchFamily="18" charset="0"/>
              </a:rPr>
              <a:t>)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200" b="1" dirty="0">
                <a:latin typeface="Sylfaen" panose="010A0502050306030303" pitchFamily="18" charset="0"/>
              </a:rPr>
              <a:t>25 августа </a:t>
            </a:r>
            <a:r>
              <a:rPr lang="ru-RU" sz="2200" dirty="0">
                <a:latin typeface="Sylfaen" panose="010A0502050306030303" pitchFamily="18" charset="0"/>
              </a:rPr>
              <a:t>– участие во всероссийской акции «Вода России</a:t>
            </a:r>
            <a:r>
              <a:rPr lang="ru-RU" sz="2200" dirty="0" smtClean="0">
                <a:latin typeface="Sylfaen" panose="010A0502050306030303" pitchFamily="18" charset="0"/>
              </a:rPr>
              <a:t>»</a:t>
            </a:r>
            <a:endParaRPr lang="ru-RU" sz="2200" dirty="0">
              <a:latin typeface="Sylfaen" panose="010A0502050306030303" pitchFamily="18" charset="0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ru-RU" sz="2200" b="1" dirty="0" smtClean="0">
                <a:latin typeface="Sylfaen" panose="010A0502050306030303" pitchFamily="18" charset="0"/>
              </a:rPr>
              <a:t>5 </a:t>
            </a:r>
            <a:r>
              <a:rPr lang="ru-RU" sz="2200" b="1" dirty="0">
                <a:latin typeface="Sylfaen" panose="010A0502050306030303" pitchFamily="18" charset="0"/>
              </a:rPr>
              <a:t>сентября </a:t>
            </a:r>
            <a:r>
              <a:rPr lang="ru-RU" sz="2200" dirty="0">
                <a:latin typeface="Sylfaen" panose="010A0502050306030303" pitchFamily="18" charset="0"/>
              </a:rPr>
              <a:t>– высадка на территории нового сквера 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200" dirty="0">
                <a:latin typeface="Sylfaen" panose="010A0502050306030303" pitchFamily="18" charset="0"/>
              </a:rPr>
              <a:t>(15 маньчжурских орехов между домами №96 и 100б по </a:t>
            </a:r>
            <a:r>
              <a:rPr lang="ru-RU" sz="2200" dirty="0" err="1">
                <a:latin typeface="Sylfaen" panose="010A0502050306030303" pitchFamily="18" charset="0"/>
              </a:rPr>
              <a:t>ул.Ленина</a:t>
            </a:r>
            <a:r>
              <a:rPr lang="ru-RU" sz="2200" dirty="0" smtClean="0">
                <a:latin typeface="Sylfaen" panose="010A0502050306030303" pitchFamily="18" charset="0"/>
              </a:rPr>
              <a:t>)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200" b="1" dirty="0">
                <a:latin typeface="Sylfaen" panose="010A0502050306030303" pitchFamily="18" charset="0"/>
              </a:rPr>
              <a:t>29 сентября </a:t>
            </a:r>
            <a:r>
              <a:rPr lang="ru-RU" sz="2200" dirty="0">
                <a:latin typeface="Sylfaen" panose="010A0502050306030303" pitchFamily="18" charset="0"/>
              </a:rPr>
              <a:t>– Аллея «</a:t>
            </a:r>
            <a:r>
              <a:rPr lang="en-US" sz="2200" dirty="0" err="1">
                <a:latin typeface="Sylfaen" panose="010A0502050306030303" pitchFamily="18" charset="0"/>
              </a:rPr>
              <a:t>Severstal</a:t>
            </a:r>
            <a:r>
              <a:rPr lang="en-US" sz="2200" dirty="0">
                <a:latin typeface="Sylfaen" panose="010A0502050306030303" pitchFamily="18" charset="0"/>
              </a:rPr>
              <a:t> Family</a:t>
            </a:r>
            <a:r>
              <a:rPr lang="ru-RU" sz="2200" dirty="0">
                <a:latin typeface="Sylfaen" panose="010A0502050306030303" pitchFamily="18" charset="0"/>
              </a:rPr>
              <a:t>» с участием ХК «Северсталь</a:t>
            </a:r>
            <a:r>
              <a:rPr lang="ru-RU" sz="2200" dirty="0" smtClean="0">
                <a:latin typeface="Sylfaen" panose="010A0502050306030303" pitchFamily="18" charset="0"/>
              </a:rPr>
              <a:t>»</a:t>
            </a:r>
            <a:endParaRPr lang="ru-RU" sz="2200" dirty="0">
              <a:latin typeface="Sylfaen" panose="010A0502050306030303" pitchFamily="18" charset="0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ru-RU" sz="2200" b="1" dirty="0">
                <a:latin typeface="Sylfaen" panose="010A0502050306030303" pitchFamily="18" charset="0"/>
              </a:rPr>
              <a:t>7 октября </a:t>
            </a:r>
            <a:r>
              <a:rPr lang="ru-RU" sz="2200" dirty="0">
                <a:latin typeface="Sylfaen" panose="010A0502050306030303" pitchFamily="18" charset="0"/>
              </a:rPr>
              <a:t>– </a:t>
            </a:r>
            <a:r>
              <a:rPr lang="ru-RU" sz="2200" dirty="0" smtClean="0">
                <a:latin typeface="Sylfaen" panose="010A0502050306030303" pitchFamily="18" charset="0"/>
              </a:rPr>
              <a:t>субботник и высадка </a:t>
            </a:r>
            <a:r>
              <a:rPr lang="ru-RU" sz="2200" dirty="0">
                <a:latin typeface="Sylfaen" panose="010A0502050306030303" pitchFamily="18" charset="0"/>
              </a:rPr>
              <a:t>деревьев участниками ВФМС-2017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200" dirty="0">
                <a:latin typeface="Sylfaen" panose="010A0502050306030303" pitchFamily="18" charset="0"/>
              </a:rPr>
              <a:t>(</a:t>
            </a:r>
            <a:r>
              <a:rPr lang="en-US" sz="2200" dirty="0">
                <a:latin typeface="Sylfaen" panose="010A0502050306030303" pitchFamily="18" charset="0"/>
              </a:rPr>
              <a:t>5 </a:t>
            </a:r>
            <a:r>
              <a:rPr lang="ru-RU" sz="2200" dirty="0">
                <a:latin typeface="Sylfaen" panose="010A0502050306030303" pitchFamily="18" charset="0"/>
              </a:rPr>
              <a:t>лип у Ледового дворца вдоль </a:t>
            </a:r>
            <a:r>
              <a:rPr lang="ru-RU" sz="2200" dirty="0" err="1">
                <a:latin typeface="Sylfaen" panose="010A0502050306030303" pitchFamily="18" charset="0"/>
              </a:rPr>
              <a:t>ул.Годовикова</a:t>
            </a:r>
            <a:r>
              <a:rPr lang="ru-RU" sz="2200" dirty="0" smtClean="0">
                <a:latin typeface="Sylfaen" panose="010A0502050306030303" pitchFamily="18" charset="0"/>
              </a:rPr>
              <a:t>)</a:t>
            </a:r>
            <a:endParaRPr lang="ru-RU" sz="2000" dirty="0">
              <a:latin typeface="Sylfaen" panose="010A0502050306030303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0160000" cy="85102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>
              <a:spcBef>
                <a:spcPts val="1000"/>
              </a:spcBef>
            </a:pPr>
            <a:endParaRPr lang="ru-RU" sz="11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>
              <a:spcBef>
                <a:spcPts val="0"/>
              </a:spcBef>
            </a:pPr>
            <a:r>
              <a:rPr lang="ru-RU" sz="4000" b="1" dirty="0">
                <a:latin typeface="Sylfaen" panose="010A0502050306030303" pitchFamily="18" charset="0"/>
              </a:rPr>
              <a:t>Год экологии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256" y="5767755"/>
            <a:ext cx="858592" cy="1058930"/>
          </a:xfrm>
          <a:prstGeom prst="rect">
            <a:avLst/>
          </a:prstGeom>
        </p:spPr>
      </p:pic>
      <p:pic>
        <p:nvPicPr>
          <p:cNvPr id="1030" name="Picture 6" descr="https://pp.userapi.com/c639121/v639121912/51d57/rkBQnGmfjZ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5950" y="3598695"/>
            <a:ext cx="2686049" cy="179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pp.userapi.com/c637227/v637227379/63d85/iOINyl9U02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5950" y="1790700"/>
            <a:ext cx="2711450" cy="180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pp.userapi.com/c837323/v837323495/49bd2/35i8Zn5MZp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2300" y="5389752"/>
            <a:ext cx="2533650" cy="156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pp.userapi.com/c639823/v639823330/4ec4e/TaxqrMd4RM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5950" y="0"/>
            <a:ext cx="26860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pp.userapi.com/c637724/v637724379/6aa2b/yoQq8hSM4i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974" y="5389752"/>
            <a:ext cx="2400300" cy="16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80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6235581"/>
            <a:ext cx="10160000" cy="62241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vk.com/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narodnaya_rosha</a:t>
            </a:r>
            <a:endParaRPr lang="ru-RU" sz="2800" dirty="0">
              <a:solidFill>
                <a:schemeClr val="bg1">
                  <a:lumMod val="6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1318847"/>
            <a:ext cx="10160001" cy="44489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0">
              <a:spcBef>
                <a:spcPts val="0"/>
              </a:spcBef>
              <a:buNone/>
            </a:pPr>
            <a:r>
              <a:rPr lang="ru-RU" sz="2900" b="1" dirty="0" smtClean="0">
                <a:latin typeface="Sylfaen" panose="010A0502050306030303" pitchFamily="18" charset="0"/>
              </a:rPr>
              <a:t>Апрель-май – </a:t>
            </a:r>
            <a:r>
              <a:rPr lang="ru-RU" sz="2900" dirty="0" smtClean="0">
                <a:latin typeface="Sylfaen" panose="010A0502050306030303" pitchFamily="18" charset="0"/>
              </a:rPr>
              <a:t>акция «Хранители леса»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900" b="1" dirty="0">
                <a:latin typeface="Sylfaen" panose="010A0502050306030303" pitchFamily="18" charset="0"/>
              </a:rPr>
              <a:t>22 мая </a:t>
            </a:r>
            <a:r>
              <a:rPr lang="ru-RU" sz="2900" dirty="0" smtClean="0">
                <a:latin typeface="Sylfaen" panose="010A0502050306030303" pitchFamily="18" charset="0"/>
              </a:rPr>
              <a:t>– первая аллея </a:t>
            </a:r>
            <a:r>
              <a:rPr lang="ru-RU" sz="2900" dirty="0">
                <a:latin typeface="Sylfaen" panose="010A0502050306030303" pitchFamily="18" charset="0"/>
              </a:rPr>
              <a:t>акции «Хранители леса» из 70 кленов </a:t>
            </a:r>
            <a:r>
              <a:rPr lang="ru-RU" sz="2900" dirty="0" smtClean="0">
                <a:latin typeface="Sylfaen" panose="010A0502050306030303" pitchFamily="18" charset="0"/>
              </a:rPr>
              <a:t>(двор </a:t>
            </a:r>
            <a:r>
              <a:rPr lang="ru-RU" sz="2900" dirty="0">
                <a:latin typeface="Sylfaen" panose="010A0502050306030303" pitchFamily="18" charset="0"/>
              </a:rPr>
              <a:t>дома ул. </a:t>
            </a:r>
            <a:r>
              <a:rPr lang="ru-RU" sz="2900" dirty="0" err="1" smtClean="0">
                <a:latin typeface="Sylfaen" panose="010A0502050306030303" pitchFamily="18" charset="0"/>
              </a:rPr>
              <a:t>М.Горького</a:t>
            </a:r>
            <a:r>
              <a:rPr lang="ru-RU" sz="2900" dirty="0" smtClean="0">
                <a:latin typeface="Sylfaen" panose="010A0502050306030303" pitchFamily="18" charset="0"/>
              </a:rPr>
              <a:t> 85А)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900" b="1" dirty="0" smtClean="0">
                <a:latin typeface="Sylfaen" panose="010A0502050306030303" pitchFamily="18" charset="0"/>
              </a:rPr>
              <a:t>25 апреля – </a:t>
            </a:r>
            <a:r>
              <a:rPr lang="ru-RU" sz="2900" dirty="0" smtClean="0">
                <a:latin typeface="Sylfaen" panose="010A0502050306030303" pitchFamily="18" charset="0"/>
              </a:rPr>
              <a:t>субботник на берегу Шексны</a:t>
            </a:r>
            <a:endParaRPr lang="ru-RU" sz="2900" b="1" dirty="0">
              <a:latin typeface="Sylfaen" panose="010A0502050306030303" pitchFamily="18" charset="0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ru-RU" sz="2900" b="1" dirty="0" smtClean="0">
                <a:latin typeface="Sylfaen" panose="010A0502050306030303" pitchFamily="18" charset="0"/>
              </a:rPr>
              <a:t>7 мая –</a:t>
            </a:r>
            <a:r>
              <a:rPr lang="ru-RU" sz="2900" dirty="0" smtClean="0">
                <a:latin typeface="Sylfaen" panose="010A0502050306030303" pitchFamily="18" charset="0"/>
              </a:rPr>
              <a:t> 73 куста сирени, акция «Сирень Победы»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900" b="1" dirty="0">
                <a:latin typeface="Sylfaen" panose="010A0502050306030303" pitchFamily="18" charset="0"/>
              </a:rPr>
              <a:t>24 мая </a:t>
            </a:r>
            <a:r>
              <a:rPr lang="ru-RU" sz="2900" dirty="0" smtClean="0">
                <a:latin typeface="Sylfaen" panose="010A0502050306030303" pitchFamily="18" charset="0"/>
              </a:rPr>
              <a:t>– посадка 392 саженца сирени </a:t>
            </a:r>
            <a:r>
              <a:rPr lang="ru-RU" sz="2900" dirty="0">
                <a:latin typeface="Sylfaen" panose="010A0502050306030303" pitchFamily="18" charset="0"/>
              </a:rPr>
              <a:t>и кленов </a:t>
            </a:r>
            <a:r>
              <a:rPr lang="ru-RU" sz="2900" dirty="0" smtClean="0">
                <a:latin typeface="Sylfaen" panose="010A0502050306030303" pitchFamily="18" charset="0"/>
              </a:rPr>
              <a:t>(Кирилловское ш. </a:t>
            </a:r>
            <a:r>
              <a:rPr lang="ru-RU" sz="2900" dirty="0">
                <a:latin typeface="Sylfaen" panose="010A0502050306030303" pitchFamily="18" charset="0"/>
              </a:rPr>
              <a:t>у новых домов </a:t>
            </a:r>
            <a:r>
              <a:rPr lang="ru-RU" sz="2900" dirty="0" smtClean="0">
                <a:latin typeface="Sylfaen" panose="010A0502050306030303" pitchFamily="18" charset="0"/>
              </a:rPr>
              <a:t>АО «Апатит»)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900" b="1" dirty="0" smtClean="0">
                <a:latin typeface="Sylfaen" panose="010A0502050306030303" pitchFamily="18" charset="0"/>
              </a:rPr>
              <a:t>14 июня </a:t>
            </a:r>
            <a:r>
              <a:rPr lang="ru-RU" sz="2900" dirty="0" smtClean="0">
                <a:latin typeface="Sylfaen" panose="010A0502050306030303" pitchFamily="18" charset="0"/>
              </a:rPr>
              <a:t>– </a:t>
            </a:r>
            <a:r>
              <a:rPr lang="ru-RU" sz="2900" dirty="0">
                <a:latin typeface="Sylfaen" panose="010A0502050306030303" pitchFamily="18" charset="0"/>
              </a:rPr>
              <a:t>20 кустов дёрена </a:t>
            </a:r>
            <a:r>
              <a:rPr lang="ru-RU" sz="2900" dirty="0" smtClean="0">
                <a:latin typeface="Sylfaen" panose="010A0502050306030303" pitchFamily="18" charset="0"/>
              </a:rPr>
              <a:t>белого, совместно с «Пицца-фабрика</a:t>
            </a:r>
            <a:r>
              <a:rPr lang="ru-RU" sz="2900" dirty="0">
                <a:latin typeface="Sylfaen" panose="010A0502050306030303" pitchFamily="18" charset="0"/>
              </a:rPr>
              <a:t>» </a:t>
            </a:r>
            <a:r>
              <a:rPr lang="ru-RU" sz="2900" dirty="0" smtClean="0">
                <a:latin typeface="Sylfaen" panose="010A0502050306030303" pitchFamily="18" charset="0"/>
              </a:rPr>
              <a:t>(ул. </a:t>
            </a:r>
            <a:r>
              <a:rPr lang="ru-RU" sz="2900" dirty="0" err="1" smtClean="0">
                <a:latin typeface="Sylfaen" panose="010A0502050306030303" pitchFamily="18" charset="0"/>
              </a:rPr>
              <a:t>Монт</a:t>
            </a:r>
            <a:r>
              <a:rPr lang="ru-RU" sz="2900" dirty="0" smtClean="0">
                <a:latin typeface="Sylfaen" panose="010A0502050306030303" pitchFamily="18" charset="0"/>
              </a:rPr>
              <a:t>-Клер, 20)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900" b="1" dirty="0" smtClean="0">
                <a:latin typeface="Sylfaen" panose="010A0502050306030303" pitchFamily="18" charset="0"/>
              </a:rPr>
              <a:t>16-17 июня –</a:t>
            </a:r>
            <a:r>
              <a:rPr lang="en-US" sz="2900" dirty="0" smtClean="0">
                <a:latin typeface="Sylfaen" panose="010A0502050306030303" pitchFamily="18" charset="0"/>
              </a:rPr>
              <a:t> </a:t>
            </a:r>
            <a:r>
              <a:rPr lang="ru-RU" sz="2900" dirty="0" smtClean="0">
                <a:latin typeface="Sylfaen" panose="010A0502050306030303" pitchFamily="18" charset="0"/>
              </a:rPr>
              <a:t>музыкальный фестиваль «</a:t>
            </a:r>
            <a:r>
              <a:rPr lang="en-US" sz="2900" dirty="0" smtClean="0">
                <a:latin typeface="Sylfaen" panose="010A0502050306030303" pitchFamily="18" charset="0"/>
              </a:rPr>
              <a:t>Green Rock</a:t>
            </a:r>
            <a:r>
              <a:rPr lang="ru-RU" sz="2900" dirty="0" smtClean="0">
                <a:latin typeface="Sylfaen" panose="010A0502050306030303" pitchFamily="18" charset="0"/>
              </a:rPr>
              <a:t>–2018</a:t>
            </a:r>
            <a:r>
              <a:rPr lang="ru-RU" sz="2900" dirty="0">
                <a:latin typeface="Sylfaen" panose="010A0502050306030303" pitchFamily="18" charset="0"/>
              </a:rPr>
              <a:t>», </a:t>
            </a:r>
            <a:r>
              <a:rPr lang="ru-RU" sz="2900" dirty="0" smtClean="0">
                <a:latin typeface="Sylfaen" panose="010A0502050306030303" pitchFamily="18" charset="0"/>
              </a:rPr>
              <a:t>старт 2 сезона акции «Хранители леса»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0160000" cy="85102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>
              <a:spcBef>
                <a:spcPts val="1000"/>
              </a:spcBef>
            </a:pPr>
            <a:endParaRPr lang="ru-RU" sz="12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>
              <a:spcBef>
                <a:spcPts val="0"/>
              </a:spcBef>
            </a:pPr>
            <a:r>
              <a:rPr lang="ru-RU" sz="4000" b="1" dirty="0" smtClean="0">
                <a:latin typeface="Sylfaen" panose="010A0502050306030303" pitchFamily="18" charset="0"/>
              </a:rPr>
              <a:t>Год волонтёра. Весна 2018 г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256" y="5767755"/>
            <a:ext cx="858592" cy="105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89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6235581"/>
            <a:ext cx="10160000" cy="62241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vk.com/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narodnaya_rosha</a:t>
            </a:r>
            <a:endParaRPr lang="ru-RU" sz="2800" dirty="0">
              <a:solidFill>
                <a:schemeClr val="bg1">
                  <a:lumMod val="6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1318847"/>
            <a:ext cx="10160001" cy="44489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0">
              <a:spcBef>
                <a:spcPts val="0"/>
              </a:spcBef>
              <a:buNone/>
            </a:pPr>
            <a:r>
              <a:rPr lang="ru-RU" sz="2600" b="1" dirty="0" smtClean="0">
                <a:latin typeface="Sylfaen" panose="010A0502050306030303" pitchFamily="18" charset="0"/>
              </a:rPr>
              <a:t>14 сентября</a:t>
            </a:r>
            <a:r>
              <a:rPr lang="ru-RU" sz="2600" dirty="0" smtClean="0">
                <a:latin typeface="Sylfaen" panose="010A0502050306030303" pitchFamily="18" charset="0"/>
              </a:rPr>
              <a:t> – высадка </a:t>
            </a:r>
            <a:r>
              <a:rPr lang="ru-RU" sz="2600" dirty="0">
                <a:latin typeface="Sylfaen" panose="010A0502050306030303" pitchFamily="18" charset="0"/>
              </a:rPr>
              <a:t>15 кленов сотрудниками ТЦ «Макси» </a:t>
            </a:r>
            <a:r>
              <a:rPr lang="ru-RU" sz="2600" dirty="0" smtClean="0">
                <a:latin typeface="Sylfaen" panose="010A0502050306030303" pitchFamily="18" charset="0"/>
              </a:rPr>
              <a:t>(пр. </a:t>
            </a:r>
            <a:r>
              <a:rPr lang="ru-RU" sz="2600" dirty="0">
                <a:latin typeface="Sylfaen" panose="010A0502050306030303" pitchFamily="18" charset="0"/>
              </a:rPr>
              <a:t>Победы </a:t>
            </a:r>
            <a:r>
              <a:rPr lang="ru-RU" sz="2600" dirty="0" smtClean="0">
                <a:latin typeface="Sylfaen" panose="010A0502050306030303" pitchFamily="18" charset="0"/>
              </a:rPr>
              <a:t>174)</a:t>
            </a:r>
            <a:endParaRPr lang="ru-RU" sz="2600" dirty="0">
              <a:latin typeface="Sylfaen" panose="010A0502050306030303" pitchFamily="18" charset="0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ru-RU" sz="2600" b="1" dirty="0" smtClean="0">
                <a:latin typeface="Sylfaen" panose="010A0502050306030303" pitchFamily="18" charset="0"/>
              </a:rPr>
              <a:t>19 </a:t>
            </a:r>
            <a:r>
              <a:rPr lang="ru-RU" sz="2600" b="1" dirty="0">
                <a:latin typeface="Sylfaen" panose="010A0502050306030303" pitchFamily="18" charset="0"/>
              </a:rPr>
              <a:t>сентября </a:t>
            </a:r>
            <a:r>
              <a:rPr lang="ru-RU" sz="2600" dirty="0">
                <a:latin typeface="Sylfaen" panose="010A0502050306030303" pitchFamily="18" charset="0"/>
              </a:rPr>
              <a:t>– </a:t>
            </a:r>
            <a:r>
              <a:rPr lang="ru-RU" sz="2600" dirty="0" smtClean="0">
                <a:latin typeface="Sylfaen" panose="010A0502050306030303" pitchFamily="18" charset="0"/>
              </a:rPr>
              <a:t>высадка </a:t>
            </a:r>
            <a:r>
              <a:rPr lang="ru-RU" sz="2600" dirty="0">
                <a:latin typeface="Sylfaen" panose="010A0502050306030303" pitchFamily="18" charset="0"/>
              </a:rPr>
              <a:t>70 кустов сирени, 30 лип и </a:t>
            </a:r>
            <a:r>
              <a:rPr lang="ru-RU" sz="2600" dirty="0" smtClean="0">
                <a:latin typeface="Sylfaen" panose="010A0502050306030303" pitchFamily="18" charset="0"/>
              </a:rPr>
              <a:t>елей </a:t>
            </a:r>
            <a:r>
              <a:rPr lang="ru-RU" sz="2600" dirty="0" err="1" smtClean="0">
                <a:latin typeface="Sylfaen" panose="010A0502050306030303" pitchFamily="18" charset="0"/>
              </a:rPr>
              <a:t>волон-тёрами</a:t>
            </a:r>
            <a:r>
              <a:rPr lang="ru-RU" sz="2600" dirty="0" smtClean="0">
                <a:latin typeface="Sylfaen" panose="010A0502050306030303" pitchFamily="18" charset="0"/>
              </a:rPr>
              <a:t> «Народной рощи» </a:t>
            </a:r>
            <a:r>
              <a:rPr lang="ru-RU" sz="2600" dirty="0">
                <a:latin typeface="Sylfaen" panose="010A0502050306030303" pitchFamily="18" charset="0"/>
              </a:rPr>
              <a:t>и Череповецкого </a:t>
            </a:r>
            <a:r>
              <a:rPr lang="ru-RU" sz="2600" dirty="0" err="1" smtClean="0">
                <a:latin typeface="Sylfaen" panose="010A0502050306030303" pitchFamily="18" charset="0"/>
              </a:rPr>
              <a:t>гос.университета</a:t>
            </a:r>
            <a:r>
              <a:rPr lang="ru-RU" sz="2600" dirty="0" smtClean="0">
                <a:latin typeface="Sylfaen" panose="010A0502050306030303" pitchFamily="18" charset="0"/>
              </a:rPr>
              <a:t>, членами «Союза чернобыльцев» (Парк чернобыльцев)</a:t>
            </a:r>
            <a:endParaRPr lang="ru-RU" sz="2600" dirty="0">
              <a:latin typeface="Sylfaen" panose="010A0502050306030303" pitchFamily="18" charset="0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ru-RU" sz="2600" b="1" dirty="0" smtClean="0">
                <a:latin typeface="Sylfaen" panose="010A0502050306030303" pitchFamily="18" charset="0"/>
              </a:rPr>
              <a:t>28 </a:t>
            </a:r>
            <a:r>
              <a:rPr lang="ru-RU" sz="2600" b="1" dirty="0">
                <a:latin typeface="Sylfaen" panose="010A0502050306030303" pitchFamily="18" charset="0"/>
              </a:rPr>
              <a:t>сентября </a:t>
            </a:r>
            <a:r>
              <a:rPr lang="ru-RU" sz="2600" dirty="0" smtClean="0">
                <a:latin typeface="Sylfaen" panose="010A0502050306030303" pitchFamily="18" charset="0"/>
              </a:rPr>
              <a:t>– посадка 18  лиственниц </a:t>
            </a:r>
            <a:r>
              <a:rPr lang="ru-RU" sz="2600" dirty="0">
                <a:latin typeface="Sylfaen" panose="010A0502050306030303" pitchFamily="18" charset="0"/>
              </a:rPr>
              <a:t>совместно с ТОС "МК-106" </a:t>
            </a:r>
            <a:r>
              <a:rPr lang="ru-RU" sz="2600" dirty="0" smtClean="0">
                <a:latin typeface="Sylfaen" panose="010A0502050306030303" pitchFamily="18" charset="0"/>
              </a:rPr>
              <a:t>(ул</a:t>
            </a:r>
            <a:r>
              <a:rPr lang="ru-RU" sz="2600" dirty="0">
                <a:latin typeface="Sylfaen" panose="010A0502050306030303" pitchFamily="18" charset="0"/>
              </a:rPr>
              <a:t>. </a:t>
            </a:r>
            <a:r>
              <a:rPr lang="ru-RU" sz="2600" dirty="0" err="1" smtClean="0">
                <a:latin typeface="Sylfaen" panose="010A0502050306030303" pitchFamily="18" charset="0"/>
              </a:rPr>
              <a:t>Раахе</a:t>
            </a:r>
            <a:r>
              <a:rPr lang="ru-RU" sz="2600" dirty="0" smtClean="0">
                <a:latin typeface="Sylfaen" panose="010A0502050306030303" pitchFamily="18" charset="0"/>
              </a:rPr>
              <a:t>)</a:t>
            </a:r>
            <a:endParaRPr lang="ru-RU" sz="2600" dirty="0">
              <a:latin typeface="Sylfaen" panose="010A0502050306030303" pitchFamily="18" charset="0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ru-RU" sz="2600" b="1" dirty="0" smtClean="0">
                <a:latin typeface="Sylfaen" panose="010A0502050306030303" pitchFamily="18" charset="0"/>
              </a:rPr>
              <a:t>4 </a:t>
            </a:r>
            <a:r>
              <a:rPr lang="ru-RU" sz="2600" b="1" dirty="0">
                <a:latin typeface="Sylfaen" panose="010A0502050306030303" pitchFamily="18" charset="0"/>
              </a:rPr>
              <a:t>октября </a:t>
            </a:r>
            <a:r>
              <a:rPr lang="ru-RU" sz="2600" dirty="0" smtClean="0">
                <a:latin typeface="Sylfaen" panose="010A0502050306030303" pitchFamily="18" charset="0"/>
              </a:rPr>
              <a:t>– высадка 15 саженцев туи (территория </a:t>
            </a:r>
            <a:r>
              <a:rPr lang="ru-RU" sz="2600" dirty="0">
                <a:latin typeface="Sylfaen" panose="010A0502050306030303" pitchFamily="18" charset="0"/>
              </a:rPr>
              <a:t>Череповецкого </a:t>
            </a:r>
            <a:r>
              <a:rPr lang="ru-RU" sz="2600" dirty="0" err="1">
                <a:latin typeface="Sylfaen" panose="010A0502050306030303" pitchFamily="18" charset="0"/>
              </a:rPr>
              <a:t>лесомеханического</a:t>
            </a:r>
            <a:r>
              <a:rPr lang="ru-RU" sz="2600" dirty="0">
                <a:latin typeface="Sylfaen" panose="010A0502050306030303" pitchFamily="18" charset="0"/>
              </a:rPr>
              <a:t> </a:t>
            </a:r>
            <a:r>
              <a:rPr lang="ru-RU" sz="2600" dirty="0" smtClean="0">
                <a:latin typeface="Sylfaen" panose="010A0502050306030303" pitchFamily="18" charset="0"/>
              </a:rPr>
              <a:t>техникума)</a:t>
            </a:r>
            <a:endParaRPr lang="ru-RU" sz="2600" dirty="0">
              <a:latin typeface="Sylfaen" panose="010A0502050306030303" pitchFamily="18" charset="0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ru-RU" sz="2600" b="1" dirty="0">
                <a:latin typeface="Sylfaen" panose="010A0502050306030303" pitchFamily="18" charset="0"/>
              </a:rPr>
              <a:t>9 октября </a:t>
            </a:r>
            <a:r>
              <a:rPr lang="ru-RU" sz="2600" dirty="0" smtClean="0">
                <a:latin typeface="Sylfaen" panose="010A0502050306030303" pitchFamily="18" charset="0"/>
              </a:rPr>
              <a:t>– аллея </a:t>
            </a:r>
            <a:r>
              <a:rPr lang="ru-RU" sz="2600" dirty="0">
                <a:latin typeface="Sylfaen" panose="010A0502050306030303" pitchFamily="18" charset="0"/>
              </a:rPr>
              <a:t>из 100 </a:t>
            </a:r>
            <a:r>
              <a:rPr lang="ru-RU" sz="2600" dirty="0" smtClean="0">
                <a:latin typeface="Sylfaen" panose="010A0502050306030303" pitchFamily="18" charset="0"/>
              </a:rPr>
              <a:t>лип к </a:t>
            </a:r>
            <a:r>
              <a:rPr lang="ru-RU" sz="2600" dirty="0">
                <a:latin typeface="Sylfaen" panose="010A0502050306030303" pitchFamily="18" charset="0"/>
              </a:rPr>
              <a:t>100-летию </a:t>
            </a:r>
            <a:r>
              <a:rPr lang="ru-RU" sz="2600" dirty="0" smtClean="0">
                <a:latin typeface="Sylfaen" panose="010A0502050306030303" pitchFamily="18" charset="0"/>
              </a:rPr>
              <a:t>ВЛКСМ</a:t>
            </a:r>
            <a:endParaRPr lang="ru-RU" sz="2600" dirty="0">
              <a:latin typeface="Sylfaen" panose="010A0502050306030303" pitchFamily="18" charset="0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ru-RU" sz="2600" b="1" dirty="0" smtClean="0">
                <a:latin typeface="Sylfaen" panose="010A0502050306030303" pitchFamily="18" charset="0"/>
              </a:rPr>
              <a:t>23 </a:t>
            </a:r>
            <a:r>
              <a:rPr lang="ru-RU" sz="2600" b="1" dirty="0">
                <a:latin typeface="Sylfaen" panose="010A0502050306030303" pitchFamily="18" charset="0"/>
              </a:rPr>
              <a:t>октября </a:t>
            </a:r>
            <a:r>
              <a:rPr lang="ru-RU" sz="2600" dirty="0" smtClean="0">
                <a:latin typeface="Sylfaen" panose="010A0502050306030303" pitchFamily="18" charset="0"/>
              </a:rPr>
              <a:t>– высадка </a:t>
            </a:r>
            <a:r>
              <a:rPr lang="ru-RU" sz="2600" dirty="0">
                <a:latin typeface="Sylfaen" panose="010A0502050306030303" pitchFamily="18" charset="0"/>
              </a:rPr>
              <a:t>10 елей </a:t>
            </a:r>
            <a:r>
              <a:rPr lang="ru-RU" sz="2600" dirty="0" smtClean="0">
                <a:latin typeface="Sylfaen" panose="010A0502050306030303" pitchFamily="18" charset="0"/>
              </a:rPr>
              <a:t>(Музей «Парк Победы», </a:t>
            </a:r>
            <a:r>
              <a:rPr lang="ru-RU" sz="2600" dirty="0">
                <a:latin typeface="Sylfaen" panose="010A0502050306030303" pitchFamily="18" charset="0"/>
              </a:rPr>
              <a:t>у памятника Василию </a:t>
            </a:r>
            <a:r>
              <a:rPr lang="ru-RU" sz="2600" dirty="0" err="1" smtClean="0">
                <a:latin typeface="Sylfaen" panose="010A0502050306030303" pitchFamily="18" charset="0"/>
              </a:rPr>
              <a:t>Маргелову</a:t>
            </a:r>
            <a:r>
              <a:rPr lang="ru-RU" sz="2600" dirty="0" smtClean="0">
                <a:latin typeface="Sylfaen" panose="010A0502050306030303" pitchFamily="18" charset="0"/>
              </a:rPr>
              <a:t>)</a:t>
            </a:r>
          </a:p>
          <a:p>
            <a:pPr marL="720725" indent="0">
              <a:spcBef>
                <a:spcPts val="0"/>
              </a:spcBef>
              <a:buNone/>
            </a:pPr>
            <a:endParaRPr lang="ru-RU" sz="2400" dirty="0" smtClean="0">
              <a:latin typeface="Sylfaen" panose="010A0502050306030303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0160000" cy="85102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>
              <a:spcBef>
                <a:spcPts val="1000"/>
              </a:spcBef>
            </a:pPr>
            <a:endParaRPr lang="ru-RU" sz="12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>
              <a:spcBef>
                <a:spcPts val="0"/>
              </a:spcBef>
            </a:pPr>
            <a:r>
              <a:rPr lang="ru-RU" sz="4000" b="1" dirty="0">
                <a:latin typeface="Sylfaen" panose="010A0502050306030303" pitchFamily="18" charset="0"/>
              </a:rPr>
              <a:t>Год волонтёра. </a:t>
            </a:r>
            <a:r>
              <a:rPr lang="ru-RU" sz="4000" b="1" dirty="0" smtClean="0">
                <a:latin typeface="Sylfaen" panose="010A0502050306030303" pitchFamily="18" charset="0"/>
              </a:rPr>
              <a:t>Осень 2018 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256" y="5767755"/>
            <a:ext cx="858592" cy="105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53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6235581"/>
            <a:ext cx="10160000" cy="62241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vk.com/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narodnaya_rosha</a:t>
            </a:r>
            <a:endParaRPr lang="ru-RU" sz="2800" dirty="0">
              <a:solidFill>
                <a:schemeClr val="bg1">
                  <a:lumMod val="6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1318847"/>
            <a:ext cx="10160001" cy="44489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0">
              <a:spcBef>
                <a:spcPts val="0"/>
              </a:spcBef>
              <a:buNone/>
            </a:pPr>
            <a:r>
              <a:rPr lang="ru-RU" sz="2900" b="1" dirty="0" smtClean="0">
                <a:latin typeface="Sylfaen" panose="010A0502050306030303" pitchFamily="18" charset="0"/>
              </a:rPr>
              <a:t>20 апреля </a:t>
            </a:r>
            <a:r>
              <a:rPr lang="ru-RU" sz="2900" dirty="0" smtClean="0">
                <a:latin typeface="Sylfaen" panose="010A0502050306030303" pitchFamily="18" charset="0"/>
              </a:rPr>
              <a:t>–</a:t>
            </a:r>
            <a:r>
              <a:rPr lang="ru-RU" sz="2900" b="1" dirty="0" smtClean="0">
                <a:latin typeface="Sylfaen" panose="010A0502050306030303" pitchFamily="18" charset="0"/>
              </a:rPr>
              <a:t> </a:t>
            </a:r>
            <a:r>
              <a:rPr lang="ru-RU" sz="2900" dirty="0" smtClean="0">
                <a:latin typeface="Sylfaen" panose="010A0502050306030303" pitchFamily="18" charset="0"/>
              </a:rPr>
              <a:t>субботник в парке чернобыльцев.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900" b="1" dirty="0" smtClean="0">
                <a:latin typeface="Sylfaen" panose="010A0502050306030303" pitchFamily="18" charset="0"/>
              </a:rPr>
              <a:t>26 апреля – </a:t>
            </a:r>
            <a:r>
              <a:rPr lang="ru-RU" sz="2900" dirty="0" smtClean="0">
                <a:latin typeface="Sylfaen" panose="010A0502050306030303" pitchFamily="18" charset="0"/>
              </a:rPr>
              <a:t>субботник на берегу Шексны.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900" b="1" dirty="0" smtClean="0">
                <a:latin typeface="Sylfaen" panose="010A0502050306030303" pitchFamily="18" charset="0"/>
              </a:rPr>
              <a:t>27 апреля </a:t>
            </a:r>
            <a:r>
              <a:rPr lang="ru-RU" sz="2900" dirty="0" smtClean="0">
                <a:latin typeface="Sylfaen" panose="010A0502050306030303" pitchFamily="18" charset="0"/>
              </a:rPr>
              <a:t>– субботник в дер.Сельцо-Рябово.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900" b="1" dirty="0" smtClean="0">
                <a:latin typeface="Sylfaen" panose="010A0502050306030303" pitchFamily="18" charset="0"/>
              </a:rPr>
              <a:t>7 мая </a:t>
            </a:r>
            <a:r>
              <a:rPr lang="ru-RU" sz="2900" dirty="0" smtClean="0">
                <a:latin typeface="Sylfaen" panose="010A0502050306030303" pitchFamily="18" charset="0"/>
              </a:rPr>
              <a:t>- </a:t>
            </a:r>
            <a:r>
              <a:rPr lang="ru-RU" sz="2900" dirty="0" smtClean="0">
                <a:latin typeface="Sylfaen" panose="010A0502050306030303" pitchFamily="18" charset="0"/>
              </a:rPr>
              <a:t>74 кустов сирени (территория школы №17 г.Череповца).</a:t>
            </a:r>
            <a:br>
              <a:rPr lang="ru-RU" sz="2900" dirty="0" smtClean="0">
                <a:latin typeface="Sylfaen" panose="010A0502050306030303" pitchFamily="18" charset="0"/>
              </a:rPr>
            </a:br>
            <a:r>
              <a:rPr lang="ru-RU" sz="2900" b="1" dirty="0" smtClean="0">
                <a:latin typeface="Sylfaen" panose="010A0502050306030303" pitchFamily="18" charset="0"/>
              </a:rPr>
              <a:t>17 мая </a:t>
            </a:r>
            <a:r>
              <a:rPr lang="ru-RU" sz="2900" dirty="0" smtClean="0">
                <a:latin typeface="Sylfaen" panose="010A0502050306030303" pitchFamily="18" charset="0"/>
              </a:rPr>
              <a:t>- </a:t>
            </a:r>
            <a:r>
              <a:rPr lang="ru-RU" sz="2900" dirty="0" smtClean="0">
                <a:latin typeface="Sylfaen" panose="010A0502050306030303" pitchFamily="18" charset="0"/>
              </a:rPr>
              <a:t>150 яблонь у Усадьбы </a:t>
            </a:r>
            <a:r>
              <a:rPr lang="ru-RU" sz="2900" dirty="0" err="1" smtClean="0">
                <a:latin typeface="Sylfaen" panose="010A0502050306030303" pitchFamily="18" charset="0"/>
              </a:rPr>
              <a:t>Гальских</a:t>
            </a:r>
            <a:r>
              <a:rPr lang="ru-RU" sz="2900" dirty="0" smtClean="0">
                <a:latin typeface="Sylfaen" panose="010A0502050306030303" pitchFamily="18" charset="0"/>
              </a:rPr>
              <a:t> в рамках проекта "Фруктовый сад", реализуемого на средства президентского гранта, 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900" dirty="0" smtClean="0">
                <a:latin typeface="Sylfaen" panose="010A0502050306030303" pitchFamily="18" charset="0"/>
              </a:rPr>
              <a:t>270 кустов дерена вдоль Октябрьского пр. у ТЦ «</a:t>
            </a:r>
            <a:r>
              <a:rPr lang="ru-RU" sz="2900" dirty="0" err="1" smtClean="0">
                <a:latin typeface="Sylfaen" panose="010A0502050306030303" pitchFamily="18" charset="0"/>
              </a:rPr>
              <a:t>Леруа</a:t>
            </a:r>
            <a:r>
              <a:rPr lang="ru-RU" sz="2900" dirty="0" smtClean="0">
                <a:latin typeface="Sylfaen" panose="010A0502050306030303" pitchFamily="18" charset="0"/>
              </a:rPr>
              <a:t> </a:t>
            </a:r>
            <a:r>
              <a:rPr lang="ru-RU" sz="2900" dirty="0" err="1" smtClean="0">
                <a:latin typeface="Sylfaen" panose="010A0502050306030303" pitchFamily="18" charset="0"/>
              </a:rPr>
              <a:t>Мерлен</a:t>
            </a:r>
            <a:r>
              <a:rPr lang="ru-RU" sz="2900" dirty="0" smtClean="0">
                <a:latin typeface="Sylfaen" panose="010A0502050306030303" pitchFamily="18" charset="0"/>
              </a:rPr>
              <a:t>» и ТЦ «Макси» и 15 дубов у бывшего ТЦ "</a:t>
            </a:r>
            <a:r>
              <a:rPr lang="ru-RU" sz="2900" dirty="0" err="1" smtClean="0">
                <a:latin typeface="Sylfaen" panose="010A0502050306030303" pitchFamily="18" charset="0"/>
              </a:rPr>
              <a:t>ОКей</a:t>
            </a:r>
            <a:r>
              <a:rPr lang="ru-RU" sz="2900" dirty="0" smtClean="0">
                <a:latin typeface="Sylfaen" panose="010A0502050306030303" pitchFamily="18" charset="0"/>
              </a:rPr>
              <a:t>" в рамках городской акции "Зелёный марафон".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0160000" cy="85102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>
              <a:spcBef>
                <a:spcPts val="1000"/>
              </a:spcBef>
            </a:pPr>
            <a:endParaRPr lang="ru-RU" sz="12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>
              <a:spcBef>
                <a:spcPts val="0"/>
              </a:spcBef>
            </a:pPr>
            <a:r>
              <a:rPr lang="ru-RU" sz="4000" b="1" dirty="0" smtClean="0">
                <a:latin typeface="Sylfaen" panose="010A0502050306030303" pitchFamily="18" charset="0"/>
              </a:rPr>
              <a:t>Весна 2019 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256" y="5767755"/>
            <a:ext cx="858592" cy="105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89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6235581"/>
            <a:ext cx="10160000" cy="62241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vk.com/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narodnaya_rosha</a:t>
            </a:r>
            <a:endParaRPr lang="ru-RU" sz="2800" dirty="0">
              <a:solidFill>
                <a:schemeClr val="bg1">
                  <a:lumMod val="6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1318847"/>
            <a:ext cx="10160001" cy="44489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0">
              <a:spcBef>
                <a:spcPts val="0"/>
              </a:spcBef>
              <a:buNone/>
            </a:pPr>
            <a:r>
              <a:rPr lang="ru-RU" sz="2750" b="1" dirty="0" smtClean="0">
                <a:latin typeface="Sylfaen" panose="010A0502050306030303" pitchFamily="18" charset="0"/>
              </a:rPr>
              <a:t>26 сентября </a:t>
            </a:r>
            <a:r>
              <a:rPr lang="ru-RU" sz="2750" dirty="0" smtClean="0">
                <a:latin typeface="Sylfaen" panose="010A0502050306030303" pitchFamily="18" charset="0"/>
              </a:rPr>
              <a:t>- </a:t>
            </a:r>
            <a:r>
              <a:rPr lang="ru-RU" sz="2750" dirty="0" smtClean="0">
                <a:latin typeface="Sylfaen" panose="010A0502050306030303" pitchFamily="18" charset="0"/>
              </a:rPr>
              <a:t>18 лип (Советский пр.).</a:t>
            </a:r>
            <a:br>
              <a:rPr lang="ru-RU" sz="2750" dirty="0" smtClean="0">
                <a:latin typeface="Sylfaen" panose="010A0502050306030303" pitchFamily="18" charset="0"/>
              </a:rPr>
            </a:br>
            <a:r>
              <a:rPr lang="ru-RU" sz="2750" b="1" dirty="0" smtClean="0">
                <a:latin typeface="Sylfaen" panose="010A0502050306030303" pitchFamily="18" charset="0"/>
              </a:rPr>
              <a:t>8 октября </a:t>
            </a:r>
            <a:r>
              <a:rPr lang="ru-RU" sz="2750" dirty="0" smtClean="0">
                <a:latin typeface="Sylfaen" panose="010A0502050306030303" pitchFamily="18" charset="0"/>
              </a:rPr>
              <a:t>– </a:t>
            </a:r>
            <a:r>
              <a:rPr lang="ru-RU" sz="2750" dirty="0" smtClean="0">
                <a:latin typeface="Sylfaen" panose="010A0502050306030303" pitchFamily="18" charset="0"/>
              </a:rPr>
              <a:t>13 кустов спиреи, 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750" b="1" dirty="0" smtClean="0">
                <a:latin typeface="Sylfaen" panose="010A0502050306030303" pitchFamily="18" charset="0"/>
              </a:rPr>
              <a:t>10 </a:t>
            </a:r>
            <a:r>
              <a:rPr lang="ru-RU" sz="2750" b="1" dirty="0" smtClean="0">
                <a:latin typeface="Sylfaen" panose="010A0502050306030303" pitchFamily="18" charset="0"/>
              </a:rPr>
              <a:t>октября </a:t>
            </a:r>
            <a:r>
              <a:rPr lang="ru-RU" sz="2750" dirty="0" smtClean="0">
                <a:latin typeface="Sylfaen" panose="010A0502050306030303" pitchFamily="18" charset="0"/>
              </a:rPr>
              <a:t>– </a:t>
            </a:r>
            <a:r>
              <a:rPr lang="ru-RU" sz="2750" dirty="0" smtClean="0">
                <a:latin typeface="Sylfaen" panose="010A0502050306030303" pitchFamily="18" charset="0"/>
              </a:rPr>
              <a:t>30 кустов дерена </a:t>
            </a:r>
            <a:r>
              <a:rPr lang="ru-RU" sz="2750" dirty="0" smtClean="0">
                <a:latin typeface="Sylfaen" panose="010A0502050306030303" pitchFamily="18" charset="0"/>
              </a:rPr>
              <a:t>(</a:t>
            </a:r>
            <a:r>
              <a:rPr lang="ru-RU" sz="2750" dirty="0" smtClean="0">
                <a:latin typeface="Sylfaen" panose="010A0502050306030303" pitchFamily="18" charset="0"/>
              </a:rPr>
              <a:t>у </a:t>
            </a:r>
            <a:r>
              <a:rPr lang="ru-RU" sz="2750" dirty="0" smtClean="0">
                <a:latin typeface="Sylfaen" panose="010A0502050306030303" pitchFamily="18" charset="0"/>
              </a:rPr>
              <a:t>забора </a:t>
            </a:r>
            <a:r>
              <a:rPr lang="ru-RU" sz="2750" dirty="0" smtClean="0">
                <a:latin typeface="Sylfaen" panose="010A0502050306030303" pitchFamily="18" charset="0"/>
              </a:rPr>
              <a:t>у Череповецкого </a:t>
            </a:r>
            <a:r>
              <a:rPr lang="ru-RU" sz="2750" dirty="0" smtClean="0">
                <a:latin typeface="Sylfaen" panose="010A0502050306030303" pitchFamily="18" charset="0"/>
              </a:rPr>
              <a:t>психоневрологического интерната (ул. Ветеранов, 12) со стороны школы №29 (ул. </a:t>
            </a:r>
            <a:r>
              <a:rPr lang="ru-RU" sz="2750" dirty="0" err="1" smtClean="0">
                <a:latin typeface="Sylfaen" panose="010A0502050306030303" pitchFamily="18" charset="0"/>
              </a:rPr>
              <a:t>Моченкова</a:t>
            </a:r>
            <a:r>
              <a:rPr lang="ru-RU" sz="2750" dirty="0" smtClean="0">
                <a:latin typeface="Sylfaen" panose="010A0502050306030303" pitchFamily="18" charset="0"/>
              </a:rPr>
              <a:t>, 10),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750" b="1" dirty="0" smtClean="0">
                <a:latin typeface="Sylfaen" panose="010A0502050306030303" pitchFamily="18" charset="0"/>
              </a:rPr>
              <a:t>10 октября </a:t>
            </a:r>
            <a:r>
              <a:rPr lang="ru-RU" sz="2750" dirty="0" smtClean="0">
                <a:latin typeface="Sylfaen" panose="010A0502050306030303" pitchFamily="18" charset="0"/>
              </a:rPr>
              <a:t>– </a:t>
            </a:r>
            <a:r>
              <a:rPr lang="ru-RU" sz="2750" dirty="0" smtClean="0">
                <a:latin typeface="Sylfaen" panose="010A0502050306030303" pitchFamily="18" charset="0"/>
              </a:rPr>
              <a:t>15 клёнов, </a:t>
            </a:r>
            <a:r>
              <a:rPr lang="ru-RU" sz="2750" dirty="0" smtClean="0">
                <a:latin typeface="Sylfaen" panose="010A0502050306030303" pitchFamily="18" charset="0"/>
              </a:rPr>
              <a:t>(сквер </a:t>
            </a:r>
            <a:r>
              <a:rPr lang="ru-RU" sz="2750" dirty="0" smtClean="0">
                <a:latin typeface="Sylfaen" panose="010A0502050306030303" pitchFamily="18" charset="0"/>
              </a:rPr>
              <a:t>Гоголя),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750" b="1" dirty="0" smtClean="0">
                <a:latin typeface="Sylfaen" panose="010A0502050306030303" pitchFamily="18" charset="0"/>
              </a:rPr>
              <a:t>12 </a:t>
            </a:r>
            <a:r>
              <a:rPr lang="ru-RU" sz="2750" b="1" dirty="0" smtClean="0">
                <a:latin typeface="Sylfaen" panose="010A0502050306030303" pitchFamily="18" charset="0"/>
              </a:rPr>
              <a:t>октября </a:t>
            </a:r>
            <a:r>
              <a:rPr lang="ru-RU" sz="2750" dirty="0" smtClean="0">
                <a:latin typeface="Sylfaen" panose="010A0502050306030303" pitchFamily="18" charset="0"/>
              </a:rPr>
              <a:t>– </a:t>
            </a:r>
            <a:r>
              <a:rPr lang="ru-RU" sz="2750" dirty="0" smtClean="0">
                <a:latin typeface="Sylfaen" panose="010A0502050306030303" pitchFamily="18" charset="0"/>
              </a:rPr>
              <a:t>23 липы, 7 клёнов и 19 деренов (ул.Химиков возле д.32 и во дворе дома №94 по пр.Победы)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750" b="1" dirty="0" smtClean="0">
                <a:latin typeface="Sylfaen" panose="010A0502050306030303" pitchFamily="18" charset="0"/>
              </a:rPr>
              <a:t>14 октября </a:t>
            </a:r>
            <a:r>
              <a:rPr lang="ru-RU" sz="2750" dirty="0" smtClean="0">
                <a:latin typeface="Sylfaen" panose="010A0502050306030303" pitchFamily="18" charset="0"/>
              </a:rPr>
              <a:t>– </a:t>
            </a:r>
            <a:r>
              <a:rPr lang="ru-RU" sz="2750" dirty="0" smtClean="0">
                <a:latin typeface="Sylfaen" panose="010A0502050306030303" pitchFamily="18" charset="0"/>
              </a:rPr>
              <a:t>320 кустов дерена (Северный район)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750" b="1" dirty="0" smtClean="0">
                <a:latin typeface="Sylfaen" panose="010A0502050306030303" pitchFamily="18" charset="0"/>
              </a:rPr>
              <a:t>22 октября </a:t>
            </a:r>
            <a:r>
              <a:rPr lang="ru-RU" sz="2750" dirty="0" smtClean="0">
                <a:latin typeface="Sylfaen" panose="010A0502050306030303" pitchFamily="18" charset="0"/>
              </a:rPr>
              <a:t>– 25 вязов у Ледового дворца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750" dirty="0" smtClean="0">
                <a:latin typeface="Sylfaen" panose="010A0502050306030303" pitchFamily="18" charset="0"/>
              </a:rPr>
              <a:t> вдоль Октябрьского проспекта</a:t>
            </a:r>
          </a:p>
          <a:p>
            <a:pPr marL="720725" indent="0">
              <a:spcBef>
                <a:spcPts val="0"/>
              </a:spcBef>
              <a:buNone/>
            </a:pPr>
            <a:endParaRPr lang="ru-RU" sz="2900" dirty="0" smtClean="0">
              <a:latin typeface="Sylfaen" panose="010A0502050306030303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0160000" cy="85102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>
              <a:spcBef>
                <a:spcPts val="1000"/>
              </a:spcBef>
            </a:pPr>
            <a:endParaRPr lang="ru-RU" sz="12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>
              <a:spcBef>
                <a:spcPts val="0"/>
              </a:spcBef>
            </a:pPr>
            <a:r>
              <a:rPr lang="ru-RU" sz="4000" b="1" dirty="0" smtClean="0">
                <a:latin typeface="Sylfaen" panose="010A0502050306030303" pitchFamily="18" charset="0"/>
              </a:rPr>
              <a:t>Осень 2019 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256" y="5767755"/>
            <a:ext cx="858592" cy="105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89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0160000" cy="85102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>
              <a:spcBef>
                <a:spcPts val="0"/>
              </a:spcBef>
            </a:pPr>
            <a:endParaRPr lang="ru-RU" sz="1200" b="1" dirty="0">
              <a:latin typeface="Sylfaen" panose="010A0502050306030303" pitchFamily="18" charset="0"/>
            </a:endParaRPr>
          </a:p>
          <a:p>
            <a:pPr marL="720725">
              <a:spcBef>
                <a:spcPts val="0"/>
              </a:spcBef>
            </a:pPr>
            <a:r>
              <a:rPr lang="ru-RU" sz="4000" b="1" dirty="0">
                <a:latin typeface="Sylfaen" panose="010A0502050306030303" pitchFamily="18" charset="0"/>
              </a:rPr>
              <a:t>Акция «Хранители леса»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5337" y="1341665"/>
            <a:ext cx="4050657" cy="2343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5338" y="3937907"/>
            <a:ext cx="4050657" cy="259624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184" y="1341665"/>
            <a:ext cx="3725731" cy="519248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6495" y="1341665"/>
            <a:ext cx="2524125" cy="51924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9865" y="5767755"/>
            <a:ext cx="858592" cy="105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39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3408" y="5799070"/>
            <a:ext cx="858592" cy="105893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10160000" cy="85102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>
              <a:spcBef>
                <a:spcPts val="0"/>
              </a:spcBef>
            </a:pPr>
            <a:endParaRPr lang="ru-RU" sz="1000" b="1" dirty="0" smtClean="0">
              <a:latin typeface="Sylfaen" panose="010A0502050306030303" pitchFamily="18" charset="0"/>
            </a:endParaRPr>
          </a:p>
          <a:p>
            <a:pPr marL="720725">
              <a:spcBef>
                <a:spcPts val="0"/>
              </a:spcBef>
            </a:pPr>
            <a:r>
              <a:rPr lang="ru-RU" sz="4000" b="1" dirty="0" smtClean="0">
                <a:latin typeface="Sylfaen" panose="010A0502050306030303" pitchFamily="18" charset="0"/>
              </a:rPr>
              <a:t>Акция </a:t>
            </a:r>
            <a:r>
              <a:rPr lang="ru-RU" sz="4000" b="1" dirty="0">
                <a:latin typeface="Sylfaen" panose="010A0502050306030303" pitchFamily="18" charset="0"/>
              </a:rPr>
              <a:t>«Хранители леса»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-1" y="1318847"/>
            <a:ext cx="10160001" cy="44489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0">
              <a:spcBef>
                <a:spcPts val="0"/>
              </a:spcBef>
              <a:buNone/>
            </a:pPr>
            <a:endParaRPr lang="ru-RU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ru-RU" dirty="0" smtClean="0">
                <a:latin typeface="Sylfaen" panose="010A0502050306030303" pitchFamily="18" charset="0"/>
                <a:ea typeface="+mj-ea"/>
                <a:cs typeface="+mj-cs"/>
              </a:rPr>
              <a:t>Участники – более 60 детских садов и школ.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dirty="0" smtClean="0">
                <a:latin typeface="Sylfaen" panose="010A0502050306030303" pitchFamily="18" charset="0"/>
                <a:ea typeface="+mj-ea"/>
                <a:cs typeface="+mj-cs"/>
              </a:rPr>
              <a:t>Цель для каждой команды – для высадки 1 дерева 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dirty="0" smtClean="0">
                <a:latin typeface="Sylfaen" panose="010A0502050306030303" pitchFamily="18" charset="0"/>
                <a:ea typeface="+mj-ea"/>
                <a:cs typeface="+mj-cs"/>
              </a:rPr>
              <a:t>собрать 330 кг макулатуры.</a:t>
            </a:r>
          </a:p>
          <a:p>
            <a:pPr marL="720725" indent="0">
              <a:spcBef>
                <a:spcPts val="0"/>
              </a:spcBef>
              <a:buNone/>
            </a:pPr>
            <a:endParaRPr lang="ru-RU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ru-RU" b="1" dirty="0" smtClean="0">
                <a:latin typeface="Sylfaen" panose="010A0502050306030303" pitchFamily="18" charset="0"/>
                <a:ea typeface="+mj-ea"/>
                <a:cs typeface="+mj-cs"/>
              </a:rPr>
              <a:t>Итог: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dirty="0" smtClean="0">
                <a:latin typeface="Sylfaen" panose="010A0502050306030303" pitchFamily="18" charset="0"/>
                <a:ea typeface="+mj-ea"/>
                <a:cs typeface="+mj-cs"/>
              </a:rPr>
              <a:t>Собрано на переработку более </a:t>
            </a:r>
            <a:r>
              <a:rPr lang="ru-RU" b="1" dirty="0" smtClean="0">
                <a:latin typeface="Sylfaen" panose="010A0502050306030303" pitchFamily="18" charset="0"/>
                <a:ea typeface="+mj-ea"/>
                <a:cs typeface="+mj-cs"/>
              </a:rPr>
              <a:t>50 тонн макулатуры</a:t>
            </a:r>
            <a:r>
              <a:rPr lang="ru-RU" dirty="0" smtClean="0">
                <a:latin typeface="Sylfaen" panose="010A0502050306030303" pitchFamily="18" charset="0"/>
                <a:ea typeface="+mj-ea"/>
                <a:cs typeface="+mj-cs"/>
              </a:rPr>
              <a:t>.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dirty="0" smtClean="0">
                <a:latin typeface="Sylfaen" panose="010A0502050306030303" pitchFamily="18" charset="0"/>
                <a:ea typeface="+mj-ea"/>
                <a:cs typeface="+mj-cs"/>
              </a:rPr>
              <a:t>Высажено в городе 1</a:t>
            </a:r>
            <a:r>
              <a:rPr lang="ru-RU" b="1" dirty="0" smtClean="0">
                <a:latin typeface="Sylfaen" panose="010A0502050306030303" pitchFamily="18" charset="0"/>
                <a:ea typeface="+mj-ea"/>
                <a:cs typeface="+mj-cs"/>
              </a:rPr>
              <a:t>70 саженцев</a:t>
            </a:r>
            <a:r>
              <a:rPr lang="ru-RU" dirty="0" smtClean="0">
                <a:latin typeface="Sylfaen" panose="010A0502050306030303" pitchFamily="18" charset="0"/>
                <a:ea typeface="+mj-ea"/>
                <a:cs typeface="+mj-cs"/>
              </a:rPr>
              <a:t>.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dirty="0" smtClean="0">
                <a:latin typeface="Sylfaen" panose="010A0502050306030303" pitchFamily="18" charset="0"/>
                <a:ea typeface="+mj-ea"/>
                <a:cs typeface="+mj-cs"/>
              </a:rPr>
              <a:t>На мероприятиях по посадке приняло участие 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b="1" dirty="0" smtClean="0">
                <a:latin typeface="Sylfaen" panose="010A0502050306030303" pitchFamily="18" charset="0"/>
                <a:ea typeface="+mj-ea"/>
                <a:cs typeface="+mj-cs"/>
              </a:rPr>
              <a:t>около 1000 человек</a:t>
            </a:r>
            <a:r>
              <a:rPr lang="ru-RU" dirty="0" smtClean="0">
                <a:latin typeface="Sylfaen" panose="010A0502050306030303" pitchFamily="18" charset="0"/>
                <a:ea typeface="+mj-ea"/>
                <a:cs typeface="+mj-cs"/>
              </a:rPr>
              <a:t>.</a:t>
            </a:r>
            <a:endParaRPr lang="ru-RU" dirty="0">
              <a:latin typeface="Sylfaen" panose="010A0502050306030303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235581"/>
            <a:ext cx="10160000" cy="62241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vk.com/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narodnaya_rosha</a:t>
            </a:r>
            <a:endParaRPr lang="ru-RU" sz="2800" dirty="0">
              <a:solidFill>
                <a:schemeClr val="bg1">
                  <a:lumMod val="6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4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3408" y="5799070"/>
            <a:ext cx="858592" cy="105893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10160000" cy="85102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>
              <a:spcBef>
                <a:spcPts val="0"/>
              </a:spcBef>
            </a:pPr>
            <a:endParaRPr lang="ru-RU" sz="1000" b="1" dirty="0" smtClean="0">
              <a:latin typeface="Sylfaen" panose="010A0502050306030303" pitchFamily="18" charset="0"/>
            </a:endParaRPr>
          </a:p>
          <a:p>
            <a:pPr marL="720725">
              <a:spcBef>
                <a:spcPts val="0"/>
              </a:spcBef>
            </a:pPr>
            <a:r>
              <a:rPr lang="ru-RU" sz="4000" b="1" dirty="0" smtClean="0">
                <a:latin typeface="Sylfaen" panose="010A0502050306030303" pitchFamily="18" charset="0"/>
              </a:rPr>
              <a:t>Завтрашний день</a:t>
            </a:r>
            <a:endParaRPr lang="ru-RU" sz="4000" b="1" dirty="0">
              <a:latin typeface="Sylfaen" panose="010A0502050306030303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-1" y="1318847"/>
            <a:ext cx="10160001" cy="44489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7925" indent="-457200">
              <a:spcBef>
                <a:spcPts val="0"/>
              </a:spcBef>
            </a:pPr>
            <a:endParaRPr lang="ru-RU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1177925" indent="-457200">
              <a:spcBef>
                <a:spcPts val="0"/>
              </a:spcBef>
            </a:pPr>
            <a:r>
              <a:rPr lang="ru-RU" dirty="0" smtClean="0">
                <a:latin typeface="Sylfaen" panose="010A0502050306030303" pitchFamily="18" charset="0"/>
                <a:ea typeface="+mj-ea"/>
                <a:cs typeface="+mj-cs"/>
              </a:rPr>
              <a:t>Ежегодная городская акция «Сирень Победы»</a:t>
            </a:r>
          </a:p>
          <a:p>
            <a:pPr marL="1177925" indent="-457200">
              <a:spcBef>
                <a:spcPts val="0"/>
              </a:spcBef>
            </a:pPr>
            <a:r>
              <a:rPr lang="ru-RU" dirty="0" smtClean="0">
                <a:latin typeface="Sylfaen" panose="010A0502050306030303" pitchFamily="18" charset="0"/>
                <a:ea typeface="+mj-ea"/>
                <a:cs typeface="+mj-cs"/>
              </a:rPr>
              <a:t>Продолжение акции «Хранители леса»</a:t>
            </a:r>
          </a:p>
          <a:p>
            <a:pPr marL="1177925" indent="-457200">
              <a:spcBef>
                <a:spcPts val="0"/>
              </a:spcBef>
            </a:pPr>
            <a:r>
              <a:rPr lang="ru-RU" dirty="0" smtClean="0">
                <a:latin typeface="Sylfaen" panose="010A0502050306030303" pitchFamily="18" charset="0"/>
                <a:ea typeface="+mj-ea"/>
                <a:cs typeface="+mj-cs"/>
              </a:rPr>
              <a:t>Новые субботники и высадки в разных районах </a:t>
            </a:r>
            <a:r>
              <a:rPr lang="ru-RU" dirty="0" err="1" smtClean="0">
                <a:latin typeface="Sylfaen" panose="010A0502050306030303" pitchFamily="18" charset="0"/>
                <a:ea typeface="+mj-ea"/>
                <a:cs typeface="+mj-cs"/>
              </a:rPr>
              <a:t>г.Череповца</a:t>
            </a:r>
            <a:r>
              <a:rPr lang="ru-RU" dirty="0" smtClean="0">
                <a:latin typeface="Sylfaen" panose="010A0502050306030303" pitchFamily="18" charset="0"/>
                <a:ea typeface="+mj-ea"/>
                <a:cs typeface="+mj-cs"/>
              </a:rPr>
              <a:t> и на территории Вологодской области</a:t>
            </a:r>
          </a:p>
          <a:p>
            <a:pPr marL="1177925" indent="-457200">
              <a:spcBef>
                <a:spcPts val="0"/>
              </a:spcBef>
            </a:pPr>
            <a:endParaRPr lang="ru-RU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1177925" indent="-457200">
              <a:spcBef>
                <a:spcPts val="0"/>
              </a:spcBef>
            </a:pPr>
            <a:r>
              <a:rPr lang="ru-RU" dirty="0" smtClean="0">
                <a:latin typeface="Sylfaen" panose="010A0502050306030303" pitchFamily="18" charset="0"/>
                <a:ea typeface="+mj-ea"/>
                <a:cs typeface="+mj-cs"/>
              </a:rPr>
              <a:t>С радостью примем приглашение о совместной организации высадок в других регионах России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235581"/>
            <a:ext cx="10160000" cy="62241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vk.com/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narodnaya_rosha</a:t>
            </a:r>
            <a:endParaRPr lang="ru-RU" sz="2800" dirty="0">
              <a:solidFill>
                <a:schemeClr val="bg1">
                  <a:lumMod val="6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7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3408" y="5799070"/>
            <a:ext cx="858592" cy="105893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10160000" cy="85102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>
              <a:spcBef>
                <a:spcPts val="0"/>
              </a:spcBef>
            </a:pPr>
            <a:endParaRPr lang="ru-RU" sz="1000" b="1" dirty="0" smtClean="0">
              <a:latin typeface="Sylfaen" panose="010A0502050306030303" pitchFamily="18" charset="0"/>
            </a:endParaRPr>
          </a:p>
          <a:p>
            <a:pPr marL="720725">
              <a:spcBef>
                <a:spcPts val="0"/>
              </a:spcBef>
            </a:pPr>
            <a:r>
              <a:rPr lang="ru-RU" sz="4000" b="1" dirty="0" smtClean="0">
                <a:latin typeface="Sylfaen" panose="010A0502050306030303" pitchFamily="18" charset="0"/>
              </a:rPr>
              <a:t>Навигация по сообществу </a:t>
            </a:r>
            <a:r>
              <a:rPr lang="ru-RU" sz="4000" b="1" dirty="0" err="1" smtClean="0">
                <a:latin typeface="Sylfaen" panose="010A0502050306030303" pitchFamily="18" charset="0"/>
              </a:rPr>
              <a:t>ВКонтакте</a:t>
            </a:r>
            <a:r>
              <a:rPr lang="ru-RU" sz="4000" b="1" dirty="0" smtClean="0">
                <a:latin typeface="Sylfaen" panose="010A0502050306030303" pitchFamily="18" charset="0"/>
              </a:rPr>
              <a:t>.</a:t>
            </a:r>
            <a:endParaRPr lang="ru-RU" sz="4000" b="1" dirty="0">
              <a:latin typeface="Sylfaen" panose="010A0502050306030303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1223597"/>
            <a:ext cx="10160001" cy="44489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7925" indent="-457200">
              <a:spcBef>
                <a:spcPts val="0"/>
              </a:spcBef>
            </a:pPr>
            <a:endParaRPr lang="ru-RU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1177925" indent="-457200">
              <a:spcBef>
                <a:spcPts val="0"/>
              </a:spcBef>
            </a:pPr>
            <a:endParaRPr lang="ru-RU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1177925" indent="-457200">
              <a:spcBef>
                <a:spcPts val="0"/>
              </a:spcBef>
            </a:pPr>
            <a:r>
              <a:rPr lang="ru-RU" dirty="0" smtClean="0">
                <a:latin typeface="Sylfaen" panose="010A0502050306030303" pitchFamily="18" charset="0"/>
                <a:ea typeface="+mj-ea"/>
                <a:cs typeface="+mj-cs"/>
              </a:rPr>
              <a:t>СМИ </a:t>
            </a:r>
            <a:r>
              <a:rPr lang="ru-RU" dirty="0" smtClean="0">
                <a:latin typeface="Sylfaen" panose="010A0502050306030303" pitchFamily="18" charset="0"/>
                <a:ea typeface="+mj-ea"/>
                <a:cs typeface="+mj-cs"/>
              </a:rPr>
              <a:t>и </a:t>
            </a:r>
            <a:r>
              <a:rPr lang="ru-RU" dirty="0" err="1" smtClean="0">
                <a:latin typeface="Sylfaen" panose="010A0502050306030303" pitchFamily="18" charset="0"/>
                <a:ea typeface="+mj-ea"/>
                <a:cs typeface="+mj-cs"/>
              </a:rPr>
              <a:t>блогеры</a:t>
            </a:r>
            <a:r>
              <a:rPr lang="ru-RU" dirty="0" smtClean="0">
                <a:latin typeface="Sylfaen" panose="010A0502050306030303" pitchFamily="18" charset="0"/>
                <a:ea typeface="+mj-ea"/>
                <a:cs typeface="+mj-cs"/>
              </a:rPr>
              <a:t> о «Народной роще»: </a:t>
            </a:r>
            <a:r>
              <a:rPr lang="en-US" dirty="0" smtClean="0">
                <a:hlinkClick r:id="rId3"/>
              </a:rPr>
              <a:t>vk.com/topic-45630494_27394508</a:t>
            </a:r>
            <a:endParaRPr lang="ru-RU" b="1" dirty="0" smtClean="0"/>
          </a:p>
          <a:p>
            <a:pPr marL="1177925" indent="-457200">
              <a:spcBef>
                <a:spcPts val="0"/>
              </a:spcBef>
            </a:pPr>
            <a:r>
              <a:rPr lang="ru-RU" dirty="0" smtClean="0">
                <a:latin typeface="Sylfaen" panose="010A0502050306030303" pitchFamily="18" charset="0"/>
                <a:ea typeface="+mj-ea"/>
                <a:cs typeface="+mj-cs"/>
              </a:rPr>
              <a:t>Сделано: </a:t>
            </a:r>
            <a:r>
              <a:rPr lang="en-US" dirty="0" smtClean="0">
                <a:hlinkClick r:id="rId4"/>
              </a:rPr>
              <a:t>vk.com/topic-45630494_39734986</a:t>
            </a:r>
            <a:endParaRPr lang="ru-RU" dirty="0" smtClean="0"/>
          </a:p>
          <a:p>
            <a:pPr marL="1177925" indent="-457200">
              <a:spcBef>
                <a:spcPts val="0"/>
              </a:spcBef>
            </a:pPr>
            <a:r>
              <a:rPr lang="ru-RU" dirty="0" smtClean="0">
                <a:latin typeface="Sylfaen" panose="010A0502050306030303" pitchFamily="18" charset="0"/>
                <a:ea typeface="+mj-ea"/>
                <a:cs typeface="+mj-cs"/>
              </a:rPr>
              <a:t>Видео о </a:t>
            </a:r>
            <a:r>
              <a:rPr lang="ru-RU" dirty="0" smtClean="0">
                <a:latin typeface="Sylfaen" panose="010A0502050306030303" pitchFamily="18" charset="0"/>
                <a:ea typeface="+mj-ea"/>
                <a:cs typeface="+mj-cs"/>
              </a:rPr>
              <a:t>реализации проекта: </a:t>
            </a:r>
            <a:r>
              <a:rPr lang="en-US" dirty="0" smtClean="0">
                <a:hlinkClick r:id="rId5"/>
              </a:rPr>
              <a:t>vk.com/videos-45630494</a:t>
            </a:r>
            <a:endParaRPr lang="ru-RU" dirty="0" smtClean="0"/>
          </a:p>
          <a:p>
            <a:pPr marL="1177925" indent="-457200">
              <a:spcBef>
                <a:spcPts val="0"/>
              </a:spcBef>
            </a:pPr>
            <a:r>
              <a:rPr lang="ru-RU" dirty="0" err="1" smtClean="0">
                <a:latin typeface="Sylfaen" panose="010A0502050306030303" pitchFamily="18" charset="0"/>
                <a:ea typeface="+mj-ea"/>
                <a:cs typeface="+mj-cs"/>
              </a:rPr>
              <a:t>Фотоотчёты</a:t>
            </a:r>
            <a:r>
              <a:rPr lang="ru-RU" dirty="0" smtClean="0">
                <a:latin typeface="Sylfaen" panose="010A0502050306030303" pitchFamily="18" charset="0"/>
                <a:ea typeface="+mj-ea"/>
                <a:cs typeface="+mj-cs"/>
              </a:rPr>
              <a:t>: </a:t>
            </a:r>
            <a:r>
              <a:rPr lang="en-US" dirty="0" smtClean="0">
                <a:hlinkClick r:id="rId6"/>
              </a:rPr>
              <a:t>vk.com/albums-45630494</a:t>
            </a:r>
            <a:endParaRPr lang="ru-RU" dirty="0" smtClean="0">
              <a:latin typeface="Sylfaen" panose="010A0502050306030303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235581"/>
            <a:ext cx="10160000" cy="62241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vk.com/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narodnaya_rosha</a:t>
            </a:r>
            <a:endParaRPr lang="ru-RU" sz="2800" dirty="0">
              <a:solidFill>
                <a:schemeClr val="bg1">
                  <a:lumMod val="6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7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1" y="6235581"/>
            <a:ext cx="10160000" cy="62241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endParaRPr lang="ru-RU" sz="2800" dirty="0">
              <a:solidFill>
                <a:schemeClr val="bg1">
                  <a:lumMod val="6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-1" y="1318847"/>
            <a:ext cx="10160001" cy="44489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0">
              <a:spcBef>
                <a:spcPts val="0"/>
              </a:spcBef>
              <a:buNone/>
            </a:pPr>
            <a:endParaRPr lang="ru-RU" sz="24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endParaRPr lang="ru-RU" sz="24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endParaRPr lang="ru-RU" sz="2400" dirty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ru-RU" sz="2400" dirty="0" smtClean="0">
                <a:latin typeface="Sylfaen" panose="010A0502050306030303" pitchFamily="18" charset="0"/>
              </a:rPr>
              <a:t>Некоммерческий </a:t>
            </a:r>
            <a:r>
              <a:rPr lang="ru-RU" sz="2400" dirty="0">
                <a:latin typeface="Sylfaen" panose="010A0502050306030303" pitchFamily="18" charset="0"/>
              </a:rPr>
              <a:t>негосударственный проект </a:t>
            </a:r>
            <a:br>
              <a:rPr lang="ru-RU" sz="2400" dirty="0">
                <a:latin typeface="Sylfaen" panose="010A0502050306030303" pitchFamily="18" charset="0"/>
              </a:rPr>
            </a:br>
            <a:r>
              <a:rPr lang="ru-RU" sz="2400" dirty="0">
                <a:latin typeface="Sylfaen" panose="010A0502050306030303" pitchFamily="18" charset="0"/>
              </a:rPr>
              <a:t>по озеленению </a:t>
            </a:r>
            <a:r>
              <a:rPr lang="ru-RU" sz="2400" dirty="0" smtClean="0">
                <a:latin typeface="Sylfaen" panose="010A0502050306030303" pitchFamily="18" charset="0"/>
              </a:rPr>
              <a:t>Череповца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«Народная роща»</a:t>
            </a:r>
            <a:endParaRPr lang="ru-RU" sz="2400" dirty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endParaRPr lang="ru-RU" sz="2400" dirty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endParaRPr lang="ru-RU" sz="24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en-US" sz="2000" dirty="0">
                <a:latin typeface="Sylfaen" panose="010A0502050306030303" pitchFamily="18" charset="0"/>
                <a:ea typeface="+mj-ea"/>
                <a:cs typeface="+mj-cs"/>
              </a:rPr>
              <a:t>vk.com/</a:t>
            </a:r>
            <a:r>
              <a:rPr lang="en-US" sz="2000" dirty="0" err="1">
                <a:latin typeface="Sylfaen" panose="010A0502050306030303" pitchFamily="18" charset="0"/>
                <a:ea typeface="+mj-ea"/>
                <a:cs typeface="+mj-cs"/>
              </a:rPr>
              <a:t>narodnaya_rosha</a:t>
            </a:r>
            <a:endParaRPr lang="en-US" sz="2000" dirty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en-US" sz="2000" dirty="0" smtClean="0">
                <a:latin typeface="Sylfaen" panose="010A0502050306030303" pitchFamily="18" charset="0"/>
                <a:ea typeface="+mj-ea"/>
                <a:cs typeface="+mj-cs"/>
              </a:rPr>
              <a:t>publicpark@mail.ru</a:t>
            </a:r>
            <a:endParaRPr lang="en-US" sz="2000" dirty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en-US" sz="2000" dirty="0" smtClean="0">
                <a:latin typeface="Sylfaen" panose="010A0502050306030303" pitchFamily="18" charset="0"/>
                <a:ea typeface="+mj-ea"/>
                <a:cs typeface="+mj-cs"/>
              </a:rPr>
              <a:t>+7(921)</a:t>
            </a:r>
            <a:r>
              <a:rPr lang="ru-RU" sz="2000" dirty="0" smtClean="0">
                <a:latin typeface="Sylfaen" panose="010A0502050306030303" pitchFamily="18" charset="0"/>
                <a:ea typeface="+mj-ea"/>
                <a:cs typeface="+mj-cs"/>
              </a:rPr>
              <a:t> </a:t>
            </a:r>
            <a:r>
              <a:rPr lang="en-US" sz="2000" dirty="0" smtClean="0">
                <a:latin typeface="Sylfaen" panose="010A0502050306030303" pitchFamily="18" charset="0"/>
                <a:ea typeface="+mj-ea"/>
                <a:cs typeface="+mj-cs"/>
              </a:rPr>
              <a:t>5484548 </a:t>
            </a:r>
            <a:r>
              <a:rPr lang="ru-RU" sz="2000" dirty="0" smtClean="0">
                <a:latin typeface="Sylfaen" panose="010A0502050306030303" pitchFamily="18" charset="0"/>
                <a:ea typeface="+mj-ea"/>
                <a:cs typeface="+mj-cs"/>
              </a:rPr>
              <a:t> - 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000" dirty="0" smtClean="0">
                <a:latin typeface="Sylfaen" panose="010A0502050306030303" pitchFamily="18" charset="0"/>
                <a:ea typeface="+mj-ea"/>
                <a:cs typeface="+mj-cs"/>
              </a:rPr>
              <a:t>руководитель  проекта Андрей Гуляев</a:t>
            </a:r>
            <a:endParaRPr lang="ru-RU" sz="24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endParaRPr lang="ru-RU" sz="24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endParaRPr lang="ru-RU" sz="2400" dirty="0">
              <a:latin typeface="Sylfaen" panose="010A0502050306030303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0160000" cy="85102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>
              <a:spcBef>
                <a:spcPts val="1000"/>
              </a:spcBef>
            </a:pPr>
            <a:endParaRPr lang="ru-RU" sz="1100" dirty="0" smtClean="0">
              <a:latin typeface="Sylfaen" panose="010A0502050306030303" pitchFamily="18" charset="0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4869" y="3051497"/>
            <a:ext cx="1475890" cy="1820264"/>
          </a:xfrm>
          <a:prstGeom prst="rect">
            <a:avLst/>
          </a:prstGeom>
        </p:spPr>
      </p:pic>
      <p:pic>
        <p:nvPicPr>
          <p:cNvPr id="1026" name="Picture 2" descr="C:\Users\Ельцыны007\Desktop\НР\Контакты в группе Н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5947" y="1457853"/>
            <a:ext cx="2685184" cy="4206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41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6235581"/>
            <a:ext cx="10160000" cy="62241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vk.com/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narodnaya_rosha</a:t>
            </a:r>
            <a:endParaRPr lang="ru-RU" sz="2800" dirty="0">
              <a:solidFill>
                <a:schemeClr val="bg1">
                  <a:lumMod val="6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-1" y="1318847"/>
            <a:ext cx="10160001" cy="44489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0">
              <a:spcBef>
                <a:spcPts val="0"/>
              </a:spcBef>
              <a:buNone/>
            </a:pPr>
            <a:endParaRPr lang="ru-RU" sz="105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1063625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0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1063625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согласование места высадки </a:t>
            </a:r>
          </a:p>
          <a:p>
            <a:pPr marL="1063625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семейный праздник</a:t>
            </a:r>
            <a:endParaRPr lang="ru-RU" sz="2400" dirty="0">
              <a:latin typeface="Sylfaen" panose="010A0502050306030303" pitchFamily="18" charset="0"/>
              <a:ea typeface="+mj-ea"/>
              <a:cs typeface="+mj-cs"/>
            </a:endParaRPr>
          </a:p>
          <a:p>
            <a:pPr marL="1063625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именные сертификаты</a:t>
            </a:r>
          </a:p>
          <a:p>
            <a:pPr marL="1063625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уход и контроль</a:t>
            </a:r>
            <a:endParaRPr lang="ru-RU" sz="2400" dirty="0">
              <a:latin typeface="Sylfaen" panose="010A0502050306030303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0160000" cy="85102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>
              <a:spcBef>
                <a:spcPts val="1000"/>
              </a:spcBef>
            </a:pPr>
            <a:endParaRPr lang="ru-RU" sz="11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>
              <a:spcBef>
                <a:spcPts val="0"/>
              </a:spcBef>
            </a:pPr>
            <a:r>
              <a:rPr lang="ru-RU" sz="4000" b="1" dirty="0" smtClean="0">
                <a:latin typeface="Sylfaen" panose="010A0502050306030303" pitchFamily="18" charset="0"/>
                <a:ea typeface="+mj-ea"/>
                <a:cs typeface="+mj-cs"/>
              </a:rPr>
              <a:t>Суть проекта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256" y="5767755"/>
            <a:ext cx="858592" cy="1058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1"/>
          <a:stretch/>
        </p:blipFill>
        <p:spPr>
          <a:xfrm>
            <a:off x="-1" y="3398988"/>
            <a:ext cx="3348507" cy="2274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1794" y="3398988"/>
            <a:ext cx="3412949" cy="22747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4743" y="3398988"/>
            <a:ext cx="3412060" cy="227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7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6235581"/>
            <a:ext cx="10160000" cy="62241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vk.com/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narodnaya_rosha</a:t>
            </a:r>
            <a:endParaRPr lang="ru-RU" sz="2800" dirty="0">
              <a:solidFill>
                <a:schemeClr val="bg1">
                  <a:lumMod val="6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-1" y="1318847"/>
            <a:ext cx="10160001" cy="44489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0">
              <a:spcBef>
                <a:spcPts val="0"/>
              </a:spcBef>
              <a:buNone/>
            </a:pPr>
            <a:endParaRPr lang="ru-RU" sz="2400" dirty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ru-RU" sz="2400" b="1" dirty="0" smtClean="0">
                <a:latin typeface="Sylfaen" panose="010A0502050306030303" pitchFamily="18" charset="0"/>
                <a:ea typeface="+mj-ea"/>
                <a:cs typeface="+mj-cs"/>
              </a:rPr>
              <a:t>1 этап </a:t>
            </a: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– организация сообщества 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в социальной сети «</a:t>
            </a:r>
            <a:r>
              <a:rPr lang="ru-RU" sz="2400" dirty="0" err="1" smtClean="0">
                <a:latin typeface="Sylfaen" panose="010A0502050306030303" pitchFamily="18" charset="0"/>
                <a:ea typeface="+mj-ea"/>
                <a:cs typeface="+mj-cs"/>
              </a:rPr>
              <a:t>ВКонтакте</a:t>
            </a: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» 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(12 ноября 2012 г.)</a:t>
            </a:r>
          </a:p>
          <a:p>
            <a:pPr marL="720725" indent="0">
              <a:spcBef>
                <a:spcPts val="0"/>
              </a:spcBef>
              <a:buNone/>
            </a:pPr>
            <a:endParaRPr lang="ru-RU" sz="24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ru-RU" sz="2400" b="1" dirty="0" smtClean="0">
                <a:latin typeface="Sylfaen" panose="010A0502050306030303" pitchFamily="18" charset="0"/>
                <a:ea typeface="+mj-ea"/>
                <a:cs typeface="+mj-cs"/>
              </a:rPr>
              <a:t>2 этап </a:t>
            </a: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– проведение первых встреч 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инициативной группы, формирование команды 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(ноябрь – декабрь 2012 г.)</a:t>
            </a:r>
          </a:p>
          <a:p>
            <a:pPr marL="720725" indent="0">
              <a:spcBef>
                <a:spcPts val="0"/>
              </a:spcBef>
              <a:buNone/>
            </a:pPr>
            <a:endParaRPr lang="ru-RU" sz="24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ru-RU" sz="2400" b="1" dirty="0" smtClean="0">
                <a:latin typeface="Sylfaen" panose="010A0502050306030303" pitchFamily="18" charset="0"/>
                <a:ea typeface="+mj-ea"/>
                <a:cs typeface="+mj-cs"/>
              </a:rPr>
              <a:t>3 этап </a:t>
            </a: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– встреча инициативной группы проекта 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с губернатором Вологодской области 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О.А. Кувшинниковым (25 декабря 2012 г.)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0160000" cy="85102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>
              <a:spcBef>
                <a:spcPts val="1000"/>
              </a:spcBef>
            </a:pPr>
            <a:endParaRPr lang="ru-RU" sz="11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>
              <a:spcBef>
                <a:spcPts val="0"/>
              </a:spcBef>
            </a:pPr>
            <a:r>
              <a:rPr lang="ru-RU" sz="4000" b="1" smtClean="0">
                <a:latin typeface="Sylfaen" panose="010A0502050306030303" pitchFamily="18" charset="0"/>
                <a:ea typeface="+mj-ea"/>
                <a:cs typeface="+mj-cs"/>
              </a:rPr>
              <a:t>Зарождение проекта:</a:t>
            </a:r>
            <a:endParaRPr lang="ru-RU" sz="4000" b="1" dirty="0" smtClean="0">
              <a:latin typeface="Sylfaen" panose="010A0502050306030303" pitchFamily="18" charset="0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256" y="5767755"/>
            <a:ext cx="858592" cy="1058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3542" y="1628141"/>
            <a:ext cx="3829714" cy="385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8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6235581"/>
            <a:ext cx="10160000" cy="62241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vk.com/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narodnaya_rosha</a:t>
            </a:r>
            <a:endParaRPr lang="ru-RU" sz="2800" dirty="0">
              <a:solidFill>
                <a:schemeClr val="bg1">
                  <a:lumMod val="6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-1" y="1318847"/>
            <a:ext cx="10160001" cy="44489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0">
              <a:spcBef>
                <a:spcPts val="0"/>
              </a:spcBef>
              <a:buNone/>
            </a:pPr>
            <a:r>
              <a:rPr lang="ru-RU" sz="2400" b="1" dirty="0" smtClean="0">
                <a:latin typeface="Sylfaen" panose="010A0502050306030303" pitchFamily="18" charset="0"/>
                <a:ea typeface="+mj-ea"/>
                <a:cs typeface="+mj-cs"/>
              </a:rPr>
              <a:t>18 мая 2013 г. </a:t>
            </a: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– торжественный старт проекта. 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Первая высадка «Народной рощи», городской праздник.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400" dirty="0" smtClean="0">
                <a:latin typeface="Sylfaen" panose="010A0502050306030303" pitchFamily="18" charset="0"/>
              </a:rPr>
              <a:t>Сквер с южной стороны Дворца металлургов.</a:t>
            </a:r>
            <a:endParaRPr lang="ru-RU" sz="24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ru-RU" sz="2400" b="1" dirty="0" smtClean="0">
                <a:latin typeface="Sylfaen" panose="010A0502050306030303" pitchFamily="18" charset="0"/>
                <a:ea typeface="+mj-ea"/>
                <a:cs typeface="+mj-cs"/>
              </a:rPr>
              <a:t>98</a:t>
            </a: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 деревьев, около </a:t>
            </a:r>
            <a:r>
              <a:rPr lang="ru-RU" sz="2400" b="1" dirty="0" smtClean="0">
                <a:latin typeface="Sylfaen" panose="010A0502050306030303" pitchFamily="18" charset="0"/>
                <a:ea typeface="+mj-ea"/>
                <a:cs typeface="+mj-cs"/>
              </a:rPr>
              <a:t>200</a:t>
            </a: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 участников высадки, более </a:t>
            </a:r>
            <a:r>
              <a:rPr lang="ru-RU" sz="2400" b="1" dirty="0" smtClean="0">
                <a:latin typeface="Sylfaen" panose="010A0502050306030303" pitchFamily="18" charset="0"/>
                <a:ea typeface="+mj-ea"/>
                <a:cs typeface="+mj-cs"/>
              </a:rPr>
              <a:t>2000</a:t>
            </a: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 зрителей.</a:t>
            </a:r>
          </a:p>
          <a:p>
            <a:pPr marL="720725" indent="0">
              <a:spcBef>
                <a:spcPts val="0"/>
              </a:spcBef>
              <a:buNone/>
            </a:pPr>
            <a:endParaRPr lang="ru-RU" sz="2400" dirty="0">
              <a:latin typeface="Sylfaen" panose="010A0502050306030303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0160000" cy="85102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>
              <a:spcBef>
                <a:spcPts val="1000"/>
              </a:spcBef>
            </a:pPr>
            <a:endParaRPr lang="ru-RU" sz="11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>
              <a:spcBef>
                <a:spcPts val="0"/>
              </a:spcBef>
            </a:pPr>
            <a:r>
              <a:rPr lang="ru-RU" sz="4000" b="1" dirty="0" smtClean="0">
                <a:latin typeface="Sylfaen" panose="010A0502050306030303" pitchFamily="18" charset="0"/>
                <a:ea typeface="+mj-ea"/>
                <a:cs typeface="+mj-cs"/>
              </a:rPr>
              <a:t>Реализация проекта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66" y="2906775"/>
            <a:ext cx="4144178" cy="27669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7997" y="2906775"/>
            <a:ext cx="4152003" cy="27669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1762" y="2906774"/>
            <a:ext cx="1844164" cy="27669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256" y="5767755"/>
            <a:ext cx="858592" cy="105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46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6235581"/>
            <a:ext cx="10160000" cy="62241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vk.com/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narodnaya_rosha</a:t>
            </a:r>
            <a:endParaRPr lang="ru-RU" sz="2800" dirty="0">
              <a:solidFill>
                <a:schemeClr val="bg1">
                  <a:lumMod val="6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-1" y="1318847"/>
            <a:ext cx="10160001" cy="44489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0">
              <a:spcBef>
                <a:spcPts val="0"/>
              </a:spcBef>
              <a:buNone/>
            </a:pPr>
            <a:endParaRPr lang="ru-RU" sz="24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endParaRPr lang="ru-RU" sz="24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ru-RU" sz="3200" dirty="0" smtClean="0">
                <a:latin typeface="Sylfaen" panose="010A0502050306030303" pitchFamily="18" charset="0"/>
                <a:ea typeface="+mj-ea"/>
                <a:cs typeface="+mj-cs"/>
              </a:rPr>
              <a:t>Организовано и проведено около </a:t>
            </a:r>
            <a:r>
              <a:rPr lang="ru-RU" sz="3200" b="1" dirty="0" smtClean="0">
                <a:latin typeface="Sylfaen" panose="010A0502050306030303" pitchFamily="18" charset="0"/>
                <a:ea typeface="+mj-ea"/>
                <a:cs typeface="+mj-cs"/>
              </a:rPr>
              <a:t>25</a:t>
            </a:r>
            <a:r>
              <a:rPr lang="ru-RU" sz="3200" dirty="0" smtClean="0">
                <a:latin typeface="Sylfaen" panose="010A0502050306030303" pitchFamily="18" charset="0"/>
                <a:ea typeface="+mj-ea"/>
                <a:cs typeface="+mj-cs"/>
              </a:rPr>
              <a:t> субботников</a:t>
            </a: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.</a:t>
            </a:r>
          </a:p>
          <a:p>
            <a:pPr marL="720725" indent="0">
              <a:spcBef>
                <a:spcPts val="0"/>
              </a:spcBef>
              <a:buNone/>
            </a:pPr>
            <a:endParaRPr lang="ru-RU" sz="24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endParaRPr lang="ru-RU" sz="2400" dirty="0">
              <a:latin typeface="Sylfaen" panose="010A0502050306030303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0160000" cy="85102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>
              <a:spcBef>
                <a:spcPts val="1000"/>
              </a:spcBef>
            </a:pPr>
            <a:endParaRPr lang="ru-RU" sz="11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>
              <a:spcBef>
                <a:spcPts val="0"/>
              </a:spcBef>
            </a:pPr>
            <a:r>
              <a:rPr lang="ru-RU" sz="4000" b="1" dirty="0" smtClean="0">
                <a:latin typeface="Sylfaen" panose="010A0502050306030303" pitchFamily="18" charset="0"/>
                <a:ea typeface="+mj-ea"/>
                <a:cs typeface="+mj-cs"/>
              </a:rPr>
              <a:t>Реализация проекта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256" y="5767755"/>
            <a:ext cx="858592" cy="1058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269" y="2902458"/>
            <a:ext cx="2034118" cy="13559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9844" y="2899776"/>
            <a:ext cx="2037909" cy="13586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270" y="4318277"/>
            <a:ext cx="2033130" cy="1355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9645" y="4318276"/>
            <a:ext cx="2038553" cy="13554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1210" y="2891023"/>
            <a:ext cx="2051383" cy="1367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3221" y="4307976"/>
            <a:ext cx="2048583" cy="136572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6827" y="4306339"/>
            <a:ext cx="2051465" cy="13673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6050" y="2899776"/>
            <a:ext cx="2052242" cy="136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36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6235581"/>
            <a:ext cx="10160000" cy="62241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vk.com/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narodnaya_rosha</a:t>
            </a:r>
            <a:endParaRPr lang="ru-RU" sz="2800" dirty="0">
              <a:solidFill>
                <a:schemeClr val="bg1">
                  <a:lumMod val="6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-1" y="1318847"/>
            <a:ext cx="10160001" cy="44489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0">
              <a:spcBef>
                <a:spcPts val="0"/>
              </a:spcBef>
              <a:buNone/>
            </a:pPr>
            <a:endParaRPr lang="ru-RU" sz="2400" dirty="0" smtClean="0">
              <a:latin typeface="Sylfaen" panose="010A0502050306030303" pitchFamily="18" charset="0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ru-RU" sz="2400" dirty="0" smtClean="0">
                <a:latin typeface="Sylfaen" panose="010A0502050306030303" pitchFamily="18" charset="0"/>
              </a:rPr>
              <a:t>посвящена </a:t>
            </a:r>
            <a:r>
              <a:rPr lang="ru-RU" sz="2400" dirty="0">
                <a:latin typeface="Sylfaen" panose="010A0502050306030303" pitchFamily="18" charset="0"/>
              </a:rPr>
              <a:t>Победе в Великой Отечественной войне</a:t>
            </a:r>
            <a:r>
              <a:rPr lang="ru-RU" sz="2400" dirty="0" smtClean="0">
                <a:latin typeface="Sylfaen" panose="010A0502050306030303" pitchFamily="18" charset="0"/>
              </a:rPr>
              <a:t>.</a:t>
            </a:r>
            <a:endParaRPr lang="ru-RU" sz="2400" dirty="0">
              <a:latin typeface="Sylfaen" panose="010A0502050306030303" pitchFamily="18" charset="0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ru-RU" sz="2400" dirty="0" smtClean="0">
                <a:latin typeface="Sylfaen" panose="010A0502050306030303" pitchFamily="18" charset="0"/>
              </a:rPr>
              <a:t>8 высадок </a:t>
            </a:r>
            <a:r>
              <a:rPr lang="ru-RU" sz="2400" dirty="0">
                <a:latin typeface="Sylfaen" panose="010A0502050306030303" pitchFamily="18" charset="0"/>
              </a:rPr>
              <a:t>– </a:t>
            </a:r>
            <a:r>
              <a:rPr lang="ru-RU" sz="2400" dirty="0" smtClean="0">
                <a:latin typeface="Sylfaen" panose="010A0502050306030303" pitchFamily="18" charset="0"/>
              </a:rPr>
              <a:t>около 500 кустов </a:t>
            </a:r>
            <a:r>
              <a:rPr lang="ru-RU" sz="2400" dirty="0">
                <a:latin typeface="Sylfaen" panose="010A0502050306030303" pitchFamily="18" charset="0"/>
              </a:rPr>
              <a:t>сирени</a:t>
            </a:r>
            <a:r>
              <a:rPr lang="ru-RU" sz="2400" dirty="0" smtClean="0">
                <a:latin typeface="Sylfaen" panose="010A0502050306030303" pitchFamily="18" charset="0"/>
              </a:rPr>
              <a:t>.</a:t>
            </a:r>
            <a:endParaRPr lang="ru-RU" sz="24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endParaRPr lang="ru-RU" sz="2400" b="1" dirty="0">
              <a:solidFill>
                <a:srgbClr val="FF0000"/>
              </a:solidFill>
              <a:latin typeface="Sylfaen" panose="010A0502050306030303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0160000" cy="85102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>
              <a:spcBef>
                <a:spcPts val="1000"/>
              </a:spcBef>
            </a:pPr>
            <a:endParaRPr lang="ru-RU" sz="11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>
              <a:spcBef>
                <a:spcPts val="0"/>
              </a:spcBef>
            </a:pPr>
            <a:endParaRPr lang="ru-RU" sz="1000" b="1" dirty="0">
              <a:latin typeface="Sylfaen" panose="010A0502050306030303" pitchFamily="18" charset="0"/>
            </a:endParaRPr>
          </a:p>
          <a:p>
            <a:pPr marL="720725">
              <a:spcBef>
                <a:spcPts val="0"/>
              </a:spcBef>
            </a:pPr>
            <a:r>
              <a:rPr lang="ru-RU" sz="4000" b="1" dirty="0">
                <a:latin typeface="Sylfaen" panose="010A0502050306030303" pitchFamily="18" charset="0"/>
              </a:rPr>
              <a:t>Акция </a:t>
            </a:r>
            <a:r>
              <a:rPr lang="ru-RU" sz="4000" b="1" dirty="0" smtClean="0">
                <a:latin typeface="Sylfaen" panose="010A0502050306030303" pitchFamily="18" charset="0"/>
              </a:rPr>
              <a:t>«Сирень Победы»</a:t>
            </a:r>
            <a:endParaRPr lang="ru-RU" sz="4000" b="1" dirty="0">
              <a:latin typeface="Sylfaen" panose="010A050205030603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256" y="5767755"/>
            <a:ext cx="858592" cy="1058930"/>
          </a:xfrm>
          <a:prstGeom prst="rect">
            <a:avLst/>
          </a:prstGeom>
        </p:spPr>
      </p:pic>
      <p:pic>
        <p:nvPicPr>
          <p:cNvPr id="4100" name="Picture 4" descr="https://pp.userapi.com/c836531/v836531379/385b3/ZxHLfx1NJ2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5046" y="2906776"/>
            <a:ext cx="4161750" cy="277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p.userapi.com/c836531/v836531379/38404/xvXAtCa86v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2" y="2906775"/>
            <a:ext cx="4162998" cy="277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p.userapi.com/c836531/v836531379/384f4/fJWsi7rOxx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3001" y="2906775"/>
            <a:ext cx="1850591" cy="277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717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6235581"/>
            <a:ext cx="10160000" cy="62241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vk.com/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narodnaya_rosha</a:t>
            </a:r>
            <a:endParaRPr lang="ru-RU" sz="2800" dirty="0">
              <a:solidFill>
                <a:schemeClr val="bg1">
                  <a:lumMod val="6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0463" y="1318847"/>
            <a:ext cx="10160001" cy="44489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3625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проведено около </a:t>
            </a:r>
            <a:r>
              <a:rPr lang="ru-RU" sz="2400" b="1" dirty="0" smtClean="0">
                <a:latin typeface="Sylfaen" panose="010A0502050306030303" pitchFamily="18" charset="0"/>
                <a:ea typeface="+mj-ea"/>
                <a:cs typeface="+mj-cs"/>
              </a:rPr>
              <a:t>40</a:t>
            </a: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 высадок,</a:t>
            </a:r>
          </a:p>
          <a:p>
            <a:pPr marL="1063625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Sylfaen" panose="010A0502050306030303" pitchFamily="18" charset="0"/>
                <a:ea typeface="+mj-ea"/>
                <a:cs typeface="+mj-cs"/>
              </a:rPr>
              <a:t>в</a:t>
            </a: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ысажено около </a:t>
            </a:r>
            <a:r>
              <a:rPr lang="ru-RU" sz="2400" b="1" dirty="0" smtClean="0">
                <a:latin typeface="Sylfaen" panose="010A0502050306030303" pitchFamily="18" charset="0"/>
                <a:ea typeface="+mj-ea"/>
                <a:cs typeface="+mj-cs"/>
              </a:rPr>
              <a:t>3000</a:t>
            </a: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 деревьев,</a:t>
            </a:r>
          </a:p>
          <a:p>
            <a:pPr marL="1063625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задействовано около </a:t>
            </a:r>
            <a:r>
              <a:rPr lang="ru-RU" sz="2400" b="1" dirty="0" smtClean="0">
                <a:latin typeface="Sylfaen" panose="010A0502050306030303" pitchFamily="18" charset="0"/>
                <a:ea typeface="+mj-ea"/>
                <a:cs typeface="+mj-cs"/>
              </a:rPr>
              <a:t>500</a:t>
            </a: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 волонтёров,</a:t>
            </a:r>
          </a:p>
          <a:p>
            <a:pPr marL="1063625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привлечено около </a:t>
            </a:r>
            <a:r>
              <a:rPr lang="ru-RU" sz="2400" b="1" dirty="0" smtClean="0">
                <a:latin typeface="Sylfaen" panose="010A0502050306030303" pitchFamily="18" charset="0"/>
                <a:ea typeface="+mj-ea"/>
                <a:cs typeface="+mj-cs"/>
              </a:rPr>
              <a:t>5000</a:t>
            </a: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 участников высадок. </a:t>
            </a:r>
            <a:endParaRPr lang="ru-RU" sz="2400" dirty="0">
              <a:latin typeface="Sylfaen" panose="010A0502050306030303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0160000" cy="85102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>
              <a:spcBef>
                <a:spcPts val="1000"/>
              </a:spcBef>
            </a:pPr>
            <a:endParaRPr lang="ru-RU" sz="12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>
              <a:spcBef>
                <a:spcPts val="0"/>
              </a:spcBef>
            </a:pPr>
            <a:r>
              <a:rPr lang="ru-RU" sz="4000" b="1" dirty="0" smtClean="0">
                <a:latin typeface="Sylfaen" panose="010A0502050306030303" pitchFamily="18" charset="0"/>
                <a:ea typeface="+mj-ea"/>
                <a:cs typeface="+mj-cs"/>
              </a:rPr>
              <a:t>Реализация проекта (2013 – 2019 гг.)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256" y="5767755"/>
            <a:ext cx="858592" cy="1058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682" y="2899775"/>
            <a:ext cx="2038705" cy="13586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683" y="4318277"/>
            <a:ext cx="2038704" cy="13554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2297" y="2899776"/>
            <a:ext cx="2036891" cy="13586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2297" y="4318278"/>
            <a:ext cx="2038552" cy="13554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098" y="2899775"/>
            <a:ext cx="2038705" cy="13586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099" y="4318278"/>
            <a:ext cx="2033924" cy="13554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9713" y="2899775"/>
            <a:ext cx="2037909" cy="13586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9713" y="4318278"/>
            <a:ext cx="2033130" cy="13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6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6235581"/>
            <a:ext cx="10160000" cy="62241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vk.com/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narodnaya_rosha</a:t>
            </a:r>
            <a:endParaRPr lang="ru-RU" sz="2800" dirty="0">
              <a:solidFill>
                <a:schemeClr val="bg1">
                  <a:lumMod val="6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1318847"/>
            <a:ext cx="10160001" cy="44489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0">
              <a:spcBef>
                <a:spcPts val="0"/>
              </a:spcBef>
              <a:buNone/>
            </a:pPr>
            <a:endParaRPr lang="ru-RU" sz="24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r>
              <a:rPr lang="ru-RU" sz="2400" b="1" dirty="0" smtClean="0">
                <a:latin typeface="Sylfaen" panose="010A0502050306030303" pitchFamily="18" charset="0"/>
                <a:ea typeface="+mj-ea"/>
                <a:cs typeface="+mj-cs"/>
              </a:rPr>
              <a:t>14 мая </a:t>
            </a: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– «Зелёный марафон», 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приуроченный к 240-летию со дня основания 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400" dirty="0" err="1" smtClean="0">
                <a:latin typeface="Sylfaen" panose="010A0502050306030303" pitchFamily="18" charset="0"/>
                <a:ea typeface="+mj-ea"/>
                <a:cs typeface="+mj-cs"/>
              </a:rPr>
              <a:t>г.Череповца</a:t>
            </a: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, Году экологии в России и 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Всероссийскому дню </a:t>
            </a:r>
            <a:r>
              <a:rPr lang="ru-RU" sz="2400" dirty="0">
                <a:latin typeface="Sylfaen" panose="010A0502050306030303" pitchFamily="18" charset="0"/>
                <a:ea typeface="+mj-ea"/>
                <a:cs typeface="+mj-cs"/>
              </a:rPr>
              <a:t>посадки леса </a:t>
            </a:r>
            <a:endParaRPr lang="ru-RU" sz="24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endParaRPr lang="ru-RU" sz="24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1063625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поочерёдные высадки во всех </a:t>
            </a:r>
            <a:r>
              <a:rPr lang="ru-RU" sz="2400" dirty="0">
                <a:latin typeface="Sylfaen" panose="010A0502050306030303" pitchFamily="18" charset="0"/>
                <a:ea typeface="+mj-ea"/>
                <a:cs typeface="+mj-cs"/>
              </a:rPr>
              <a:t>районах города </a:t>
            </a:r>
          </a:p>
          <a:p>
            <a:pPr marL="720725" indent="355600">
              <a:spcBef>
                <a:spcPts val="0"/>
              </a:spcBef>
              <a:buNone/>
            </a:pPr>
            <a:r>
              <a:rPr lang="ru-RU" sz="1800" dirty="0" smtClean="0">
                <a:latin typeface="Sylfaen" panose="010A0502050306030303" pitchFamily="18" charset="0"/>
                <a:ea typeface="+mj-ea"/>
                <a:cs typeface="+mj-cs"/>
              </a:rPr>
              <a:t>(а </a:t>
            </a:r>
            <a:r>
              <a:rPr lang="ru-RU" sz="1800" dirty="0">
                <a:latin typeface="Sylfaen" panose="010A0502050306030303" pitchFamily="18" charset="0"/>
                <a:ea typeface="+mj-ea"/>
                <a:cs typeface="+mj-cs"/>
              </a:rPr>
              <a:t>также в Череповецком </a:t>
            </a:r>
            <a:r>
              <a:rPr lang="ru-RU" sz="1800" dirty="0" smtClean="0">
                <a:latin typeface="Sylfaen" panose="010A0502050306030303" pitchFamily="18" charset="0"/>
                <a:ea typeface="+mj-ea"/>
                <a:cs typeface="+mj-cs"/>
              </a:rPr>
              <a:t>районе: Новые </a:t>
            </a:r>
            <a:r>
              <a:rPr lang="ru-RU" sz="1800" dirty="0">
                <a:latin typeface="Sylfaen" panose="010A0502050306030303" pitchFamily="18" charset="0"/>
                <a:ea typeface="+mj-ea"/>
                <a:cs typeface="+mj-cs"/>
              </a:rPr>
              <a:t>Углы, </a:t>
            </a:r>
            <a:r>
              <a:rPr lang="ru-RU" sz="1800" dirty="0" err="1">
                <a:latin typeface="Sylfaen" panose="010A0502050306030303" pitchFamily="18" charset="0"/>
                <a:ea typeface="+mj-ea"/>
                <a:cs typeface="+mj-cs"/>
              </a:rPr>
              <a:t>Тоншалово</a:t>
            </a:r>
            <a:r>
              <a:rPr lang="ru-RU" sz="1800" dirty="0">
                <a:latin typeface="Sylfaen" panose="010A0502050306030303" pitchFamily="18" charset="0"/>
                <a:ea typeface="+mj-ea"/>
                <a:cs typeface="+mj-cs"/>
              </a:rPr>
              <a:t>, Юрьевец)</a:t>
            </a:r>
            <a:endParaRPr lang="ru-RU" sz="18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1063625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самая большая в истории города высадка: </a:t>
            </a:r>
          </a:p>
          <a:p>
            <a:pPr marL="720725" indent="355600">
              <a:spcBef>
                <a:spcPts val="0"/>
              </a:spcBef>
              <a:buNone/>
            </a:pPr>
            <a:r>
              <a:rPr lang="ru-RU" sz="2400" b="1" dirty="0" smtClean="0">
                <a:latin typeface="Sylfaen" panose="010A0502050306030303" pitchFamily="18" charset="0"/>
                <a:ea typeface="+mj-ea"/>
                <a:cs typeface="+mj-cs"/>
              </a:rPr>
              <a:t>около 500 деревьев </a:t>
            </a:r>
            <a:r>
              <a:rPr lang="ru-RU" sz="1800" dirty="0" smtClean="0">
                <a:latin typeface="Sylfaen" panose="010A0502050306030303" pitchFamily="18" charset="0"/>
                <a:ea typeface="+mj-ea"/>
                <a:cs typeface="+mj-cs"/>
              </a:rPr>
              <a:t>(берёзы, липы, сирень, клён, ель)</a:t>
            </a:r>
          </a:p>
          <a:p>
            <a:pPr marL="1063625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Sylfaen" panose="010A0502050306030303" pitchFamily="18" charset="0"/>
                <a:ea typeface="+mj-ea"/>
                <a:cs typeface="+mj-cs"/>
              </a:rPr>
              <a:t>в завершении – семейный праздник на </a:t>
            </a:r>
            <a:r>
              <a:rPr lang="ru-RU" sz="2400" dirty="0" err="1" smtClean="0">
                <a:latin typeface="Sylfaen" panose="010A0502050306030303" pitchFamily="18" charset="0"/>
                <a:ea typeface="+mj-ea"/>
                <a:cs typeface="+mj-cs"/>
              </a:rPr>
              <a:t>пл.Химиков</a:t>
            </a:r>
            <a:endParaRPr lang="ru-RU" sz="24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355600">
              <a:spcBef>
                <a:spcPts val="0"/>
              </a:spcBef>
              <a:buNone/>
            </a:pPr>
            <a:r>
              <a:rPr lang="ru-RU" sz="1800" dirty="0">
                <a:latin typeface="Sylfaen" panose="010A0502050306030303" pitchFamily="18" charset="0"/>
                <a:ea typeface="+mj-ea"/>
                <a:cs typeface="+mj-cs"/>
              </a:rPr>
              <a:t>(социальные площадки и рок-концерт с участием коллективов </a:t>
            </a:r>
            <a:endParaRPr lang="ru-RU" sz="18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355600">
              <a:spcBef>
                <a:spcPts val="0"/>
              </a:spcBef>
              <a:buNone/>
            </a:pPr>
            <a:r>
              <a:rPr lang="ru-RU" sz="1800" dirty="0" smtClean="0">
                <a:latin typeface="Sylfaen" panose="010A0502050306030303" pitchFamily="18" charset="0"/>
                <a:ea typeface="+mj-ea"/>
                <a:cs typeface="+mj-cs"/>
              </a:rPr>
              <a:t>из </a:t>
            </a:r>
            <a:r>
              <a:rPr lang="ru-RU" sz="1800" dirty="0">
                <a:latin typeface="Sylfaen" panose="010A0502050306030303" pitchFamily="18" charset="0"/>
                <a:ea typeface="+mj-ea"/>
                <a:cs typeface="+mj-cs"/>
              </a:rPr>
              <a:t>Череповца, </a:t>
            </a:r>
            <a:r>
              <a:rPr lang="ru-RU" sz="1800" dirty="0" smtClean="0">
                <a:latin typeface="Sylfaen" panose="010A0502050306030303" pitchFamily="18" charset="0"/>
                <a:ea typeface="+mj-ea"/>
                <a:cs typeface="+mj-cs"/>
              </a:rPr>
              <a:t>Рыбинска </a:t>
            </a:r>
            <a:r>
              <a:rPr lang="ru-RU" sz="1800" dirty="0">
                <a:latin typeface="Sylfaen" panose="010A0502050306030303" pitchFamily="18" charset="0"/>
                <a:ea typeface="+mj-ea"/>
                <a:cs typeface="+mj-cs"/>
              </a:rPr>
              <a:t>и Москвы (</a:t>
            </a:r>
            <a:r>
              <a:rPr lang="ru-RU" sz="1800" dirty="0" err="1" smtClean="0">
                <a:latin typeface="Sylfaen" panose="010A0502050306030303" pitchFamily="18" charset="0"/>
                <a:ea typeface="+mj-ea"/>
                <a:cs typeface="+mj-cs"/>
              </a:rPr>
              <a:t>хэдлайнер</a:t>
            </a:r>
            <a:r>
              <a:rPr lang="ru-RU" sz="1800" dirty="0" smtClean="0">
                <a:latin typeface="Sylfaen" panose="010A0502050306030303" pitchFamily="18" charset="0"/>
                <a:ea typeface="+mj-ea"/>
                <a:cs typeface="+mj-cs"/>
              </a:rPr>
              <a:t> </a:t>
            </a:r>
            <a:r>
              <a:rPr lang="ru-RU" sz="1800" dirty="0">
                <a:latin typeface="Sylfaen" panose="010A0502050306030303" pitchFamily="18" charset="0"/>
                <a:ea typeface="+mj-ea"/>
                <a:cs typeface="+mj-cs"/>
              </a:rPr>
              <a:t>– группа «</a:t>
            </a:r>
            <a:r>
              <a:rPr lang="ru-RU" sz="1800" dirty="0" err="1">
                <a:latin typeface="Sylfaen" panose="010A0502050306030303" pitchFamily="18" charset="0"/>
                <a:ea typeface="+mj-ea"/>
                <a:cs typeface="+mj-cs"/>
              </a:rPr>
              <a:t>Ундервуд</a:t>
            </a:r>
            <a:r>
              <a:rPr lang="ru-RU" sz="1800" dirty="0">
                <a:latin typeface="Sylfaen" panose="010A0502050306030303" pitchFamily="18" charset="0"/>
                <a:ea typeface="+mj-ea"/>
                <a:cs typeface="+mj-cs"/>
              </a:rPr>
              <a:t>»)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0160000" cy="85102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>
              <a:spcBef>
                <a:spcPts val="1000"/>
              </a:spcBef>
            </a:pPr>
            <a:endParaRPr lang="ru-RU" sz="12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>
              <a:spcBef>
                <a:spcPts val="0"/>
              </a:spcBef>
            </a:pPr>
            <a:r>
              <a:rPr lang="ru-RU" sz="4000" b="1" dirty="0">
                <a:latin typeface="Sylfaen" panose="010A0502050306030303" pitchFamily="18" charset="0"/>
              </a:rPr>
              <a:t>Год экологии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256" y="5767755"/>
            <a:ext cx="858592" cy="1058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" t="502" r="786" b="673"/>
          <a:stretch/>
        </p:blipFill>
        <p:spPr>
          <a:xfrm>
            <a:off x="8426573" y="1693546"/>
            <a:ext cx="3629025" cy="18192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17" b="14422"/>
          <a:stretch/>
        </p:blipFill>
        <p:spPr>
          <a:xfrm>
            <a:off x="8457053" y="3887520"/>
            <a:ext cx="3629025" cy="15001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046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6235581"/>
            <a:ext cx="10160000" cy="62241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vk.com/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</a:rPr>
              <a:t>narodnaya_rosha</a:t>
            </a:r>
            <a:endParaRPr lang="ru-RU" sz="2800" dirty="0">
              <a:solidFill>
                <a:schemeClr val="bg1">
                  <a:lumMod val="6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 txBox="1">
            <a:spLocks noChangeAspect="1"/>
          </p:cNvSpPr>
          <p:nvPr/>
        </p:nvSpPr>
        <p:spPr>
          <a:xfrm>
            <a:off x="2884639" y="10391554"/>
            <a:ext cx="869928" cy="38092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0">
              <a:spcBef>
                <a:spcPts val="0"/>
              </a:spcBef>
              <a:buNone/>
            </a:pPr>
            <a:endParaRPr lang="ru-RU" sz="24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endParaRPr lang="ru-RU" sz="24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 indent="0">
              <a:spcBef>
                <a:spcPts val="0"/>
              </a:spcBef>
              <a:buNone/>
            </a:pPr>
            <a:endParaRPr lang="ru-RU" sz="2400" dirty="0">
              <a:latin typeface="Sylfaen" panose="010A0502050306030303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0160000" cy="85102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>
              <a:spcBef>
                <a:spcPts val="1000"/>
              </a:spcBef>
            </a:pPr>
            <a:endParaRPr lang="ru-RU" sz="1100" dirty="0" smtClean="0">
              <a:latin typeface="Sylfaen" panose="010A0502050306030303" pitchFamily="18" charset="0"/>
              <a:ea typeface="+mj-ea"/>
              <a:cs typeface="+mj-cs"/>
            </a:endParaRPr>
          </a:p>
          <a:p>
            <a:pPr marL="720725">
              <a:spcBef>
                <a:spcPts val="0"/>
              </a:spcBef>
            </a:pPr>
            <a:r>
              <a:rPr lang="ru-RU" sz="4000" b="1" dirty="0">
                <a:latin typeface="Sylfaen" panose="010A0502050306030303" pitchFamily="18" charset="0"/>
              </a:rPr>
              <a:t>14 мая 2017 г. – «Зелёный марафон»</a:t>
            </a:r>
            <a:endParaRPr lang="ru-RU" sz="4000" b="1" dirty="0" smtClean="0">
              <a:latin typeface="Sylfaen" panose="010A0502050306030303" pitchFamily="18" charset="0"/>
              <a:ea typeface="+mj-ea"/>
              <a:cs typeface="+mj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256" y="5767755"/>
            <a:ext cx="858592" cy="1058930"/>
          </a:xfrm>
          <a:prstGeom prst="rect">
            <a:avLst/>
          </a:prstGeom>
        </p:spPr>
      </p:pic>
      <p:pic>
        <p:nvPicPr>
          <p:cNvPr id="1026" name="Picture 2" descr="https://pp.userapi.com/c836136/v836136379/41e1a/GG22mqmQh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269" y="1452708"/>
            <a:ext cx="2033131" cy="135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36136/v836136379/41e72/O0aKObk9J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8857" y="1452707"/>
            <a:ext cx="2038895" cy="135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836136/v836136379/42090/GMnvXxzKTm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0223" y="1456691"/>
            <a:ext cx="2027152" cy="135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userapi.com/c836136/v836136379/42355/bY763Gwemc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2758" y="1452707"/>
            <a:ext cx="2033133" cy="135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269" y="2891023"/>
            <a:ext cx="2051036" cy="1367357"/>
          </a:xfrm>
          <a:prstGeom prst="rect">
            <a:avLst/>
          </a:prstGeom>
        </p:spPr>
      </p:pic>
      <p:pic>
        <p:nvPicPr>
          <p:cNvPr id="1036" name="Picture 12" descr="https://pp.userapi.com/c638828/v638828379/4ff31/C81aVQNVVD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8857" y="2899776"/>
            <a:ext cx="2038895" cy="13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p.userapi.com/c638828/v638828379/50085/qwwcmUqoy2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4358" y="2903374"/>
            <a:ext cx="2033017" cy="135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pp.userapi.com/c638828/v638828379/502bf/vNAeW-VwI8Q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7475" y="2899776"/>
            <a:ext cx="2038416" cy="135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pp.userapi.com/c638828/v638828379/50549/rIuJtO_fuNw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269" y="4332247"/>
            <a:ext cx="2051036" cy="136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pp.userapi.com/c638828/v638828379/508eb/QgX3KfMPWyw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328" y="4331155"/>
            <a:ext cx="2019424" cy="134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sun9-2.userapi.com/c837629/v837629265/3e07d/RzRfLuBiUqU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2775" y="4349796"/>
            <a:ext cx="2033017" cy="135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un9-2.userapi.com/c840226/v840226447/2b310/HgpCx4Xk81c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7222" y="4349757"/>
            <a:ext cx="2033133" cy="135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157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816</Words>
  <Application>Microsoft Office PowerPoint</Application>
  <PresentationFormat>Произвольный</PresentationFormat>
  <Paragraphs>169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Некоммерческий негосударственный проект  по озеленению Череповца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Некоммерческий негосударственный проект  по озеленению Череповца</dc:title>
  <dc:creator>ЕЛЬЦЫНЫ</dc:creator>
  <cp:lastModifiedBy>Ельцыны007</cp:lastModifiedBy>
  <cp:revision>96</cp:revision>
  <dcterms:created xsi:type="dcterms:W3CDTF">2017-03-02T17:46:46Z</dcterms:created>
  <dcterms:modified xsi:type="dcterms:W3CDTF">2020-04-11T21:37:26Z</dcterms:modified>
</cp:coreProperties>
</file>