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92" r:id="rId3"/>
    <p:sldId id="294" r:id="rId4"/>
    <p:sldId id="289" r:id="rId5"/>
    <p:sldId id="293" r:id="rId6"/>
    <p:sldId id="290" r:id="rId7"/>
    <p:sldId id="291" r:id="rId8"/>
    <p:sldId id="284" r:id="rId9"/>
    <p:sldId id="28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3D5"/>
    <a:srgbClr val="248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/>
    <p:restoredTop sz="94399"/>
  </p:normalViewPr>
  <p:slideViewPr>
    <p:cSldViewPr snapToGrid="0" snapToObjects="1">
      <p:cViewPr varScale="1">
        <p:scale>
          <a:sx n="108" d="100"/>
          <a:sy n="108" d="100"/>
        </p:scale>
        <p:origin x="-52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63F9-AC7C-EE41-95DA-6CD77958C203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192B-A7F2-BD4A-B96A-F466A2B56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C285-43A3-034E-A1B0-6E99DED76AA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ED08-6EB6-5B40-BBC3-1846E42D8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3457575"/>
            <a:ext cx="7340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charset="0"/>
                <a:ea typeface="Arial" charset="0"/>
                <a:cs typeface="Arial" charset="0"/>
              </a:rPr>
              <a:t>ДОБРО. ЦЕНТР. Молоды душой</a:t>
            </a:r>
          </a:p>
          <a:p>
            <a:r>
              <a:rPr lang="ru-RU" sz="3200" b="1" dirty="0" smtClean="0">
                <a:latin typeface="Arial" charset="0"/>
                <a:ea typeface="Arial" charset="0"/>
                <a:cs typeface="Arial" charset="0"/>
              </a:rPr>
              <a:t>Волжский, Волгоградская область </a:t>
            </a:r>
            <a:endParaRPr lang="ru-RU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5882880"/>
            <a:ext cx="207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Лазарева Вера</a:t>
            </a:r>
            <a:endParaRPr lang="ru-RU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72161"/>
            <a:ext cx="5843588" cy="3285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43" y="920071"/>
            <a:ext cx="1830688" cy="13527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6667" y="2404658"/>
            <a:ext cx="3342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</a:rPr>
              <a:t>РОО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</a:rPr>
              <a:t>«Школа социальной активности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anose="020B0703020102020204" pitchFamily="34" charset="0"/>
              </a:rPr>
              <a:t>Волгоградской области</a:t>
            </a:r>
          </a:p>
          <a:p>
            <a:pPr algn="ctr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485775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Arial" charset="0"/>
                <a:cs typeface="Arial" charset="0"/>
              </a:rPr>
              <a:t>Учреждение на базе которого состоится открытие центра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723415"/>
            <a:ext cx="91913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dirty="0" smtClean="0"/>
              <a:t>Муниципальное учреждение «Комплексный </a:t>
            </a:r>
            <a:r>
              <a:rPr lang="ru-RU" sz="1400" dirty="0"/>
              <a:t>молодежный центр «Юность Волжского</a:t>
            </a:r>
            <a:r>
              <a:rPr lang="ru-RU" sz="1400" dirty="0" smtClean="0"/>
              <a:t>» (</a:t>
            </a:r>
            <a:r>
              <a:rPr lang="ru-RU" sz="1400" dirty="0"/>
              <a:t>г. Волжский, бульвар Профсоюзов, 13</a:t>
            </a:r>
            <a:r>
              <a:rPr lang="ru-RU" sz="1400" dirty="0" smtClean="0"/>
              <a:t>)</a:t>
            </a:r>
            <a:endParaRPr lang="ru-RU" sz="1400" dirty="0"/>
          </a:p>
          <a:p>
            <a:pPr marL="342900" indent="-342900">
              <a:buAutoNum type="arabicPeriod"/>
            </a:pPr>
            <a:r>
              <a:rPr lang="ru-RU" sz="1400" dirty="0" smtClean="0"/>
              <a:t>Помещение </a:t>
            </a:r>
            <a:r>
              <a:rPr lang="ru-RU" sz="1400" dirty="0"/>
              <a:t>предоставлено под работу ДОБРО.ЦЕНТРА на безвозмездной основе главой города Волжского сроком на 5 лет</a:t>
            </a:r>
            <a:r>
              <a:rPr lang="ru-RU" sz="1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1</a:t>
            </a:r>
            <a:r>
              <a:rPr lang="ru-RU" sz="1400" dirty="0"/>
              <a:t>. Большое фойе - 291,3 кв. м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2</a:t>
            </a:r>
            <a:r>
              <a:rPr lang="ru-RU" sz="1400" dirty="0"/>
              <a:t>. Гостиная (конференц-зал) - 53,7 кв. м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3</a:t>
            </a:r>
            <a:r>
              <a:rPr lang="ru-RU" sz="1400" dirty="0"/>
              <a:t>. Большая студия - 38,6 </a:t>
            </a:r>
            <a:r>
              <a:rPr lang="ru-RU" sz="1400" dirty="0" err="1"/>
              <a:t>кв.м</a:t>
            </a:r>
            <a:r>
              <a:rPr lang="ru-RU" sz="1400" dirty="0"/>
              <a:t>. Аренда и коммунальные платежи за эти помещения за период работы ДОБРО.ЦЕНТРА в рамках проекта составляет 543 240 рублей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Имеющееся </a:t>
            </a:r>
            <a:r>
              <a:rPr lang="ru-RU" sz="1400" dirty="0"/>
              <a:t>оборудование, которое будет задействовано в работе ДОБРО.ЦЕНТРА :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1 </a:t>
            </a:r>
            <a:r>
              <a:rPr lang="ru-RU" sz="1400" dirty="0"/>
              <a:t>Стул металлический 59 шт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2 </a:t>
            </a:r>
            <a:r>
              <a:rPr lang="ru-RU" sz="1400" dirty="0"/>
              <a:t>Кресло-мешок 60 шт.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3 </a:t>
            </a:r>
            <a:r>
              <a:rPr lang="ru-RU" sz="1400" dirty="0"/>
              <a:t>Стол пластиковый 10 шт.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4 </a:t>
            </a:r>
            <a:r>
              <a:rPr lang="ru-RU" sz="1400" dirty="0"/>
              <a:t>Радио система с приёмником AKG WMS40 Mini2 </a:t>
            </a:r>
            <a:r>
              <a:rPr lang="ru-RU" sz="1400" dirty="0" err="1"/>
              <a:t>Vocal</a:t>
            </a:r>
            <a:r>
              <a:rPr lang="ru-RU" sz="1400" dirty="0"/>
              <a:t> </a:t>
            </a:r>
            <a:r>
              <a:rPr lang="ru-RU" sz="1400" dirty="0" err="1"/>
              <a:t>Set</a:t>
            </a:r>
            <a:r>
              <a:rPr lang="ru-RU" sz="1400" dirty="0"/>
              <a:t> 1 ком.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5 </a:t>
            </a:r>
            <a:r>
              <a:rPr lang="ru-RU" sz="1400" dirty="0"/>
              <a:t>Стойка под колонки 2 шт.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6 </a:t>
            </a:r>
            <a:r>
              <a:rPr lang="ru-RU" sz="1400" dirty="0"/>
              <a:t>Стойка под микрофоны 4 шт.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7 </a:t>
            </a:r>
            <a:r>
              <a:rPr lang="ru-RU" sz="1400" dirty="0"/>
              <a:t>Удлинитель на катушке 50 метров 2 шт.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8 </a:t>
            </a:r>
            <a:r>
              <a:rPr lang="ru-RU" sz="1400" dirty="0"/>
              <a:t>Напольный экран для проектора 2x3 1 шт.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9 </a:t>
            </a:r>
            <a:r>
              <a:rPr lang="ru-RU" sz="1400" dirty="0"/>
              <a:t>Сетевой фильтр 2 шт.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10 </a:t>
            </a:r>
            <a:r>
              <a:rPr lang="ru-RU" sz="1400" dirty="0"/>
              <a:t>Проектор </a:t>
            </a:r>
            <a:r>
              <a:rPr lang="ru-RU" sz="1400" dirty="0" err="1"/>
              <a:t>ViewSonic</a:t>
            </a:r>
            <a:r>
              <a:rPr lang="ru-RU" sz="1400" dirty="0"/>
              <a:t> PJ6352 1 ком. общей стоимостью 391 572,00 рублей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dirty="0"/>
              <a:t>ДОБРО.ЦЕНТРЕ будут работать 3 штатные единицы и 15 "серебряных" волонтеров. Работа ДОБРО.ЦЕНТРА будет освещена на сайте организации, в мессенджерах, ДОБРО.ЖУРНАЛ, на страницах газеты "Волжская правда", </a:t>
            </a:r>
            <a:r>
              <a:rPr lang="ru-RU" sz="1400" dirty="0" smtClean="0"/>
              <a:t>телевидении и пресс-службой </a:t>
            </a:r>
            <a:r>
              <a:rPr lang="ru-RU" sz="1400" dirty="0"/>
              <a:t>администрации города Волжского</a:t>
            </a:r>
            <a:r>
              <a:rPr lang="ru-RU" sz="1400" dirty="0" smtClean="0"/>
              <a:t>.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1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485775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Arial" charset="0"/>
                <a:cs typeface="Arial" charset="0"/>
              </a:rPr>
              <a:t>ФОТОГРАФИЯ ПОМЕЩЕНИЯ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b="6208"/>
          <a:stretch>
            <a:fillRect/>
          </a:stretch>
        </p:blipFill>
        <p:spPr>
          <a:xfrm>
            <a:off x="909645" y="1907932"/>
            <a:ext cx="7979378" cy="4659064"/>
          </a:xfrm>
        </p:spPr>
      </p:pic>
    </p:spTree>
    <p:extLst>
      <p:ext uri="{BB962C8B-B14F-4D97-AF65-F5344CB8AC3E}">
        <p14:creationId xmlns:p14="http://schemas.microsoft.com/office/powerpoint/2010/main" val="310448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r="28257"/>
          <a:stretch/>
        </p:blipFill>
        <p:spPr>
          <a:xfrm>
            <a:off x="596946" y="2110154"/>
            <a:ext cx="4132217" cy="426207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485775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Arial" charset="0"/>
                <a:ea typeface="Arial" charset="0"/>
                <a:cs typeface="Arial" charset="0"/>
              </a:rPr>
              <a:t>Опыт работы с </a:t>
            </a:r>
            <a:br>
              <a:rPr lang="ru-RU" sz="4400" b="1" dirty="0">
                <a:latin typeface="Arial" charset="0"/>
                <a:ea typeface="Arial" charset="0"/>
                <a:cs typeface="Arial" charset="0"/>
              </a:rPr>
            </a:br>
            <a:r>
              <a:rPr lang="ru-RU" sz="4400" b="1" dirty="0">
                <a:latin typeface="Arial" charset="0"/>
                <a:ea typeface="Arial" charset="0"/>
                <a:cs typeface="Arial" charset="0"/>
              </a:rPr>
              <a:t>«серебряными» волонтерами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3650" y="2568575"/>
            <a:ext cx="60769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Franklin Gothic Demi" panose="020B0703020102020204" pitchFamily="34" charset="0"/>
                <a:ea typeface="Arial" charset="0"/>
                <a:cs typeface="Arial" charset="0"/>
              </a:rPr>
              <a:t>Количество волонтеров</a:t>
            </a:r>
            <a:r>
              <a:rPr lang="ru-RU" sz="1400" dirty="0" smtClean="0">
                <a:latin typeface="Franklin Gothic Demi" panose="020B0703020102020204" pitchFamily="34" charset="0"/>
                <a:ea typeface="Arial" charset="0"/>
                <a:cs typeface="Arial" charset="0"/>
              </a:rPr>
              <a:t>: 700</a:t>
            </a:r>
          </a:p>
          <a:p>
            <a:r>
              <a:rPr lang="ru-RU" sz="1400" dirty="0">
                <a:latin typeface="Franklin Gothic Demi" panose="020B0703020102020204" pitchFamily="34" charset="0"/>
                <a:ea typeface="Arial" charset="0"/>
                <a:cs typeface="Arial" charset="0"/>
              </a:rPr>
              <a:t/>
            </a:r>
            <a:br>
              <a:rPr lang="ru-RU" sz="1400" dirty="0">
                <a:latin typeface="Franklin Gothic Demi" panose="020B0703020102020204" pitchFamily="34" charset="0"/>
                <a:ea typeface="Arial" charset="0"/>
                <a:cs typeface="Arial" charset="0"/>
              </a:rPr>
            </a:br>
            <a:r>
              <a:rPr lang="ru-RU" sz="1400" dirty="0" smtClean="0">
                <a:latin typeface="Franklin Gothic Demi" panose="020B0703020102020204" pitchFamily="34" charset="0"/>
                <a:ea typeface="Arial" charset="0"/>
                <a:cs typeface="Arial" charset="0"/>
              </a:rPr>
              <a:t>Ключевые </a:t>
            </a:r>
            <a:r>
              <a:rPr lang="ru-RU" sz="1400" dirty="0">
                <a:latin typeface="Franklin Gothic Demi" panose="020B0703020102020204" pitchFamily="34" charset="0"/>
                <a:ea typeface="Arial" charset="0"/>
                <a:cs typeface="Arial" charset="0"/>
              </a:rPr>
              <a:t>направления работы</a:t>
            </a:r>
            <a:r>
              <a:rPr lang="ru-RU" sz="1400" dirty="0" smtClean="0">
                <a:latin typeface="Franklin Gothic Demi" panose="020B0703020102020204" pitchFamily="34" charset="0"/>
                <a:ea typeface="Arial" charset="0"/>
                <a:cs typeface="Arial" charset="0"/>
              </a:rPr>
              <a:t>:</a:t>
            </a:r>
          </a:p>
          <a:p>
            <a:r>
              <a:rPr lang="ru-RU" sz="1400" dirty="0" smtClean="0">
                <a:latin typeface="Franklin Gothic Demi" panose="020B0703020102020204" pitchFamily="34" charset="0"/>
              </a:rPr>
              <a:t>1</a:t>
            </a:r>
            <a:r>
              <a:rPr lang="ru-RU" sz="1400" dirty="0">
                <a:latin typeface="Franklin Gothic Demi" panose="020B0703020102020204" pitchFamily="34" charset="0"/>
              </a:rPr>
              <a:t>. «Грамотный потребитель в сфере ЖКХ</a:t>
            </a:r>
            <a:r>
              <a:rPr lang="ru-RU" sz="1400" dirty="0" smtClean="0">
                <a:latin typeface="Franklin Gothic Demi" panose="020B0703020102020204" pitchFamily="34" charset="0"/>
              </a:rPr>
              <a:t>» - </a:t>
            </a:r>
            <a:r>
              <a:rPr lang="ru-RU" sz="1400" dirty="0">
                <a:latin typeface="Franklin Gothic Demi" panose="020B0703020102020204" pitchFamily="34" charset="0"/>
              </a:rPr>
              <a:t>помощь гражданам в решении жилищно-коммунальных проблем («горячая» линия, конференции, круглые столы, обучающие семинары).</a:t>
            </a:r>
            <a:endParaRPr lang="ru-RU" sz="1400" dirty="0">
              <a:latin typeface="Franklin Gothic Demi" panose="020B0703020102020204" pitchFamily="34" charset="0"/>
            </a:endParaRPr>
          </a:p>
          <a:p>
            <a:r>
              <a:rPr lang="ru-RU" sz="1400" dirty="0">
                <a:latin typeface="Franklin Gothic Demi" panose="020B0703020102020204" pitchFamily="34" charset="0"/>
              </a:rPr>
              <a:t>2. «Школа активного долголетия</a:t>
            </a:r>
            <a:r>
              <a:rPr lang="ru-RU" sz="1400" dirty="0" smtClean="0">
                <a:latin typeface="Franklin Gothic Demi" panose="020B0703020102020204" pitchFamily="34" charset="0"/>
              </a:rPr>
              <a:t>» - </a:t>
            </a:r>
            <a:r>
              <a:rPr lang="ru-RU" sz="1400" dirty="0">
                <a:latin typeface="Franklin Gothic Demi" panose="020B0703020102020204" pitchFamily="34" charset="0"/>
              </a:rPr>
              <a:t>комната психологической разгрузки, дыхательная гимнастика «</a:t>
            </a:r>
            <a:r>
              <a:rPr lang="ru-RU" sz="1400" dirty="0" err="1">
                <a:latin typeface="Franklin Gothic Demi" panose="020B0703020102020204" pitchFamily="34" charset="0"/>
              </a:rPr>
              <a:t>Цигун</a:t>
            </a:r>
            <a:r>
              <a:rPr lang="ru-RU" sz="1400" dirty="0">
                <a:latin typeface="Franklin Gothic Demi" panose="020B0703020102020204" pitchFamily="34" charset="0"/>
              </a:rPr>
              <a:t>», йога, скандинавская ходьба, занятия в тренажерном зале, фито-бар.</a:t>
            </a:r>
            <a:endParaRPr lang="ru-RU" sz="1400" dirty="0">
              <a:latin typeface="Franklin Gothic Demi" panose="020B0703020102020204" pitchFamily="34" charset="0"/>
            </a:endParaRPr>
          </a:p>
          <a:p>
            <a:r>
              <a:rPr lang="ru-RU" sz="1400" dirty="0">
                <a:latin typeface="Franklin Gothic Demi" panose="020B0703020102020204" pitchFamily="34" charset="0"/>
              </a:rPr>
              <a:t>3. «Региональный социальный центр здоровья и радости «Вера, Надежда, Любовь»- клубы по интересам: клуб «Мастерица», клуб Керамики, «Бабушка SAY», клуб «Рукодельница».</a:t>
            </a:r>
            <a:endParaRPr lang="ru-RU" sz="1400" dirty="0">
              <a:latin typeface="Franklin Gothic Demi" panose="020B0703020102020204" pitchFamily="34" charset="0"/>
            </a:endParaRPr>
          </a:p>
          <a:p>
            <a:endParaRPr lang="ru-RU" sz="1400" dirty="0">
              <a:latin typeface="Franklin Gothic Demi" panose="020B0703020102020204" pitchFamily="34" charset="0"/>
              <a:ea typeface="Arial" charset="0"/>
              <a:cs typeface="Arial" charset="0"/>
            </a:endParaRPr>
          </a:p>
          <a:p>
            <a:r>
              <a:rPr lang="ru-RU" sz="1400" dirty="0">
                <a:latin typeface="Franklin Gothic Demi" panose="020B0703020102020204" pitchFamily="34" charset="0"/>
                <a:ea typeface="Arial" charset="0"/>
                <a:cs typeface="Arial" charset="0"/>
              </a:rPr>
              <a:t>Количество волонтеров на платформе </a:t>
            </a:r>
            <a:r>
              <a:rPr lang="ru-RU" sz="1400" dirty="0" err="1" smtClean="0">
                <a:latin typeface="Franklin Gothic Demi" panose="020B0703020102020204" pitchFamily="34" charset="0"/>
                <a:ea typeface="Arial" charset="0"/>
                <a:cs typeface="Arial" charset="0"/>
              </a:rPr>
              <a:t>Добро.ру</a:t>
            </a:r>
            <a:r>
              <a:rPr lang="ru-RU" sz="1400" dirty="0" smtClean="0">
                <a:latin typeface="Franklin Gothic Demi" panose="020B0703020102020204" pitchFamily="34" charset="0"/>
                <a:ea typeface="Arial" charset="0"/>
                <a:cs typeface="Arial" charset="0"/>
              </a:rPr>
              <a:t>: 32</a:t>
            </a:r>
            <a:endParaRPr lang="ru-RU" sz="1400" dirty="0">
              <a:latin typeface="Franklin Gothic Demi" panose="020B07030201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5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charset="0"/>
                <a:ea typeface="Arial" charset="0"/>
                <a:cs typeface="Arial" charset="0"/>
              </a:rPr>
              <a:t>Механизм работы </a:t>
            </a:r>
            <a:r>
              <a:rPr lang="ru-RU" b="1" dirty="0" err="1">
                <a:latin typeface="Arial" charset="0"/>
                <a:ea typeface="Arial" charset="0"/>
                <a:cs typeface="Arial" charset="0"/>
              </a:rPr>
              <a:t>ДоброЦентра</a:t>
            </a:r>
            <a:r>
              <a:rPr lang="ru-RU" b="1" dirty="0">
                <a:latin typeface="Arial" charset="0"/>
                <a:ea typeface="Arial" charset="0"/>
                <a:cs typeface="Arial" charset="0"/>
              </a:rPr>
              <a:t> «Молоды душой»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8908" y="1761598"/>
            <a:ext cx="10714892" cy="4900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charset="2"/>
              <a:buChar char="§"/>
            </a:pPr>
            <a:r>
              <a:rPr lang="ru-RU" sz="1400" i="1" dirty="0" smtClean="0">
                <a:latin typeface="Franklin Gothic Demi" panose="020B0703020102020204" pitchFamily="34" charset="0"/>
                <a:ea typeface="Arial" charset="0"/>
                <a:cs typeface="Arial" charset="0"/>
              </a:rPr>
              <a:t>1. </a:t>
            </a:r>
            <a:r>
              <a:rPr lang="ru-RU" sz="1400" dirty="0">
                <a:latin typeface="Franklin Gothic Demi" panose="020B0703020102020204" pitchFamily="34" charset="0"/>
              </a:rPr>
              <a:t>Информирование в СМИ, городских организаций, инициативных групп о возможности </a:t>
            </a:r>
            <a:r>
              <a:rPr lang="ru-RU" sz="1400" dirty="0" smtClean="0">
                <a:latin typeface="Franklin Gothic Demi" panose="020B0703020102020204" pitchFamily="34" charset="0"/>
              </a:rPr>
              <a:t>формирования </a:t>
            </a:r>
            <a:r>
              <a:rPr lang="ru-RU" sz="1400" dirty="0">
                <a:latin typeface="Franklin Gothic Demi" panose="020B0703020102020204" pitchFamily="34" charset="0"/>
              </a:rPr>
              <a:t>волонтерских корпусов, мероприятий по запросу </a:t>
            </a:r>
            <a:r>
              <a:rPr lang="ru-RU" sz="1400" dirty="0" smtClean="0">
                <a:latin typeface="Franklin Gothic Demi" panose="020B07030201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§"/>
            </a:pPr>
            <a:r>
              <a:rPr lang="ru-RU" sz="1400" dirty="0" smtClean="0">
                <a:latin typeface="Franklin Gothic Demi" panose="020B0703020102020204" pitchFamily="34" charset="0"/>
              </a:rPr>
              <a:t>2. Создание </a:t>
            </a:r>
            <a:r>
              <a:rPr lang="ru-RU" sz="1400" dirty="0">
                <a:latin typeface="Franklin Gothic Demi" panose="020B0703020102020204" pitchFamily="34" charset="0"/>
              </a:rPr>
              <a:t>клуба общения «Клуб Добрых Сердец</a:t>
            </a:r>
            <a:r>
              <a:rPr lang="ru-RU" sz="1400" dirty="0" smtClean="0">
                <a:latin typeface="Franklin Gothic Demi" panose="020B0703020102020204" pitchFamily="34" charset="0"/>
              </a:rPr>
              <a:t>» - формирование</a:t>
            </a:r>
            <a:r>
              <a:rPr lang="ru-RU" sz="1400" dirty="0">
                <a:latin typeface="Franklin Gothic Demi" panose="020B0703020102020204" pitchFamily="34" charset="0"/>
              </a:rPr>
              <a:t>  новых инициативных групп по различной тематике деятельности для общения среди людей различной возрастной категории.</a:t>
            </a:r>
            <a:endParaRPr lang="ru-RU" sz="1400" dirty="0">
              <a:latin typeface="Franklin Gothic Demi" panose="020B07030201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§"/>
            </a:pPr>
            <a:r>
              <a:rPr lang="ru-RU" sz="1400" i="1" dirty="0" smtClean="0">
                <a:latin typeface="Franklin Gothic Demi" panose="020B0703020102020204" pitchFamily="34" charset="0"/>
                <a:ea typeface="Arial" charset="0"/>
                <a:cs typeface="Arial" charset="0"/>
              </a:rPr>
              <a:t>3. </a:t>
            </a:r>
            <a:r>
              <a:rPr lang="ru-RU" sz="1400" dirty="0">
                <a:latin typeface="Franklin Gothic Demi" panose="020B0703020102020204" pitchFamily="34" charset="0"/>
              </a:rPr>
              <a:t>Проведение семинаров, конференций, круглых столов, онлайн-трансляций для граждан и организаций по тематике добровольческой деятельности.</a:t>
            </a:r>
            <a:endParaRPr lang="ru-RU" sz="1400" dirty="0">
              <a:latin typeface="Franklin Gothic Demi" panose="020B07030201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1400" i="1" dirty="0">
                <a:latin typeface="Franklin Gothic Demi" panose="020B0703020102020204" pitchFamily="34" charset="0"/>
                <a:ea typeface="Arial" charset="0"/>
                <a:cs typeface="Arial" charset="0"/>
              </a:rPr>
              <a:t>4</a:t>
            </a:r>
            <a:r>
              <a:rPr lang="ru-RU" sz="1400" i="1" dirty="0" smtClean="0">
                <a:effectLst/>
                <a:latin typeface="Franklin Gothic Demi" panose="020B0703020102020204" pitchFamily="34" charset="0"/>
                <a:ea typeface="Arial" charset="0"/>
                <a:cs typeface="Arial" charset="0"/>
              </a:rPr>
              <a:t>. </a:t>
            </a:r>
            <a:r>
              <a:rPr lang="ru-RU" sz="1400" dirty="0">
                <a:latin typeface="Franklin Gothic Demi" panose="020B0703020102020204" pitchFamily="34" charset="0"/>
              </a:rPr>
              <a:t>Обучение социальному проектированию, составлению </a:t>
            </a:r>
            <a:r>
              <a:rPr lang="ru-RU" sz="1400" dirty="0" err="1">
                <a:latin typeface="Franklin Gothic Demi" panose="020B0703020102020204" pitchFamily="34" charset="0"/>
              </a:rPr>
              <a:t>грантовых</a:t>
            </a:r>
            <a:r>
              <a:rPr lang="ru-RU" sz="1400" dirty="0">
                <a:latin typeface="Franklin Gothic Demi" panose="020B0703020102020204" pitchFamily="34" charset="0"/>
              </a:rPr>
              <a:t> </a:t>
            </a:r>
            <a:r>
              <a:rPr lang="ru-RU" sz="1400" dirty="0" smtClean="0">
                <a:latin typeface="Franklin Gothic Demi" panose="020B0703020102020204" pitchFamily="34" charset="0"/>
              </a:rPr>
              <a:t>заявок.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1400" i="1" dirty="0" smtClean="0">
                <a:latin typeface="Franklin Gothic Demi" panose="020B0703020102020204" pitchFamily="34" charset="0"/>
              </a:rPr>
              <a:t>5.</a:t>
            </a:r>
            <a:r>
              <a:rPr lang="ru-RU" sz="1400" dirty="0" smtClean="0">
                <a:latin typeface="Franklin Gothic Demi" panose="020B0703020102020204" pitchFamily="34" charset="0"/>
              </a:rPr>
              <a:t> </a:t>
            </a:r>
            <a:r>
              <a:rPr lang="ru-RU" sz="1400" dirty="0">
                <a:latin typeface="Franklin Gothic Demi" panose="020B0703020102020204" pitchFamily="34" charset="0"/>
              </a:rPr>
              <a:t>Встреча со специалистами (врачами, социальными работниками, инструкторами по физической культуре, мастерами по дыхательной гимнастике, по скандинавской ходьбе и др.) с населением в целях консультации, практических занятий, </a:t>
            </a:r>
            <a:r>
              <a:rPr lang="ru-RU" sz="1400" dirty="0" smtClean="0">
                <a:latin typeface="Franklin Gothic Demi" panose="020B0703020102020204" pitchFamily="34" charset="0"/>
              </a:rPr>
              <a:t>тренировок.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§"/>
            </a:pPr>
            <a:r>
              <a:rPr lang="ru-RU" sz="1400" dirty="0" smtClean="0">
                <a:latin typeface="Franklin Gothic Demi" panose="020B0703020102020204" pitchFamily="34" charset="0"/>
              </a:rPr>
              <a:t>6. </a:t>
            </a:r>
            <a:r>
              <a:rPr lang="ru-RU" sz="1400" dirty="0">
                <a:latin typeface="Franklin Gothic Demi" panose="020B0703020102020204" pitchFamily="34" charset="0"/>
              </a:rPr>
              <a:t>Проведение обучающих мероприятий по обращению с цифровыми сервисами, </a:t>
            </a:r>
            <a:r>
              <a:rPr lang="ru-RU" sz="1400" dirty="0" err="1">
                <a:latin typeface="Franklin Gothic Demi" panose="020B0703020102020204" pitchFamily="34" charset="0"/>
              </a:rPr>
              <a:t>суперсервисами</a:t>
            </a:r>
            <a:r>
              <a:rPr lang="ru-RU" sz="1400" dirty="0">
                <a:latin typeface="Franklin Gothic Demi" panose="020B0703020102020204" pitchFamily="34" charset="0"/>
              </a:rPr>
              <a:t>, финансовой грамотности, противодействию мошенникам.</a:t>
            </a:r>
            <a:endParaRPr lang="ru-RU" sz="1400" dirty="0">
              <a:latin typeface="Franklin Gothic Demi" panose="020B07030201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1400" i="1" dirty="0" smtClean="0">
                <a:effectLst/>
                <a:latin typeface="Franklin Gothic Demi" panose="020B0703020102020204" pitchFamily="34" charset="0"/>
                <a:ea typeface="Arial" charset="0"/>
                <a:cs typeface="Arial" charset="0"/>
              </a:rPr>
              <a:t>7. </a:t>
            </a:r>
            <a:r>
              <a:rPr lang="ru-RU" sz="1400" dirty="0">
                <a:latin typeface="Franklin Gothic Demi" panose="020B0703020102020204" pitchFamily="34" charset="0"/>
              </a:rPr>
              <a:t>Составление рекомендаций по поощрению волонтёров, сбор обратной связи, анкетирование, беседы с волонтёрами по </a:t>
            </a:r>
            <a:r>
              <a:rPr lang="ru-RU" sz="1400" dirty="0" smtClean="0">
                <a:latin typeface="Franklin Gothic Demi" panose="020B0703020102020204" pitchFamily="34" charset="0"/>
              </a:rPr>
              <a:t>мерам поощрения. Проведение </a:t>
            </a:r>
            <a:r>
              <a:rPr lang="ru-RU" sz="1400" dirty="0">
                <a:latin typeface="Franklin Gothic Demi" panose="020B0703020102020204" pitchFamily="34" charset="0"/>
              </a:rPr>
              <a:t>мероприятий по поощрению волонтёров. </a:t>
            </a:r>
            <a:endParaRPr lang="ru-RU" sz="1400" dirty="0" smtClean="0">
              <a:latin typeface="Franklin Gothic Demi" panose="020B07030201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1400" i="1" dirty="0" smtClean="0">
                <a:latin typeface="Franklin Gothic Demi" panose="020B0703020102020204" pitchFamily="34" charset="0"/>
              </a:rPr>
              <a:t>8. </a:t>
            </a:r>
            <a:r>
              <a:rPr lang="ru-RU" sz="1400" dirty="0" smtClean="0">
                <a:latin typeface="Franklin Gothic Demi" panose="020B0703020102020204" pitchFamily="34" charset="0"/>
              </a:rPr>
              <a:t>Торжественное </a:t>
            </a:r>
            <a:r>
              <a:rPr lang="ru-RU" sz="1400" dirty="0">
                <a:latin typeface="Franklin Gothic Demi" panose="020B0703020102020204" pitchFamily="34" charset="0"/>
              </a:rPr>
              <a:t>мероприятие по подведению итогов </a:t>
            </a:r>
            <a:r>
              <a:rPr lang="ru-RU" sz="1400" dirty="0" smtClean="0">
                <a:latin typeface="Franklin Gothic Demi" panose="020B0703020102020204" pitchFamily="34" charset="0"/>
              </a:rPr>
              <a:t>ДОБРО.ЦЕНТРА – форум </a:t>
            </a:r>
            <a:r>
              <a:rPr lang="ru-RU" sz="1400" dirty="0">
                <a:latin typeface="Franklin Gothic Demi" panose="020B0703020102020204" pitchFamily="34" charset="0"/>
              </a:rPr>
              <a:t>«Вместе –мы сила</a:t>
            </a:r>
            <a:r>
              <a:rPr lang="ru-RU" sz="1400" dirty="0" smtClean="0">
                <a:latin typeface="Franklin Gothic Demi" panose="020B0703020102020204" pitchFamily="34" charset="0"/>
              </a:rPr>
              <a:t>!».</a:t>
            </a:r>
            <a:endParaRPr lang="ru-RU" sz="1400" i="1" dirty="0">
              <a:effectLst/>
              <a:latin typeface="Franklin Gothic Demi" panose="020B07030201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9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Arial" charset="0"/>
                <a:ea typeface="Arial" charset="0"/>
                <a:cs typeface="Arial" charset="0"/>
              </a:rPr>
              <a:t>Ключевые мероприятия центра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201" y="1938358"/>
            <a:ext cx="6248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42900" algn="just"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Franklin Gothic Demi" panose="020B0703020102020204" pitchFamily="34" charset="0"/>
              </a:rPr>
              <a:t>Открытие ДОБРО.ЦЕНТРА</a:t>
            </a:r>
          </a:p>
          <a:p>
            <a:pPr marL="355600" lvl="1" indent="-342900" algn="just">
              <a:buFontTx/>
              <a:buChar char="-"/>
            </a:pPr>
            <a:r>
              <a:rPr lang="ru-RU" sz="1600" dirty="0" smtClean="0">
                <a:latin typeface="Franklin Gothic Demi" panose="020B0703020102020204" pitchFamily="34" charset="0"/>
              </a:rPr>
              <a:t>Подготовка </a:t>
            </a:r>
            <a:r>
              <a:rPr lang="ru-RU" sz="1600" dirty="0">
                <a:latin typeface="Franklin Gothic Demi" panose="020B0703020102020204" pitchFamily="34" charset="0"/>
              </a:rPr>
              <a:t>и проведение собственных и партнерских программ обучения для граждан и </a:t>
            </a:r>
            <a:r>
              <a:rPr lang="ru-RU" sz="1600" dirty="0" smtClean="0">
                <a:latin typeface="Franklin Gothic Demi" panose="020B0703020102020204" pitchFamily="34" charset="0"/>
              </a:rPr>
              <a:t>организаторов</a:t>
            </a:r>
          </a:p>
          <a:p>
            <a:pPr marL="355600" lvl="1" indent="-342900" algn="just">
              <a:buFontTx/>
              <a:buChar char="-"/>
            </a:pPr>
            <a:r>
              <a:rPr lang="ru-RU" sz="1600" dirty="0">
                <a:latin typeface="Franklin Gothic Demi" panose="020B0703020102020204" pitchFamily="34" charset="0"/>
              </a:rPr>
              <a:t>Проведение семинаров, лекций, обучающих занятий, консультаций по социальному проектированию, составление </a:t>
            </a:r>
            <a:r>
              <a:rPr lang="ru-RU" sz="1600" dirty="0" err="1">
                <a:latin typeface="Franklin Gothic Demi" panose="020B0703020102020204" pitchFamily="34" charset="0"/>
              </a:rPr>
              <a:t>грантовых</a:t>
            </a:r>
            <a:r>
              <a:rPr lang="ru-RU" sz="1600" dirty="0">
                <a:latin typeface="Franklin Gothic Demi" panose="020B0703020102020204" pitchFamily="34" charset="0"/>
              </a:rPr>
              <a:t> заявок. Взаимодействие с фондами по предоставлению грантов</a:t>
            </a:r>
            <a:r>
              <a:rPr lang="ru-RU" sz="1600" dirty="0" smtClean="0">
                <a:latin typeface="Franklin Gothic Demi" panose="020B07030201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Franklin Gothic Demi" panose="020B0703020102020204" pitchFamily="34" charset="0"/>
              </a:rPr>
              <a:t>Консультирование </a:t>
            </a:r>
            <a:r>
              <a:rPr lang="ru-RU" sz="1600" dirty="0">
                <a:latin typeface="Franklin Gothic Demi" panose="020B0703020102020204" pitchFamily="34" charset="0"/>
              </a:rPr>
              <a:t>по мерам поощрения волонтеров и организаторов и содействие в получении </a:t>
            </a:r>
            <a:r>
              <a:rPr lang="ru-RU" sz="1600" dirty="0" smtClean="0">
                <a:latin typeface="Franklin Gothic Demi" panose="020B0703020102020204" pitchFamily="34" charset="0"/>
              </a:rPr>
              <a:t>поощрения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Franklin Gothic Demi" panose="020B0703020102020204" pitchFamily="34" charset="0"/>
              </a:rPr>
              <a:t>Создание клуба общения «Клуб Добрых Сердец», </a:t>
            </a:r>
            <a:endParaRPr lang="ru-RU" sz="1600" dirty="0" smtClean="0">
              <a:latin typeface="Franklin Gothic Demi" panose="020B0703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latin typeface="Franklin Gothic Demi" panose="020B0703020102020204" pitchFamily="34" charset="0"/>
              </a:rPr>
              <a:t>Консультации и практические занятия по темам активного долголетия «Штаб-квартира активного долголетия</a:t>
            </a:r>
            <a:r>
              <a:rPr lang="ru-RU" sz="1600" dirty="0" smtClean="0">
                <a:latin typeface="Franklin Gothic Demi" panose="020B0703020102020204" pitchFamily="34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Franklin Gothic Demi" panose="020B0703020102020204" pitchFamily="34" charset="0"/>
              </a:rPr>
              <a:t>Консультации по цифровой экономике и финансовой грамотности, мерам защиты от мошенников «Финансовую грамотность в каждую семью</a:t>
            </a:r>
            <a:r>
              <a:rPr lang="ru-RU" sz="1600" dirty="0" smtClean="0">
                <a:latin typeface="Franklin Gothic Demi" panose="020B0703020102020204" pitchFamily="34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Franklin Gothic Demi" panose="020B0703020102020204" pitchFamily="34" charset="0"/>
              </a:rPr>
              <a:t>Форум «Вместе –мы сила!»</a:t>
            </a:r>
            <a:endParaRPr lang="ru-RU" sz="1600" dirty="0">
              <a:latin typeface="Franklin Gothic Demi" panose="020B0703020102020204" pitchFamily="34" charset="0"/>
            </a:endParaRPr>
          </a:p>
          <a:p>
            <a:r>
              <a:rPr lang="ru-RU" dirty="0"/>
              <a:t> </a:t>
            </a:r>
          </a:p>
          <a:p>
            <a:pPr marL="355600" lvl="1" indent="-342900" algn="just">
              <a:buFontTx/>
              <a:buChar char="-"/>
            </a:pPr>
            <a:endParaRPr lang="ru-RU" sz="1200" dirty="0"/>
          </a:p>
          <a:p>
            <a:pPr marL="355600" lvl="1" indent="-342900" algn="just">
              <a:spcAft>
                <a:spcPts val="0"/>
              </a:spcAft>
              <a:buFontTx/>
              <a:buChar char="-"/>
            </a:pPr>
            <a:endParaRPr lang="ru-RU" sz="1200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3" b="6033"/>
          <a:stretch/>
        </p:blipFill>
        <p:spPr>
          <a:xfrm>
            <a:off x="7347744" y="1861671"/>
            <a:ext cx="4532312" cy="26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9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Arial" charset="0"/>
                <a:ea typeface="Arial" charset="0"/>
                <a:cs typeface="Arial" charset="0"/>
              </a:rPr>
              <a:t>Партнеры центра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938358"/>
            <a:ext cx="73394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Franklin Gothic Demi" panose="020B0703020102020204" pitchFamily="34" charset="0"/>
              </a:rPr>
              <a:t>Администрация </a:t>
            </a:r>
            <a:r>
              <a:rPr lang="ru-RU" sz="1600" dirty="0">
                <a:latin typeface="Franklin Gothic Demi" panose="020B0703020102020204" pitchFamily="34" charset="0"/>
              </a:rPr>
              <a:t>города Волжского </a:t>
            </a:r>
            <a:r>
              <a:rPr lang="ru-RU" sz="1600" dirty="0" smtClean="0">
                <a:latin typeface="Franklin Gothic Demi" panose="020B0703020102020204" pitchFamily="34" charset="0"/>
              </a:rPr>
              <a:t>- предоставление </a:t>
            </a:r>
            <a:r>
              <a:rPr lang="ru-RU" sz="1600" dirty="0">
                <a:latin typeface="Franklin Gothic Demi" panose="020B0703020102020204" pitchFamily="34" charset="0"/>
              </a:rPr>
              <a:t>помещения на безвозмездной основе для </a:t>
            </a:r>
            <a:r>
              <a:rPr lang="ru-RU" sz="1600" dirty="0" smtClean="0">
                <a:latin typeface="Franklin Gothic Demi" panose="020B0703020102020204" pitchFamily="34" charset="0"/>
              </a:rPr>
              <a:t>ДОБРО.ЦЕНТРА (</a:t>
            </a:r>
            <a:r>
              <a:rPr lang="ru-RU" sz="1600" dirty="0">
                <a:latin typeface="Franklin Gothic Demi" panose="020B0703020102020204" pitchFamily="34" charset="0"/>
              </a:rPr>
              <a:t>аренда и коммунальные услуги), оплата штатных работников. </a:t>
            </a:r>
            <a:endParaRPr lang="ru-RU" sz="1600" dirty="0" smtClean="0">
              <a:latin typeface="Franklin Gothic Demi" panose="020B0703020102020204" pitchFamily="34" charset="0"/>
            </a:endParaRPr>
          </a:p>
          <a:p>
            <a:pPr marL="355600" lvl="1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Franklin Gothic Demi" panose="020B0703020102020204" pitchFamily="34" charset="0"/>
              </a:rPr>
              <a:t>Газета «Волжская правда» - </a:t>
            </a:r>
            <a:r>
              <a:rPr lang="ru-RU" sz="1600" dirty="0">
                <a:latin typeface="Franklin Gothic Demi" panose="020B0703020102020204" pitchFamily="34" charset="0"/>
              </a:rPr>
              <a:t>освещение работы </a:t>
            </a:r>
            <a:r>
              <a:rPr lang="ru-RU" sz="1600" dirty="0" smtClean="0">
                <a:latin typeface="Franklin Gothic Demi" panose="020B0703020102020204" pitchFamily="34" charset="0"/>
              </a:rPr>
              <a:t>ДОБРО.ЦЕНТРА. </a:t>
            </a:r>
          </a:p>
          <a:p>
            <a:pPr marL="355600" lvl="1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Franklin Gothic Demi" panose="020B0703020102020204" pitchFamily="34" charset="0"/>
              </a:rPr>
              <a:t>Волжская </a:t>
            </a:r>
            <a:r>
              <a:rPr lang="ru-RU" sz="1600" dirty="0">
                <a:latin typeface="Franklin Gothic Demi" panose="020B0703020102020204" pitchFamily="34" charset="0"/>
              </a:rPr>
              <a:t>городская </a:t>
            </a:r>
            <a:r>
              <a:rPr lang="ru-RU" sz="1600" dirty="0" smtClean="0">
                <a:latin typeface="Franklin Gothic Demi" panose="020B0703020102020204" pitchFamily="34" charset="0"/>
              </a:rPr>
              <a:t>Дума - </a:t>
            </a:r>
            <a:r>
              <a:rPr lang="ru-RU" sz="1600" dirty="0">
                <a:latin typeface="Franklin Gothic Demi" panose="020B0703020102020204" pitchFamily="34" charset="0"/>
              </a:rPr>
              <a:t>информационная, организационная и консультационная поддержка. </a:t>
            </a:r>
            <a:endParaRPr lang="ru-RU" sz="1600" dirty="0" smtClean="0">
              <a:latin typeface="Franklin Gothic Demi" panose="020B0703020102020204" pitchFamily="34" charset="0"/>
            </a:endParaRPr>
          </a:p>
          <a:p>
            <a:pPr marL="355600" lvl="1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Franklin Gothic Demi" panose="020B0703020102020204" pitchFamily="34" charset="0"/>
              </a:rPr>
              <a:t>Волжская </a:t>
            </a:r>
            <a:r>
              <a:rPr lang="ru-RU" sz="1600" dirty="0">
                <a:latin typeface="Franklin Gothic Demi" panose="020B0703020102020204" pitchFamily="34" charset="0"/>
              </a:rPr>
              <a:t>городская организация ВОИ - информационная, организационная и консультационная поддержка. </a:t>
            </a:r>
            <a:endParaRPr lang="ru-RU" sz="1600" dirty="0" smtClean="0">
              <a:latin typeface="Franklin Gothic Demi" panose="020B0703020102020204" pitchFamily="34" charset="0"/>
            </a:endParaRPr>
          </a:p>
          <a:p>
            <a:pPr marL="355600" lvl="1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Franklin Gothic Demi" panose="020B0703020102020204" pitchFamily="34" charset="0"/>
              </a:rPr>
              <a:t>Комитет </a:t>
            </a:r>
            <a:r>
              <a:rPr lang="ru-RU" sz="1600" dirty="0">
                <a:latin typeface="Franklin Gothic Demi" panose="020B0703020102020204" pitchFamily="34" charset="0"/>
              </a:rPr>
              <a:t>по делам молодежи культуры и спорта- партнеры в организации проекта, предоставление помещения на безвозмездной основе. </a:t>
            </a:r>
            <a:endParaRPr lang="ru-RU" sz="1600" dirty="0" smtClean="0">
              <a:latin typeface="Franklin Gothic Demi" panose="020B0703020102020204" pitchFamily="34" charset="0"/>
            </a:endParaRPr>
          </a:p>
          <a:p>
            <a:pPr marL="355600" lvl="1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Franklin Gothic Demi" panose="020B0703020102020204" pitchFamily="34" charset="0"/>
              </a:rPr>
              <a:t>МУ «Комплексный </a:t>
            </a:r>
            <a:r>
              <a:rPr lang="ru-RU" sz="1600" dirty="0">
                <a:latin typeface="Franklin Gothic Demi" panose="020B0703020102020204" pitchFamily="34" charset="0"/>
              </a:rPr>
              <a:t>молодежный центр </a:t>
            </a:r>
            <a:r>
              <a:rPr lang="ru-RU" sz="1600" dirty="0" smtClean="0">
                <a:latin typeface="Franklin Gothic Demi" panose="020B0703020102020204" pitchFamily="34" charset="0"/>
              </a:rPr>
              <a:t>«Юность» Волжского - </a:t>
            </a:r>
            <a:r>
              <a:rPr lang="ru-RU" sz="1600" dirty="0">
                <a:latin typeface="Franklin Gothic Demi" panose="020B0703020102020204" pitchFamily="34" charset="0"/>
              </a:rPr>
              <a:t>предоставление оборудования в счет </a:t>
            </a:r>
            <a:r>
              <a:rPr lang="ru-RU" sz="1600" dirty="0" err="1">
                <a:latin typeface="Franklin Gothic Demi" panose="020B0703020102020204" pitchFamily="34" charset="0"/>
              </a:rPr>
              <a:t>софинансирования</a:t>
            </a:r>
            <a:r>
              <a:rPr lang="ru-RU" sz="1600" dirty="0">
                <a:latin typeface="Franklin Gothic Demi" panose="020B0703020102020204" pitchFamily="34" charset="0"/>
              </a:rPr>
              <a:t>. </a:t>
            </a:r>
            <a:endParaRPr lang="ru-RU" sz="1600" dirty="0" smtClean="0">
              <a:latin typeface="Franklin Gothic Demi" panose="020B0703020102020204" pitchFamily="34" charset="0"/>
            </a:endParaRPr>
          </a:p>
          <a:p>
            <a:pPr marL="355600" lvl="1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latin typeface="Franklin Gothic Demi" panose="020B0703020102020204" pitchFamily="34" charset="0"/>
              </a:rPr>
              <a:t>ГБУ </a:t>
            </a:r>
            <a:r>
              <a:rPr lang="ru-RU" sz="1600" dirty="0">
                <a:latin typeface="Franklin Gothic Demi" panose="020B0703020102020204" pitchFamily="34" charset="0"/>
              </a:rPr>
              <a:t>ВО </a:t>
            </a:r>
            <a:r>
              <a:rPr lang="ru-RU" sz="1600" dirty="0" smtClean="0">
                <a:latin typeface="Franklin Gothic Demi" panose="020B0703020102020204" pitchFamily="34" charset="0"/>
              </a:rPr>
              <a:t>«Центр </a:t>
            </a:r>
            <a:r>
              <a:rPr lang="ru-RU" sz="1600" dirty="0">
                <a:latin typeface="Franklin Gothic Demi" panose="020B0703020102020204" pitchFamily="34" charset="0"/>
              </a:rPr>
              <a:t>молодежной </a:t>
            </a:r>
            <a:r>
              <a:rPr lang="ru-RU" sz="1600" dirty="0" smtClean="0">
                <a:latin typeface="Franklin Gothic Demi" panose="020B0703020102020204" pitchFamily="34" charset="0"/>
              </a:rPr>
              <a:t>политики» (</a:t>
            </a:r>
            <a:r>
              <a:rPr lang="ru-RU" sz="1600" dirty="0">
                <a:latin typeface="Franklin Gothic Demi" panose="020B0703020102020204" pitchFamily="34" charset="0"/>
              </a:rPr>
              <a:t>Региональный ресурсный центр добровольчества Волгоградской области</a:t>
            </a:r>
            <a:r>
              <a:rPr lang="ru-RU" sz="1600" dirty="0" smtClean="0">
                <a:latin typeface="Franklin Gothic Demi" panose="020B0703020102020204" pitchFamily="34" charset="0"/>
              </a:rPr>
              <a:t>) - методическая, информационная </a:t>
            </a:r>
            <a:r>
              <a:rPr lang="ru-RU" sz="1600" dirty="0">
                <a:latin typeface="Franklin Gothic Demi" panose="020B0703020102020204" pitchFamily="34" charset="0"/>
              </a:rPr>
              <a:t>и консультационная поддержка.</a:t>
            </a:r>
            <a:endParaRPr lang="ru-RU" sz="1600" i="1" dirty="0">
              <a:effectLst/>
              <a:latin typeface="Franklin Gothic Demi" panose="020B07030201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8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587374"/>
            <a:ext cx="10515600" cy="1325563"/>
          </a:xfrm>
        </p:spPr>
        <p:txBody>
          <a:bodyPr/>
          <a:lstStyle/>
          <a:p>
            <a:r>
              <a:rPr lang="ru-RU" b="1" dirty="0">
                <a:latin typeface="Arial" charset="0"/>
                <a:ea typeface="Arial" charset="0"/>
                <a:cs typeface="Arial" charset="0"/>
              </a:rPr>
              <a:t>Ключевые результаты работы Центра за 2023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432070"/>
            <a:ext cx="73394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>
              <a:spcAft>
                <a:spcPts val="0"/>
              </a:spcAft>
            </a:pP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Количество волонтеров </a:t>
            </a:r>
            <a:r>
              <a:rPr lang="mr-IN" sz="2400" i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80</a:t>
            </a: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400" i="1" dirty="0">
                <a:latin typeface="Arial" charset="0"/>
                <a:ea typeface="Arial" charset="0"/>
                <a:cs typeface="Arial" charset="0"/>
              </a:rPr>
            </a:b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Количество </a:t>
            </a:r>
            <a:r>
              <a:rPr lang="ru-RU" sz="2400" i="1" dirty="0" err="1">
                <a:latin typeface="Arial" charset="0"/>
                <a:ea typeface="Arial" charset="0"/>
                <a:cs typeface="Arial" charset="0"/>
              </a:rPr>
              <a:t>благополучателей</a:t>
            </a: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– 7400 </a:t>
            </a:r>
            <a:endParaRPr lang="ru-RU" sz="2400" i="1" dirty="0">
              <a:latin typeface="Arial" charset="0"/>
              <a:ea typeface="Arial" charset="0"/>
              <a:cs typeface="Arial" charset="0"/>
            </a:endParaRPr>
          </a:p>
          <a:p>
            <a:pPr marL="12700" lvl="1">
              <a:spcAft>
                <a:spcPts val="0"/>
              </a:spcAft>
            </a:pP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Партнеры </a:t>
            </a:r>
            <a:r>
              <a:rPr lang="mr-IN" sz="2400" i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7</a:t>
            </a:r>
          </a:p>
          <a:p>
            <a:pPr marL="12700" lvl="1">
              <a:spcAft>
                <a:spcPts val="0"/>
              </a:spcAft>
            </a:pP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Мероприятия – 164 </a:t>
            </a: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400" i="1" dirty="0">
                <a:latin typeface="Arial" charset="0"/>
                <a:ea typeface="Arial" charset="0"/>
                <a:cs typeface="Arial" charset="0"/>
              </a:rPr>
            </a:br>
            <a:r>
              <a:rPr lang="ru-RU" sz="2400" i="1" dirty="0" smtClean="0">
                <a:effectLst/>
                <a:latin typeface="Arial" charset="0"/>
                <a:ea typeface="Arial" charset="0"/>
                <a:cs typeface="Arial" charset="0"/>
              </a:rPr>
              <a:t>Публикации </a:t>
            </a:r>
            <a:r>
              <a:rPr lang="mr-IN" sz="2400" i="1" dirty="0">
                <a:effectLst/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400" i="1" dirty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i="1" dirty="0" smtClean="0">
                <a:effectLst/>
                <a:latin typeface="Arial" charset="0"/>
                <a:ea typeface="Arial" charset="0"/>
                <a:cs typeface="Arial" charset="0"/>
              </a:rPr>
              <a:t>164 </a:t>
            </a:r>
          </a:p>
          <a:p>
            <a:pPr marL="12700" lvl="1">
              <a:spcAft>
                <a:spcPts val="0"/>
              </a:spcAft>
            </a:pPr>
            <a:endParaRPr lang="ru-RU" sz="2400" i="1" dirty="0" smtClean="0">
              <a:effectLst/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r>
              <a:rPr lang="ru-RU" sz="2400" i="1" dirty="0"/>
              <a:t>ДОБРО.ЦЕНТР объединит все мелкие и разрозненные общественные организации по одну крышу ДОБРО.ЦЕНТРА, где будет проводиться работа централизованно и по общему плану поставленных задач</a:t>
            </a:r>
            <a:r>
              <a:rPr lang="ru-RU" sz="2400" i="1" dirty="0" smtClean="0"/>
              <a:t>.</a:t>
            </a:r>
            <a:endParaRPr lang="ru-RU" sz="24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charset="0"/>
                <a:ea typeface="Arial" charset="0"/>
                <a:cs typeface="Arial" charset="0"/>
              </a:rPr>
              <a:t>Статьи бюджета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5186076"/>
            <a:ext cx="7339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2400" i="1" dirty="0">
                <a:latin typeface="Arial" charset="0"/>
                <a:ea typeface="Arial" charset="0"/>
                <a:cs typeface="Arial" charset="0"/>
              </a:rPr>
              <a:t>Итого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: 2 000 000 </a:t>
            </a:r>
            <a:endParaRPr lang="ru-RU" sz="2200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690688"/>
            <a:ext cx="74186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1600" i="1" dirty="0" smtClean="0">
                <a:latin typeface="Franklin Gothic Demi" panose="020B0703020102020204" pitchFamily="34" charset="0"/>
                <a:ea typeface="Arial" charset="0"/>
                <a:cs typeface="Arial" charset="0"/>
              </a:rPr>
              <a:t>1. </a:t>
            </a:r>
            <a:r>
              <a:rPr lang="ru-RU" sz="1600" b="1" dirty="0">
                <a:latin typeface="Franklin Gothic Demi" panose="020B0703020102020204" pitchFamily="34" charset="0"/>
              </a:rPr>
              <a:t>Расходы на косметический ремонт и аренду </a:t>
            </a:r>
            <a:r>
              <a:rPr lang="ru-RU" sz="1600" b="1" dirty="0" smtClean="0">
                <a:latin typeface="Franklin Gothic Demi" panose="020B0703020102020204" pitchFamily="34" charset="0"/>
              </a:rPr>
              <a:t>помещения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 smtClean="0">
                <a:latin typeface="Franklin Gothic Demi" panose="020B0703020102020204" pitchFamily="34" charset="0"/>
              </a:rPr>
              <a:t>(</a:t>
            </a:r>
            <a:r>
              <a:rPr lang="ru-RU" sz="1600" b="1" i="1" dirty="0" smtClean="0">
                <a:latin typeface="&quot;Times New Roman&quot;"/>
              </a:rPr>
              <a:t>Косметический </a:t>
            </a:r>
            <a:r>
              <a:rPr lang="ru-RU" sz="1600" b="1" i="1" dirty="0">
                <a:latin typeface="&quot;Times New Roman&quot;"/>
              </a:rPr>
              <a:t>ремонт помещения, </a:t>
            </a:r>
            <a:r>
              <a:rPr lang="ru-RU" sz="1600" b="1" i="1" dirty="0" smtClean="0">
                <a:latin typeface="&quot;Times New Roman&quot;"/>
              </a:rPr>
              <a:t>100 </a:t>
            </a:r>
            <a:r>
              <a:rPr lang="ru-RU" sz="1600" b="1" i="1" dirty="0" err="1" smtClean="0">
                <a:latin typeface="&quot;Times New Roman&quot;"/>
              </a:rPr>
              <a:t>кв.м</a:t>
            </a:r>
            <a:r>
              <a:rPr lang="ru-RU" sz="1600" b="1" i="1" dirty="0">
                <a:latin typeface="&quot;Times New Roman&quot;"/>
              </a:rPr>
              <a:t>. и </a:t>
            </a:r>
            <a:r>
              <a:rPr lang="ru-RU" sz="1600" b="1" i="1" dirty="0" err="1" smtClean="0">
                <a:latin typeface="&quot;Times New Roman&quot;"/>
              </a:rPr>
              <a:t>брендирование</a:t>
            </a:r>
            <a:r>
              <a:rPr lang="ru-RU" sz="1600" b="1" i="1" dirty="0" smtClean="0">
                <a:latin typeface="&quot;Times New Roman&quot;"/>
              </a:rPr>
              <a:t> Центра</a:t>
            </a:r>
            <a:r>
              <a:rPr lang="ru-RU" sz="1600" b="1" i="1" dirty="0" smtClean="0">
                <a:latin typeface="Franklin Gothic Demi" panose="020B0703020102020204" pitchFamily="34" charset="0"/>
              </a:rPr>
              <a:t>).</a:t>
            </a:r>
            <a:endParaRPr lang="ru-RU" sz="1600" b="1" i="1" dirty="0">
              <a:effectLst/>
              <a:latin typeface="Franklin Gothic Demi" panose="020B0703020102020204" pitchFamily="34" charset="0"/>
              <a:ea typeface="Arial" charset="0"/>
              <a:cs typeface="Arial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1600" i="1" dirty="0" smtClean="0">
                <a:latin typeface="Franklin Gothic Demi" panose="020B0703020102020204" pitchFamily="34" charset="0"/>
                <a:ea typeface="Arial" charset="0"/>
                <a:cs typeface="Arial" charset="0"/>
              </a:rPr>
              <a:t>2. </a:t>
            </a:r>
            <a:r>
              <a:rPr lang="ru-RU" sz="1600" b="1" dirty="0" smtClean="0">
                <a:latin typeface="Franklin Gothic Demi" panose="020B0703020102020204" pitchFamily="34" charset="0"/>
              </a:rPr>
              <a:t>Расходы </a:t>
            </a:r>
            <a:r>
              <a:rPr lang="ru-RU" sz="1600" b="1" dirty="0">
                <a:latin typeface="Franklin Gothic Demi" panose="020B0703020102020204" pitchFamily="34" charset="0"/>
              </a:rPr>
              <a:t>на материально-техническое обеспечение </a:t>
            </a:r>
            <a:r>
              <a:rPr lang="ru-RU" sz="1600" b="1" dirty="0" err="1" smtClean="0">
                <a:latin typeface="Franklin Gothic Demi" panose="020B0703020102020204" pitchFamily="34" charset="0"/>
              </a:rPr>
              <a:t>Добро.Центра</a:t>
            </a:r>
            <a:endParaRPr lang="ru-RU" sz="1600" b="1" dirty="0">
              <a:latin typeface="Franklin Gothic Demi" panose="020B07030201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 smtClean="0">
                <a:latin typeface="Franklin Gothic Demi" panose="020B0703020102020204" pitchFamily="34" charset="0"/>
                <a:ea typeface="Arial" charset="0"/>
                <a:cs typeface="Arial" charset="0"/>
              </a:rPr>
              <a:t>(звуковое  оборудование, оборудование для проведения презентаций, мебель, климатическая техника, информационные баннеры, вывески, сувенирная продукция).</a:t>
            </a:r>
            <a:endParaRPr lang="ru-RU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4" t="-207" b="96015"/>
          <a:stretch/>
        </p:blipFill>
        <p:spPr>
          <a:xfrm>
            <a:off x="838200" y="4816475"/>
            <a:ext cx="5762625" cy="1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36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560</Words>
  <Application>Microsoft Office PowerPoint</Application>
  <PresentationFormat>Произвольный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Учреждение на базе которого состоится открытие центра</vt:lpstr>
      <vt:lpstr>ФОТОГРАФИЯ ПОМЕЩЕНИЯ</vt:lpstr>
      <vt:lpstr>Опыт работы с  «серебряными» волонтерами</vt:lpstr>
      <vt:lpstr>Механизм работы ДоброЦентра «Молоды душой»</vt:lpstr>
      <vt:lpstr>Ключевые мероприятия центра</vt:lpstr>
      <vt:lpstr>Партнеры центра</vt:lpstr>
      <vt:lpstr>Ключевые результаты работы Центра за 2023 год</vt:lpstr>
      <vt:lpstr>Статьи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Администратор</cp:lastModifiedBy>
  <cp:revision>78</cp:revision>
  <cp:lastPrinted>2019-08-19T07:39:53Z</cp:lastPrinted>
  <dcterms:created xsi:type="dcterms:W3CDTF">2019-08-18T15:07:00Z</dcterms:created>
  <dcterms:modified xsi:type="dcterms:W3CDTF">2022-09-27T07:40:00Z</dcterms:modified>
</cp:coreProperties>
</file>