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9" r:id="rId12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7" d="100"/>
          <a:sy n="77" d="100"/>
        </p:scale>
        <p:origin x="414" y="5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0D968-C660-4420-BC9E-5A0F5E71546F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952500" y="1371600"/>
            <a:ext cx="12192000" cy="6858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7370425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827713" y="17370425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B242D-78AC-49D8-840C-3C1500D4F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package" Target="../embeddings/_________Microsoft_Word.docx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5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«Пошли потопаем»: ключевые идеи и стратегические задачи
</a:t>
            </a:r>
            <a:r>
              <a:rPr lang="en-US" sz="6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3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Вовлечь молодёжь ЕАО в пешеходные прогулки через тематические маршруты и мероприятия.
</a:t>
            </a:r>
            <a:r>
              <a:rPr lang="en-US" sz="233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50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9F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29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2603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46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эффекты и наследие проекта
</a:t>
            </a:r>
            <a:endParaRPr lang="en-US" sz="4683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открытых карт маршрутов
</a:t>
            </a: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интерактивным картам маршрутов становится общедоступным, что поддерживает самостоятельное изучение города.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городской культуре
</a:t>
            </a: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 повышается вовлечённость молодёжи в культурную жизнь региона и изучение исторического наследия.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устойчивого сообщества
</a:t>
            </a: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активное сообщество любителей прогулок, поддерживающее инициативы и обменивающееся опытом.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прогулок в досуге молодёжи
</a:t>
            </a: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новый формат активного отдыха, который становится регулярной частью жизни горожан и гостей ЕАО.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проекта «Пошли потопаем» в развитии молодёжной активности
</a:t>
            </a: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укрепляет связь молодёжи с городом, создает сплочённое сообщество и закладывает платформу для дальнейшего развития пеших прогулок и туристических инициатив в регионе.
</a:t>
            </a:r>
            <a:endParaRPr lang="en-US" sz="5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E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проекта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цель — стимулировать пешеходную активность молодёжи ЕАО, формируя дружеское сообщество и популяризируя культурное наследие региона.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четырёх групповых прогулок с гидами-волонтёрами, вовлечение минимум 100 участников и активное продвижение через цифровые каналы.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четырёх уникальных тематических маршрутов, ориентированных на историю, искусство и городские особенности для привлечения интереса молодёжи.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сообщества в социальных сетях, публикация интерактивных карт маршрутов и внедрение системы мотивационных сувениров для повышения вовлечённости.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студенты и молодые специалисты
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20–35 лет, проживающие в ЕАО, занятые учёбой или работой, заинтересованы в новых форматах досуга и культурном обогащении. Они ищут компании для прогулок и познания города.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истории и культуре
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аудитории проявляет живой интерес к истории и культурному наследию родного города, что мотивирует их к участию в тематических прогулках и образовательных мероприятиях.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 социальные предпочтения
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использует цифровые платформы для общения и поиска информации, отдает предпочтение удобным онлайн-форматам взаимодействия и информации о мероприятиях.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Целевая аудитория проекта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50" y="2647833"/>
            <a:ext cx="10121400" cy="4837434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количественные результаты проекта
</a:t>
            </a: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показатель отражает конкретное достижение в рамках реализации этапов проекта.
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успешное выполнение запланированных этапов и рост заинтересованности молодёжи.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документация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109" y="2070500"/>
            <a:ext cx="3811031" cy="5522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269" y="2070500"/>
            <a:ext cx="3811031" cy="5522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1428" y="2070500"/>
            <a:ext cx="3811031" cy="5522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68587" y="2070500"/>
            <a:ext cx="3811031" cy="552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тематических маршрутов
</a:t>
            </a:r>
            <a:endParaRPr lang="en-US" sz="5000" dirty="0"/>
          </a:p>
        </p:txBody>
      </p:sp>
      <p:sp>
        <p:nvSpPr>
          <p:cNvPr id="9" name="Text 2"/>
          <p:cNvSpPr txBox="1"/>
          <p:nvPr/>
        </p:nvSpPr>
        <p:spPr>
          <a:xfrm>
            <a:off x="1137109" y="7421076"/>
            <a:ext cx="3973384" cy="1890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маршрут</a:t>
            </a:r>
            <a:r>
              <a:rPr lang="en-US" sz="1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прошлое города с посещением ключевых исторических объектов, сопровождаемое детальными рассказами и архивными фотографиями.
</a:t>
            </a:r>
            <a:endParaRPr lang="en-US" sz="1816" dirty="0"/>
          </a:p>
        </p:txBody>
      </p:sp>
      <p:sp>
        <p:nvSpPr>
          <p:cNvPr id="10" name="Text 3"/>
          <p:cNvSpPr txBox="1"/>
          <p:nvPr/>
        </p:nvSpPr>
        <p:spPr>
          <a:xfrm>
            <a:off x="5212226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Арт-маршрут
</a:t>
            </a:r>
            <a:r>
              <a:rPr lang="en-US" sz="1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по местам городской уличной живописи и арт-объектам, с возможностью встречи с местными художниками и фотосессиями.
</a:t>
            </a:r>
            <a:endParaRPr lang="en-US" sz="2056" dirty="0"/>
          </a:p>
        </p:txBody>
      </p:sp>
      <p:sp>
        <p:nvSpPr>
          <p:cNvPr id="11" name="Text 4"/>
          <p:cNvSpPr txBox="1"/>
          <p:nvPr/>
        </p:nvSpPr>
        <p:spPr>
          <a:xfrm>
            <a:off x="9289388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Фотопрогулка
</a:t>
            </a:r>
            <a:r>
              <a:rPr lang="en-US" sz="1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маршрута ориентирована на лучшие локации для фотосъёмки, с советами по композиции и освещению от опытных фотографов.
</a:t>
            </a:r>
            <a:endParaRPr lang="en-US" sz="2021" dirty="0"/>
          </a:p>
        </p:txBody>
      </p:sp>
      <p:sp>
        <p:nvSpPr>
          <p:cNvPr id="12" name="Text 5"/>
          <p:cNvSpPr txBox="1"/>
          <p:nvPr/>
        </p:nvSpPr>
        <p:spPr>
          <a:xfrm>
            <a:off x="13366550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уникальных городских объектов
</a:t>
            </a: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необычных и малоизвестных уголков города, предлагающих новые впечатления и рассказы от местных экспертов.
</a:t>
            </a:r>
            <a:endParaRPr lang="en-US" sz="176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139230"/>
            <a:ext cx="4800600" cy="6665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41"/>
              </a:lnSpc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Лишь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незначительная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молодежи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плохие погодные условия, в причину отсутствия прогулок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ru-RU" sz="24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интересных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маршрутов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 сложность заставить себя пойти на прогулку без четкой цели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барьеры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требующие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внимания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проекта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малой популярности пеших прогулок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молодёжи ЕАО, 2026
</a:t>
            </a:r>
            <a:endParaRPr lang="en-US" sz="1454" dirty="0"/>
          </a:p>
        </p:txBody>
      </p:sp>
      <p:grpSp>
        <p:nvGrpSpPr>
          <p:cNvPr id="10" name="Group 52"/>
          <p:cNvGrpSpPr>
            <a:grpSpLocks/>
          </p:cNvGrpSpPr>
          <p:nvPr/>
        </p:nvGrpSpPr>
        <p:grpSpPr>
          <a:xfrm>
            <a:off x="8058913" y="3060192"/>
            <a:ext cx="8703636" cy="4993847"/>
            <a:chOff x="-125104" y="4707"/>
            <a:chExt cx="5790574" cy="2325836"/>
          </a:xfrm>
        </p:grpSpPr>
        <p:sp>
          <p:nvSpPr>
            <p:cNvPr id="11" name="Graphic 53"/>
            <p:cNvSpPr/>
            <p:nvPr/>
          </p:nvSpPr>
          <p:spPr>
            <a:xfrm>
              <a:off x="0" y="70578"/>
              <a:ext cx="5665470" cy="2259965"/>
            </a:xfrm>
            <a:custGeom>
              <a:avLst/>
              <a:gdLst/>
              <a:ahLst/>
              <a:cxnLst/>
              <a:rect l="l" t="t" r="r" b="b"/>
              <a:pathLst>
                <a:path w="5665470" h="2259965">
                  <a:moveTo>
                    <a:pt x="5665134" y="2259768"/>
                  </a:moveTo>
                  <a:lnTo>
                    <a:pt x="0" y="2259768"/>
                  </a:lnTo>
                  <a:lnTo>
                    <a:pt x="0" y="0"/>
                  </a:lnTo>
                  <a:lnTo>
                    <a:pt x="5665134" y="0"/>
                  </a:lnTo>
                  <a:lnTo>
                    <a:pt x="5665134" y="22597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Graphic 54"/>
            <p:cNvSpPr/>
            <p:nvPr/>
          </p:nvSpPr>
          <p:spPr>
            <a:xfrm>
              <a:off x="1421770" y="4707"/>
              <a:ext cx="3681729" cy="1920875"/>
            </a:xfrm>
            <a:custGeom>
              <a:avLst/>
              <a:gdLst/>
              <a:ahLst/>
              <a:cxnLst/>
              <a:rect l="l" t="t" r="r" b="b"/>
              <a:pathLst>
                <a:path w="3681729" h="1920875">
                  <a:moveTo>
                    <a:pt x="0" y="0"/>
                  </a:moveTo>
                  <a:lnTo>
                    <a:pt x="3681538" y="0"/>
                  </a:lnTo>
                  <a:lnTo>
                    <a:pt x="3681538" y="1920802"/>
                  </a:lnTo>
                  <a:lnTo>
                    <a:pt x="0" y="1920802"/>
                  </a:lnTo>
                  <a:lnTo>
                    <a:pt x="0" y="0"/>
                  </a:lnTo>
                  <a:close/>
                </a:path>
              </a:pathLst>
            </a:custGeom>
            <a:ln w="9415">
              <a:solidFill>
                <a:srgbClr val="EDEDED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Graphic 55"/>
            <p:cNvSpPr/>
            <p:nvPr/>
          </p:nvSpPr>
          <p:spPr>
            <a:xfrm>
              <a:off x="1421763" y="4707"/>
              <a:ext cx="3681729" cy="1920875"/>
            </a:xfrm>
            <a:custGeom>
              <a:avLst/>
              <a:gdLst/>
              <a:ahLst/>
              <a:cxnLst/>
              <a:rect l="l" t="t" r="r" b="b"/>
              <a:pathLst>
                <a:path w="3681729" h="1920875">
                  <a:moveTo>
                    <a:pt x="9410" y="0"/>
                  </a:moveTo>
                  <a:lnTo>
                    <a:pt x="0" y="0"/>
                  </a:lnTo>
                  <a:lnTo>
                    <a:pt x="0" y="1920811"/>
                  </a:lnTo>
                  <a:lnTo>
                    <a:pt x="9410" y="1920811"/>
                  </a:lnTo>
                  <a:lnTo>
                    <a:pt x="9410" y="0"/>
                  </a:lnTo>
                  <a:close/>
                </a:path>
                <a:path w="3681729" h="1920875">
                  <a:moveTo>
                    <a:pt x="1233462" y="1854898"/>
                  </a:moveTo>
                  <a:lnTo>
                    <a:pt x="1224038" y="1854898"/>
                  </a:lnTo>
                  <a:lnTo>
                    <a:pt x="1224038" y="1920811"/>
                  </a:lnTo>
                  <a:lnTo>
                    <a:pt x="1233462" y="1920811"/>
                  </a:lnTo>
                  <a:lnTo>
                    <a:pt x="1233462" y="1854898"/>
                  </a:lnTo>
                  <a:close/>
                </a:path>
                <a:path w="3681729" h="1920875">
                  <a:moveTo>
                    <a:pt x="1233462" y="1214628"/>
                  </a:moveTo>
                  <a:lnTo>
                    <a:pt x="1224038" y="1214628"/>
                  </a:lnTo>
                  <a:lnTo>
                    <a:pt x="1224038" y="1657172"/>
                  </a:lnTo>
                  <a:lnTo>
                    <a:pt x="1233462" y="1657172"/>
                  </a:lnTo>
                  <a:lnTo>
                    <a:pt x="1233462" y="1214628"/>
                  </a:lnTo>
                  <a:close/>
                </a:path>
                <a:path w="3681729" h="1920875">
                  <a:moveTo>
                    <a:pt x="1233462" y="903909"/>
                  </a:moveTo>
                  <a:lnTo>
                    <a:pt x="1224038" y="903909"/>
                  </a:lnTo>
                  <a:lnTo>
                    <a:pt x="1224038" y="1016901"/>
                  </a:lnTo>
                  <a:lnTo>
                    <a:pt x="1233462" y="1016901"/>
                  </a:lnTo>
                  <a:lnTo>
                    <a:pt x="1233462" y="903909"/>
                  </a:lnTo>
                  <a:close/>
                </a:path>
                <a:path w="3681729" h="1920875">
                  <a:moveTo>
                    <a:pt x="1233462" y="263652"/>
                  </a:moveTo>
                  <a:lnTo>
                    <a:pt x="1224038" y="263652"/>
                  </a:lnTo>
                  <a:lnTo>
                    <a:pt x="1224038" y="706183"/>
                  </a:lnTo>
                  <a:lnTo>
                    <a:pt x="1233462" y="706183"/>
                  </a:lnTo>
                  <a:lnTo>
                    <a:pt x="1233462" y="263652"/>
                  </a:lnTo>
                  <a:close/>
                </a:path>
                <a:path w="3681729" h="1920875">
                  <a:moveTo>
                    <a:pt x="1233462" y="0"/>
                  </a:moveTo>
                  <a:lnTo>
                    <a:pt x="1224038" y="0"/>
                  </a:lnTo>
                  <a:lnTo>
                    <a:pt x="1224038" y="65913"/>
                  </a:lnTo>
                  <a:lnTo>
                    <a:pt x="1233462" y="65913"/>
                  </a:lnTo>
                  <a:lnTo>
                    <a:pt x="1233462" y="0"/>
                  </a:lnTo>
                  <a:close/>
                </a:path>
                <a:path w="3681729" h="1920875">
                  <a:moveTo>
                    <a:pt x="2457500" y="1214628"/>
                  </a:moveTo>
                  <a:lnTo>
                    <a:pt x="2448077" y="1214628"/>
                  </a:lnTo>
                  <a:lnTo>
                    <a:pt x="2448077" y="1920811"/>
                  </a:lnTo>
                  <a:lnTo>
                    <a:pt x="2457500" y="1920811"/>
                  </a:lnTo>
                  <a:lnTo>
                    <a:pt x="2457500" y="1214628"/>
                  </a:lnTo>
                  <a:close/>
                </a:path>
                <a:path w="3681729" h="1920875">
                  <a:moveTo>
                    <a:pt x="2457500" y="0"/>
                  </a:moveTo>
                  <a:lnTo>
                    <a:pt x="2448077" y="0"/>
                  </a:lnTo>
                  <a:lnTo>
                    <a:pt x="2448077" y="1016901"/>
                  </a:lnTo>
                  <a:lnTo>
                    <a:pt x="2457500" y="1016901"/>
                  </a:lnTo>
                  <a:lnTo>
                    <a:pt x="2457500" y="0"/>
                  </a:lnTo>
                  <a:close/>
                </a:path>
                <a:path w="3681729" h="1920875">
                  <a:moveTo>
                    <a:pt x="3681539" y="0"/>
                  </a:moveTo>
                  <a:lnTo>
                    <a:pt x="3672128" y="0"/>
                  </a:lnTo>
                  <a:lnTo>
                    <a:pt x="3672128" y="1920811"/>
                  </a:lnTo>
                  <a:lnTo>
                    <a:pt x="3681539" y="1920811"/>
                  </a:lnTo>
                  <a:lnTo>
                    <a:pt x="3681539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Graphic 56"/>
            <p:cNvSpPr/>
            <p:nvPr/>
          </p:nvSpPr>
          <p:spPr>
            <a:xfrm>
              <a:off x="2033789" y="4707"/>
              <a:ext cx="2458085" cy="1920875"/>
            </a:xfrm>
            <a:custGeom>
              <a:avLst/>
              <a:gdLst/>
              <a:ahLst/>
              <a:cxnLst/>
              <a:rect l="l" t="t" r="r" b="b"/>
              <a:pathLst>
                <a:path w="2458085" h="1920875">
                  <a:moveTo>
                    <a:pt x="9410" y="1854898"/>
                  </a:moveTo>
                  <a:lnTo>
                    <a:pt x="0" y="1854898"/>
                  </a:lnTo>
                  <a:lnTo>
                    <a:pt x="0" y="1920811"/>
                  </a:lnTo>
                  <a:lnTo>
                    <a:pt x="9410" y="1920811"/>
                  </a:lnTo>
                  <a:lnTo>
                    <a:pt x="9410" y="1854898"/>
                  </a:lnTo>
                  <a:close/>
                </a:path>
                <a:path w="2458085" h="1920875">
                  <a:moveTo>
                    <a:pt x="9410" y="1534769"/>
                  </a:moveTo>
                  <a:lnTo>
                    <a:pt x="0" y="1534769"/>
                  </a:lnTo>
                  <a:lnTo>
                    <a:pt x="0" y="1657172"/>
                  </a:lnTo>
                  <a:lnTo>
                    <a:pt x="9410" y="1657172"/>
                  </a:lnTo>
                  <a:lnTo>
                    <a:pt x="9410" y="1534769"/>
                  </a:lnTo>
                  <a:close/>
                </a:path>
                <a:path w="2458085" h="1920875">
                  <a:moveTo>
                    <a:pt x="9410" y="1214628"/>
                  </a:moveTo>
                  <a:lnTo>
                    <a:pt x="0" y="1214628"/>
                  </a:lnTo>
                  <a:lnTo>
                    <a:pt x="0" y="1337030"/>
                  </a:lnTo>
                  <a:lnTo>
                    <a:pt x="9410" y="1337030"/>
                  </a:lnTo>
                  <a:lnTo>
                    <a:pt x="9410" y="1214628"/>
                  </a:lnTo>
                  <a:close/>
                </a:path>
                <a:path w="2458085" h="1920875">
                  <a:moveTo>
                    <a:pt x="9410" y="903909"/>
                  </a:moveTo>
                  <a:lnTo>
                    <a:pt x="0" y="903909"/>
                  </a:lnTo>
                  <a:lnTo>
                    <a:pt x="0" y="1016901"/>
                  </a:lnTo>
                  <a:lnTo>
                    <a:pt x="9410" y="1016901"/>
                  </a:lnTo>
                  <a:lnTo>
                    <a:pt x="9410" y="903909"/>
                  </a:lnTo>
                  <a:close/>
                </a:path>
                <a:path w="2458085" h="1920875">
                  <a:moveTo>
                    <a:pt x="9410" y="583780"/>
                  </a:moveTo>
                  <a:lnTo>
                    <a:pt x="0" y="583780"/>
                  </a:lnTo>
                  <a:lnTo>
                    <a:pt x="0" y="706183"/>
                  </a:lnTo>
                  <a:lnTo>
                    <a:pt x="9410" y="706183"/>
                  </a:lnTo>
                  <a:lnTo>
                    <a:pt x="9410" y="583780"/>
                  </a:lnTo>
                  <a:close/>
                </a:path>
                <a:path w="2458085" h="1920875">
                  <a:moveTo>
                    <a:pt x="9410" y="263652"/>
                  </a:moveTo>
                  <a:lnTo>
                    <a:pt x="0" y="263652"/>
                  </a:lnTo>
                  <a:lnTo>
                    <a:pt x="0" y="386054"/>
                  </a:lnTo>
                  <a:lnTo>
                    <a:pt x="9410" y="386054"/>
                  </a:lnTo>
                  <a:lnTo>
                    <a:pt x="9410" y="263652"/>
                  </a:lnTo>
                  <a:close/>
                </a:path>
                <a:path w="2458085" h="1920875">
                  <a:moveTo>
                    <a:pt x="9410" y="0"/>
                  </a:moveTo>
                  <a:lnTo>
                    <a:pt x="0" y="0"/>
                  </a:lnTo>
                  <a:lnTo>
                    <a:pt x="0" y="65913"/>
                  </a:lnTo>
                  <a:lnTo>
                    <a:pt x="9410" y="65913"/>
                  </a:lnTo>
                  <a:lnTo>
                    <a:pt x="9410" y="0"/>
                  </a:lnTo>
                  <a:close/>
                </a:path>
                <a:path w="2458085" h="1920875">
                  <a:moveTo>
                    <a:pt x="1233449" y="1854898"/>
                  </a:moveTo>
                  <a:lnTo>
                    <a:pt x="1224038" y="1854898"/>
                  </a:lnTo>
                  <a:lnTo>
                    <a:pt x="1224038" y="1920811"/>
                  </a:lnTo>
                  <a:lnTo>
                    <a:pt x="1233449" y="1920811"/>
                  </a:lnTo>
                  <a:lnTo>
                    <a:pt x="1233449" y="1854898"/>
                  </a:lnTo>
                  <a:close/>
                </a:path>
                <a:path w="2458085" h="1920875">
                  <a:moveTo>
                    <a:pt x="1233449" y="1214628"/>
                  </a:moveTo>
                  <a:lnTo>
                    <a:pt x="1224038" y="1214628"/>
                  </a:lnTo>
                  <a:lnTo>
                    <a:pt x="1224038" y="1657172"/>
                  </a:lnTo>
                  <a:lnTo>
                    <a:pt x="1233449" y="1657172"/>
                  </a:lnTo>
                  <a:lnTo>
                    <a:pt x="1233449" y="1214628"/>
                  </a:lnTo>
                  <a:close/>
                </a:path>
                <a:path w="2458085" h="1920875">
                  <a:moveTo>
                    <a:pt x="1233449" y="263652"/>
                  </a:moveTo>
                  <a:lnTo>
                    <a:pt x="1224038" y="263652"/>
                  </a:lnTo>
                  <a:lnTo>
                    <a:pt x="1224038" y="1016901"/>
                  </a:lnTo>
                  <a:lnTo>
                    <a:pt x="1233449" y="1016901"/>
                  </a:lnTo>
                  <a:lnTo>
                    <a:pt x="1233449" y="263652"/>
                  </a:lnTo>
                  <a:close/>
                </a:path>
                <a:path w="2458085" h="1920875">
                  <a:moveTo>
                    <a:pt x="1233449" y="0"/>
                  </a:moveTo>
                  <a:lnTo>
                    <a:pt x="1224038" y="0"/>
                  </a:lnTo>
                  <a:lnTo>
                    <a:pt x="1224038" y="65913"/>
                  </a:lnTo>
                  <a:lnTo>
                    <a:pt x="1233449" y="65913"/>
                  </a:lnTo>
                  <a:lnTo>
                    <a:pt x="1233449" y="0"/>
                  </a:lnTo>
                  <a:close/>
                </a:path>
                <a:path w="2458085" h="1920875">
                  <a:moveTo>
                    <a:pt x="2457488" y="0"/>
                  </a:moveTo>
                  <a:lnTo>
                    <a:pt x="2448077" y="0"/>
                  </a:lnTo>
                  <a:lnTo>
                    <a:pt x="2448077" y="1920811"/>
                  </a:lnTo>
                  <a:lnTo>
                    <a:pt x="2457488" y="1920811"/>
                  </a:lnTo>
                  <a:lnTo>
                    <a:pt x="2457488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Graphic 57"/>
            <p:cNvSpPr/>
            <p:nvPr/>
          </p:nvSpPr>
          <p:spPr>
            <a:xfrm>
              <a:off x="1431174" y="70620"/>
              <a:ext cx="2683510" cy="1789430"/>
            </a:xfrm>
            <a:custGeom>
              <a:avLst/>
              <a:gdLst/>
              <a:ahLst/>
              <a:cxnLst/>
              <a:rect l="l" t="t" r="r" b="b"/>
              <a:pathLst>
                <a:path w="2683510" h="1789430">
                  <a:moveTo>
                    <a:pt x="725017" y="1271117"/>
                  </a:moveTo>
                  <a:lnTo>
                    <a:pt x="0" y="1271117"/>
                  </a:lnTo>
                  <a:lnTo>
                    <a:pt x="0" y="1468856"/>
                  </a:lnTo>
                  <a:lnTo>
                    <a:pt x="725017" y="1468856"/>
                  </a:lnTo>
                  <a:lnTo>
                    <a:pt x="725017" y="1271117"/>
                  </a:lnTo>
                  <a:close/>
                </a:path>
                <a:path w="2683510" h="1789430">
                  <a:moveTo>
                    <a:pt x="969822" y="320141"/>
                  </a:moveTo>
                  <a:lnTo>
                    <a:pt x="0" y="320141"/>
                  </a:lnTo>
                  <a:lnTo>
                    <a:pt x="0" y="517867"/>
                  </a:lnTo>
                  <a:lnTo>
                    <a:pt x="969822" y="517867"/>
                  </a:lnTo>
                  <a:lnTo>
                    <a:pt x="969822" y="320141"/>
                  </a:lnTo>
                  <a:close/>
                </a:path>
                <a:path w="2683510" h="1789430">
                  <a:moveTo>
                    <a:pt x="1459433" y="640270"/>
                  </a:moveTo>
                  <a:lnTo>
                    <a:pt x="0" y="640270"/>
                  </a:lnTo>
                  <a:lnTo>
                    <a:pt x="0" y="837996"/>
                  </a:lnTo>
                  <a:lnTo>
                    <a:pt x="1459433" y="837996"/>
                  </a:lnTo>
                  <a:lnTo>
                    <a:pt x="1459433" y="640270"/>
                  </a:lnTo>
                  <a:close/>
                </a:path>
                <a:path w="2683510" h="1789430">
                  <a:moveTo>
                    <a:pt x="2193861" y="0"/>
                  </a:moveTo>
                  <a:lnTo>
                    <a:pt x="0" y="0"/>
                  </a:lnTo>
                  <a:lnTo>
                    <a:pt x="0" y="197739"/>
                  </a:lnTo>
                  <a:lnTo>
                    <a:pt x="2193861" y="197739"/>
                  </a:lnTo>
                  <a:lnTo>
                    <a:pt x="2193861" y="0"/>
                  </a:lnTo>
                  <a:close/>
                </a:path>
                <a:path w="2683510" h="1789430">
                  <a:moveTo>
                    <a:pt x="2438666" y="1591259"/>
                  </a:moveTo>
                  <a:lnTo>
                    <a:pt x="0" y="1591259"/>
                  </a:lnTo>
                  <a:lnTo>
                    <a:pt x="0" y="1788985"/>
                  </a:lnTo>
                  <a:lnTo>
                    <a:pt x="2438666" y="1788985"/>
                  </a:lnTo>
                  <a:lnTo>
                    <a:pt x="2438666" y="1591259"/>
                  </a:lnTo>
                  <a:close/>
                </a:path>
                <a:path w="2683510" h="1789430">
                  <a:moveTo>
                    <a:pt x="2683484" y="950988"/>
                  </a:moveTo>
                  <a:lnTo>
                    <a:pt x="0" y="950988"/>
                  </a:lnTo>
                  <a:lnTo>
                    <a:pt x="0" y="1148715"/>
                  </a:lnTo>
                  <a:lnTo>
                    <a:pt x="2683484" y="1148715"/>
                  </a:lnTo>
                  <a:lnTo>
                    <a:pt x="2683484" y="950988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Graphic 58"/>
            <p:cNvSpPr/>
            <p:nvPr/>
          </p:nvSpPr>
          <p:spPr>
            <a:xfrm>
              <a:off x="1421770" y="4707"/>
              <a:ext cx="9525" cy="1920875"/>
            </a:xfrm>
            <a:custGeom>
              <a:avLst/>
              <a:gdLst/>
              <a:ahLst/>
              <a:cxnLst/>
              <a:rect l="l" t="t" r="r" b="b"/>
              <a:pathLst>
                <a:path w="9525" h="1920875">
                  <a:moveTo>
                    <a:pt x="9415" y="1920802"/>
                  </a:moveTo>
                  <a:lnTo>
                    <a:pt x="0" y="1920802"/>
                  </a:lnTo>
                  <a:lnTo>
                    <a:pt x="0" y="0"/>
                  </a:lnTo>
                  <a:lnTo>
                    <a:pt x="9415" y="0"/>
                  </a:lnTo>
                  <a:lnTo>
                    <a:pt x="9415" y="1920802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7" name="Graphic 59"/>
            <p:cNvSpPr/>
            <p:nvPr/>
          </p:nvSpPr>
          <p:spPr>
            <a:xfrm>
              <a:off x="2156192" y="164778"/>
              <a:ext cx="2072005" cy="1600835"/>
            </a:xfrm>
            <a:custGeom>
              <a:avLst/>
              <a:gdLst/>
              <a:ahLst/>
              <a:cxnLst/>
              <a:rect l="l" t="t" r="r" b="b"/>
              <a:pathLst>
                <a:path w="2072005" h="1600835">
                  <a:moveTo>
                    <a:pt x="112979" y="1271117"/>
                  </a:moveTo>
                  <a:lnTo>
                    <a:pt x="0" y="1271117"/>
                  </a:lnTo>
                  <a:lnTo>
                    <a:pt x="0" y="1280541"/>
                  </a:lnTo>
                  <a:lnTo>
                    <a:pt x="112979" y="1280541"/>
                  </a:lnTo>
                  <a:lnTo>
                    <a:pt x="112979" y="1271117"/>
                  </a:lnTo>
                  <a:close/>
                </a:path>
                <a:path w="2072005" h="1600835">
                  <a:moveTo>
                    <a:pt x="357797" y="320141"/>
                  </a:moveTo>
                  <a:lnTo>
                    <a:pt x="244805" y="320141"/>
                  </a:lnTo>
                  <a:lnTo>
                    <a:pt x="244805" y="329552"/>
                  </a:lnTo>
                  <a:lnTo>
                    <a:pt x="357797" y="329552"/>
                  </a:lnTo>
                  <a:lnTo>
                    <a:pt x="357797" y="320141"/>
                  </a:lnTo>
                  <a:close/>
                </a:path>
                <a:path w="2072005" h="1600835">
                  <a:moveTo>
                    <a:pt x="847407" y="640270"/>
                  </a:moveTo>
                  <a:lnTo>
                    <a:pt x="734415" y="640270"/>
                  </a:lnTo>
                  <a:lnTo>
                    <a:pt x="734415" y="649681"/>
                  </a:lnTo>
                  <a:lnTo>
                    <a:pt x="847407" y="649681"/>
                  </a:lnTo>
                  <a:lnTo>
                    <a:pt x="847407" y="640270"/>
                  </a:lnTo>
                  <a:close/>
                </a:path>
                <a:path w="2072005" h="1600835">
                  <a:moveTo>
                    <a:pt x="1581835" y="0"/>
                  </a:moveTo>
                  <a:lnTo>
                    <a:pt x="1468843" y="0"/>
                  </a:lnTo>
                  <a:lnTo>
                    <a:pt x="1468843" y="9423"/>
                  </a:lnTo>
                  <a:lnTo>
                    <a:pt x="1581835" y="9423"/>
                  </a:lnTo>
                  <a:lnTo>
                    <a:pt x="1581835" y="0"/>
                  </a:lnTo>
                  <a:close/>
                </a:path>
                <a:path w="2072005" h="1600835">
                  <a:moveTo>
                    <a:pt x="1826641" y="1591259"/>
                  </a:moveTo>
                  <a:lnTo>
                    <a:pt x="1713649" y="1591259"/>
                  </a:lnTo>
                  <a:lnTo>
                    <a:pt x="1713649" y="1600669"/>
                  </a:lnTo>
                  <a:lnTo>
                    <a:pt x="1826641" y="1600669"/>
                  </a:lnTo>
                  <a:lnTo>
                    <a:pt x="1826641" y="1591259"/>
                  </a:lnTo>
                  <a:close/>
                </a:path>
                <a:path w="2072005" h="1600835">
                  <a:moveTo>
                    <a:pt x="2071446" y="950988"/>
                  </a:moveTo>
                  <a:lnTo>
                    <a:pt x="1958467" y="950988"/>
                  </a:lnTo>
                  <a:lnTo>
                    <a:pt x="1958467" y="960399"/>
                  </a:lnTo>
                  <a:lnTo>
                    <a:pt x="2071446" y="960399"/>
                  </a:lnTo>
                  <a:lnTo>
                    <a:pt x="2071446" y="950988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8" name="Textbox 60"/>
            <p:cNvSpPr txBox="1"/>
            <p:nvPr/>
          </p:nvSpPr>
          <p:spPr>
            <a:xfrm>
              <a:off x="5035628" y="1985052"/>
              <a:ext cx="138430" cy="12636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850" b="1" spc="-25">
                  <a:solidFill>
                    <a:srgbClr val="444444"/>
                  </a:solidFill>
                  <a:effectLst/>
                  <a:latin typeface="Arial"/>
                  <a:ea typeface="Times New Roman"/>
                  <a:cs typeface="Times New Roman"/>
                </a:rPr>
                <a:t>15</a:t>
              </a:r>
              <a:endParaRPr lang="ru-RU" sz="11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Textbox 61"/>
            <p:cNvSpPr txBox="1"/>
            <p:nvPr/>
          </p:nvSpPr>
          <p:spPr>
            <a:xfrm>
              <a:off x="3811587" y="1985052"/>
              <a:ext cx="138430" cy="12636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850" b="1" spc="-25">
                  <a:solidFill>
                    <a:srgbClr val="444444"/>
                  </a:solidFill>
                  <a:effectLst/>
                  <a:latin typeface="Arial"/>
                  <a:ea typeface="Times New Roman"/>
                  <a:cs typeface="Times New Roman"/>
                </a:rPr>
                <a:t>10</a:t>
              </a:r>
              <a:endParaRPr lang="ru-RU" sz="11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Textbox 62"/>
            <p:cNvSpPr txBox="1"/>
            <p:nvPr/>
          </p:nvSpPr>
          <p:spPr>
            <a:xfrm>
              <a:off x="2619033" y="1985052"/>
              <a:ext cx="75565" cy="12636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850" b="1" spc="-50">
                  <a:solidFill>
                    <a:srgbClr val="444444"/>
                  </a:solidFill>
                  <a:effectLst/>
                  <a:latin typeface="Arial"/>
                  <a:ea typeface="Times New Roman"/>
                  <a:cs typeface="Times New Roman"/>
                </a:rPr>
                <a:t>5</a:t>
              </a:r>
              <a:endParaRPr lang="ru-RU" sz="11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Textbox 63"/>
            <p:cNvSpPr txBox="1"/>
            <p:nvPr/>
          </p:nvSpPr>
          <p:spPr>
            <a:xfrm>
              <a:off x="1394992" y="1985052"/>
              <a:ext cx="75565" cy="12636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850" b="1" spc="-50">
                  <a:solidFill>
                    <a:srgbClr val="444444"/>
                  </a:solidFill>
                  <a:effectLst/>
                  <a:latin typeface="Arial"/>
                  <a:ea typeface="Times New Roman"/>
                  <a:cs typeface="Times New Roman"/>
                </a:rPr>
                <a:t>0</a:t>
              </a:r>
              <a:endParaRPr lang="ru-RU" sz="11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Textbox 64"/>
            <p:cNvSpPr txBox="1"/>
            <p:nvPr/>
          </p:nvSpPr>
          <p:spPr>
            <a:xfrm>
              <a:off x="3985924" y="1705675"/>
              <a:ext cx="199242" cy="11987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120"/>
                </a:lnSpc>
                <a:spcAft>
                  <a:spcPts val="0"/>
                </a:spcAft>
              </a:pPr>
              <a:r>
                <a:rPr lang="ru-RU" sz="1200" b="1" spc="-140" dirty="0">
                  <a:solidFill>
                    <a:srgbClr val="202024"/>
                  </a:solidFill>
                  <a:effectLst/>
                  <a:latin typeface="Arial"/>
                  <a:ea typeface="Times New Roman"/>
                  <a:cs typeface="Times New Roman"/>
                </a:rPr>
                <a:t>1</a:t>
              </a:r>
              <a:r>
                <a:rPr lang="ru-RU" sz="1200" b="1" spc="-140" dirty="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1</a:t>
              </a:r>
              <a:r>
                <a:rPr lang="ru-RU" sz="1200" b="1" spc="-140" dirty="0">
                  <a:solidFill>
                    <a:srgbClr val="202024"/>
                  </a:solidFill>
                  <a:effectLst/>
                  <a:latin typeface="Arial"/>
                  <a:ea typeface="Times New Roman"/>
                  <a:cs typeface="Times New Roman"/>
                </a:rPr>
                <a:t>0</a:t>
              </a:r>
              <a:endParaRPr lang="ru-RU" sz="11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Textbox 65"/>
            <p:cNvSpPr txBox="1"/>
            <p:nvPr/>
          </p:nvSpPr>
          <p:spPr>
            <a:xfrm>
              <a:off x="450855" y="1691988"/>
              <a:ext cx="980440" cy="12636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200" b="1" spc="-10" dirty="0">
                  <a:solidFill>
                    <a:srgbClr val="212121"/>
                  </a:solidFill>
                  <a:effectLst/>
                  <a:latin typeface="Arial"/>
                  <a:ea typeface="Times New Roman"/>
                  <a:cs typeface="Times New Roman"/>
                </a:rPr>
                <a:t>Нехватка</a:t>
              </a:r>
              <a:r>
                <a:rPr lang="ru-RU" sz="1200" b="1" spc="5" dirty="0">
                  <a:solidFill>
                    <a:srgbClr val="212121"/>
                  </a:solidFill>
                  <a:effectLst/>
                  <a:latin typeface="Arial"/>
                  <a:ea typeface="Times New Roman"/>
                  <a:cs typeface="Times New Roman"/>
                </a:rPr>
                <a:t> </a:t>
              </a:r>
              <a:r>
                <a:rPr lang="ru-RU" sz="1200" b="1" spc="-10" dirty="0">
                  <a:solidFill>
                    <a:srgbClr val="212121"/>
                  </a:solidFill>
                  <a:effectLst/>
                  <a:latin typeface="Arial"/>
                  <a:ea typeface="Times New Roman"/>
                  <a:cs typeface="Times New Roman"/>
                </a:rPr>
                <a:t>времени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Textbox 66"/>
            <p:cNvSpPr txBox="1"/>
            <p:nvPr/>
          </p:nvSpPr>
          <p:spPr>
            <a:xfrm>
              <a:off x="2253401" y="1388895"/>
              <a:ext cx="143477" cy="14859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120"/>
                </a:lnSpc>
                <a:spcAft>
                  <a:spcPts val="0"/>
                </a:spcAft>
              </a:pPr>
              <a:r>
                <a:rPr lang="ru-RU" sz="1200" b="1" spc="-16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3</a:t>
              </a:r>
              <a:r>
                <a:rPr lang="ru-RU" sz="1200" b="1" spc="-160">
                  <a:solidFill>
                    <a:srgbClr val="202024"/>
                  </a:solidFill>
                  <a:effectLst/>
                  <a:latin typeface="Arial"/>
                  <a:ea typeface="Times New Roman"/>
                  <a:cs typeface="Times New Roman"/>
                </a:rPr>
                <a:t>3</a:t>
              </a:r>
              <a:r>
                <a:rPr lang="ru-RU" sz="1200" b="1" spc="45">
                  <a:solidFill>
                    <a:srgbClr val="202024"/>
                  </a:solidFill>
                  <a:effectLst/>
                  <a:latin typeface="Arial"/>
                  <a:ea typeface="Times New Roman"/>
                  <a:cs typeface="Times New Roman"/>
                </a:rPr>
                <a:t> </a:t>
              </a:r>
              <a:endParaRPr lang="ru-RU" sz="11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Textbox 67"/>
            <p:cNvSpPr txBox="1"/>
            <p:nvPr/>
          </p:nvSpPr>
          <p:spPr>
            <a:xfrm>
              <a:off x="609496" y="1388802"/>
              <a:ext cx="785495" cy="12636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200" b="1" dirty="0">
                  <a:solidFill>
                    <a:srgbClr val="212121"/>
                  </a:solidFill>
                  <a:effectLst/>
                  <a:latin typeface="Arial"/>
                  <a:ea typeface="Times New Roman"/>
                  <a:cs typeface="Times New Roman"/>
                </a:rPr>
                <a:t>Плохая</a:t>
              </a:r>
              <a:r>
                <a:rPr lang="ru-RU" sz="1200" b="1" spc="-45" dirty="0">
                  <a:solidFill>
                    <a:srgbClr val="212121"/>
                  </a:solidFill>
                  <a:effectLst/>
                  <a:latin typeface="Arial"/>
                  <a:ea typeface="Times New Roman"/>
                  <a:cs typeface="Times New Roman"/>
                </a:rPr>
                <a:t> </a:t>
              </a:r>
              <a:r>
                <a:rPr lang="ru-RU" sz="1200" b="1" spc="-10" dirty="0">
                  <a:solidFill>
                    <a:srgbClr val="212121"/>
                  </a:solidFill>
                  <a:effectLst/>
                  <a:latin typeface="Arial"/>
                  <a:ea typeface="Times New Roman"/>
                  <a:cs typeface="Times New Roman"/>
                </a:rPr>
                <a:t>погода</a:t>
              </a:r>
              <a:endParaRPr lang="ru-RU" sz="12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Textbox 68"/>
            <p:cNvSpPr txBox="1"/>
            <p:nvPr/>
          </p:nvSpPr>
          <p:spPr>
            <a:xfrm>
              <a:off x="4228197" y="1053668"/>
              <a:ext cx="195708" cy="14859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120"/>
                </a:lnSpc>
                <a:spcAft>
                  <a:spcPts val="0"/>
                </a:spcAft>
              </a:pPr>
              <a:r>
                <a:rPr lang="ru-RU" sz="1200" b="1" spc="-265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1</a:t>
              </a:r>
              <a:r>
                <a:rPr lang="ru-RU" sz="1200" b="1" spc="-265">
                  <a:solidFill>
                    <a:srgbClr val="202024"/>
                  </a:solidFill>
                  <a:effectLst/>
                  <a:latin typeface="Arial"/>
                  <a:ea typeface="Times New Roman"/>
                  <a:cs typeface="Times New Roman"/>
                </a:rPr>
                <a:t>1</a:t>
              </a:r>
              <a:r>
                <a:rPr lang="ru-RU" sz="1200" b="1" spc="-265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1</a:t>
              </a:r>
              <a:r>
                <a:rPr lang="ru-RU" sz="1200" b="1" spc="-265">
                  <a:solidFill>
                    <a:srgbClr val="202024"/>
                  </a:solidFill>
                  <a:effectLst/>
                  <a:latin typeface="Arial"/>
                  <a:ea typeface="Times New Roman"/>
                  <a:cs typeface="Times New Roman"/>
                </a:rPr>
                <a:t>1</a:t>
              </a:r>
              <a:r>
                <a:rPr lang="ru-RU" sz="1200" b="1" spc="35">
                  <a:solidFill>
                    <a:srgbClr val="202024"/>
                  </a:solidFill>
                  <a:effectLst/>
                  <a:latin typeface="Arial"/>
                  <a:ea typeface="Times New Roman"/>
                  <a:cs typeface="Times New Roman"/>
                </a:rPr>
                <a:t> </a:t>
              </a:r>
              <a:endParaRPr lang="ru-RU" sz="11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" name="Textbox 69"/>
            <p:cNvSpPr txBox="1"/>
            <p:nvPr/>
          </p:nvSpPr>
          <p:spPr>
            <a:xfrm>
              <a:off x="3003607" y="758280"/>
              <a:ext cx="159763" cy="14859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120"/>
                </a:lnSpc>
                <a:spcAft>
                  <a:spcPts val="0"/>
                </a:spcAft>
              </a:pPr>
              <a:r>
                <a:rPr lang="ru-RU" sz="1200" b="1" spc="-16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6</a:t>
              </a:r>
              <a:r>
                <a:rPr lang="ru-RU" sz="1200" b="1" spc="-160">
                  <a:solidFill>
                    <a:srgbClr val="202024"/>
                  </a:solidFill>
                  <a:effectLst/>
                  <a:latin typeface="Arial"/>
                  <a:ea typeface="Times New Roman"/>
                  <a:cs typeface="Times New Roman"/>
                </a:rPr>
                <a:t>6</a:t>
              </a:r>
              <a:r>
                <a:rPr lang="ru-RU" sz="1200" b="1" spc="45">
                  <a:solidFill>
                    <a:srgbClr val="202024"/>
                  </a:solidFill>
                  <a:effectLst/>
                  <a:latin typeface="Arial"/>
                  <a:ea typeface="Times New Roman"/>
                  <a:cs typeface="Times New Roman"/>
                </a:rPr>
                <a:t> </a:t>
              </a:r>
              <a:endParaRPr lang="ru-RU" sz="11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" name="Textbox 70"/>
            <p:cNvSpPr txBox="1"/>
            <p:nvPr/>
          </p:nvSpPr>
          <p:spPr>
            <a:xfrm>
              <a:off x="2513991" y="436404"/>
              <a:ext cx="180607" cy="10292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120"/>
                </a:lnSpc>
                <a:spcAft>
                  <a:spcPts val="0"/>
                </a:spcAft>
              </a:pPr>
              <a:r>
                <a:rPr lang="ru-RU" sz="2000" b="1" spc="-150" dirty="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4</a:t>
              </a:r>
              <a:r>
                <a:rPr lang="ru-RU" sz="1200" b="1" spc="-150" dirty="0">
                  <a:solidFill>
                    <a:srgbClr val="202024"/>
                  </a:solidFill>
                  <a:effectLst/>
                  <a:latin typeface="Arial"/>
                  <a:ea typeface="Times New Roman"/>
                  <a:cs typeface="Times New Roman"/>
                </a:rPr>
                <a:t>4</a:t>
              </a:r>
              <a:r>
                <a:rPr lang="ru-RU" sz="1200" b="1" spc="35" dirty="0">
                  <a:solidFill>
                    <a:srgbClr val="202024"/>
                  </a:solidFill>
                  <a:effectLst/>
                  <a:latin typeface="Arial"/>
                  <a:ea typeface="Times New Roman"/>
                  <a:cs typeface="Times New Roman"/>
                </a:rPr>
                <a:t> </a:t>
              </a:r>
              <a:endParaRPr lang="ru-RU" sz="11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ts val="1120"/>
                </a:lnSpc>
                <a:spcAft>
                  <a:spcPts val="0"/>
                </a:spcAft>
              </a:pPr>
              <a:r>
                <a:rPr lang="ru-RU" sz="1200" b="1" spc="-360" dirty="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ru-RU" sz="11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ts val="1120"/>
                </a:lnSpc>
                <a:spcAft>
                  <a:spcPts val="0"/>
                </a:spcAft>
              </a:pPr>
              <a:r>
                <a:rPr lang="ru-RU" sz="1200" b="1" spc="-360" dirty="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ru-RU" sz="11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ts val="1120"/>
                </a:lnSpc>
                <a:spcAft>
                  <a:spcPts val="0"/>
                </a:spcAft>
              </a:pPr>
              <a:r>
                <a:rPr lang="ru-RU" sz="1200" b="1" spc="-360" dirty="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ru-RU" sz="11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ts val="1120"/>
                </a:lnSpc>
                <a:spcAft>
                  <a:spcPts val="0"/>
                </a:spcAft>
              </a:pPr>
              <a:r>
                <a:rPr lang="ru-RU" sz="1200" b="1" spc="-360" dirty="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ru-RU" sz="11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ts val="1120"/>
                </a:lnSpc>
                <a:spcAft>
                  <a:spcPts val="0"/>
                </a:spcAft>
              </a:pPr>
              <a:r>
                <a:rPr lang="ru-RU" sz="1200" b="1" spc="-360" dirty="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ru-RU" sz="11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ts val="1120"/>
                </a:lnSpc>
                <a:spcAft>
                  <a:spcPts val="0"/>
                </a:spcAft>
              </a:pPr>
              <a:r>
                <a:rPr lang="ru-RU" sz="1200" b="1" spc="-360" dirty="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ru-RU" sz="11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ts val="1120"/>
                </a:lnSpc>
                <a:spcAft>
                  <a:spcPts val="0"/>
                </a:spcAft>
              </a:pPr>
              <a:r>
                <a:rPr lang="ru-RU" sz="1200" b="1" spc="-360" dirty="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ru-RU" sz="11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ts val="1120"/>
                </a:lnSpc>
                <a:spcAft>
                  <a:spcPts val="0"/>
                </a:spcAft>
              </a:pPr>
              <a:r>
                <a:rPr lang="ru-RU" sz="1200" b="1" spc="-360" dirty="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ru-RU" sz="11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ts val="1120"/>
                </a:lnSpc>
                <a:spcAft>
                  <a:spcPts val="0"/>
                </a:spcAft>
              </a:pPr>
              <a:r>
                <a:rPr lang="ru-RU" sz="1200" b="1" spc="-360" dirty="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ru-RU" sz="11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ts val="1120"/>
                </a:lnSpc>
                <a:spcAft>
                  <a:spcPts val="0"/>
                </a:spcAft>
              </a:pPr>
              <a:endParaRPr lang="ru-RU" sz="11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Textbox 71"/>
            <p:cNvSpPr txBox="1"/>
            <p:nvPr/>
          </p:nvSpPr>
          <p:spPr>
            <a:xfrm>
              <a:off x="3724980" y="101872"/>
              <a:ext cx="140224" cy="14859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120"/>
                </a:lnSpc>
                <a:spcAft>
                  <a:spcPts val="0"/>
                </a:spcAft>
              </a:pPr>
              <a:r>
                <a:rPr lang="ru-RU" sz="1200" b="1" spc="-16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9</a:t>
              </a:r>
              <a:r>
                <a:rPr lang="ru-RU" sz="1200" b="1" spc="-160">
                  <a:solidFill>
                    <a:srgbClr val="202024"/>
                  </a:solidFill>
                  <a:effectLst/>
                  <a:latin typeface="Arial"/>
                  <a:ea typeface="Times New Roman"/>
                  <a:cs typeface="Times New Roman"/>
                </a:rPr>
                <a:t>9</a:t>
              </a:r>
              <a:r>
                <a:rPr lang="ru-RU" sz="1200" b="1" spc="45">
                  <a:solidFill>
                    <a:srgbClr val="202024"/>
                  </a:solidFill>
                  <a:effectLst/>
                  <a:latin typeface="Arial"/>
                  <a:ea typeface="Times New Roman"/>
                  <a:cs typeface="Times New Roman"/>
                </a:rPr>
                <a:t> </a:t>
              </a:r>
              <a:endParaRPr lang="ru-RU" sz="11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0" name="Textbox 72"/>
            <p:cNvSpPr txBox="1"/>
            <p:nvPr/>
          </p:nvSpPr>
          <p:spPr>
            <a:xfrm>
              <a:off x="-125104" y="70578"/>
              <a:ext cx="1538196" cy="26088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652145" marR="11430" indent="-252730" algn="r">
                <a:lnSpc>
                  <a:spcPct val="120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1200" b="1" dirty="0">
                  <a:solidFill>
                    <a:srgbClr val="212121"/>
                  </a:solidFill>
                  <a:effectLst/>
                  <a:latin typeface="Arial"/>
                  <a:ea typeface="Times New Roman"/>
                  <a:cs typeface="Times New Roman"/>
                </a:rPr>
                <a:t>Мне</a:t>
              </a:r>
              <a:r>
                <a:rPr lang="ru-RU" sz="1200" b="1" spc="-65" dirty="0">
                  <a:solidFill>
                    <a:srgbClr val="212121"/>
                  </a:solidFill>
                  <a:effectLst/>
                  <a:latin typeface="Arial"/>
                  <a:ea typeface="Times New Roman"/>
                  <a:cs typeface="Times New Roman"/>
                </a:rPr>
                <a:t> </a:t>
              </a:r>
              <a:r>
                <a:rPr lang="ru-RU" sz="1200" b="1" dirty="0">
                  <a:solidFill>
                    <a:srgbClr val="212121"/>
                  </a:solidFill>
                  <a:effectLst/>
                  <a:latin typeface="Arial"/>
                  <a:ea typeface="Times New Roman"/>
                  <a:cs typeface="Times New Roman"/>
                </a:rPr>
                <a:t>скучно</a:t>
              </a:r>
              <a:r>
                <a:rPr lang="ru-RU" sz="1200" b="1" spc="-65" dirty="0">
                  <a:solidFill>
                    <a:srgbClr val="212121"/>
                  </a:solidFill>
                  <a:effectLst/>
                  <a:latin typeface="Arial"/>
                  <a:ea typeface="Times New Roman"/>
                  <a:cs typeface="Times New Roman"/>
                </a:rPr>
                <a:t> </a:t>
              </a:r>
              <a:r>
                <a:rPr lang="ru-RU" sz="1200" b="1" dirty="0">
                  <a:solidFill>
                    <a:srgbClr val="212121"/>
                  </a:solidFill>
                  <a:effectLst/>
                  <a:latin typeface="Arial"/>
                  <a:ea typeface="Times New Roman"/>
                  <a:cs typeface="Times New Roman"/>
                </a:rPr>
                <a:t>ходить </a:t>
              </a:r>
              <a:r>
                <a:rPr lang="ru-RU" sz="1200" b="1" spc="-10" dirty="0">
                  <a:solidFill>
                    <a:srgbClr val="212121"/>
                  </a:solidFill>
                  <a:effectLst/>
                  <a:latin typeface="Arial"/>
                  <a:ea typeface="Times New Roman"/>
                  <a:cs typeface="Times New Roman"/>
                </a:rPr>
                <a:t>одному/одной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7122081" y="3883276"/>
            <a:ext cx="3276026" cy="51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11430" indent="79375" algn="r">
              <a:lnSpc>
                <a:spcPct val="127000"/>
              </a:lnSpc>
              <a:spcBef>
                <a:spcPts val="145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Не</a:t>
            </a:r>
            <a:r>
              <a:rPr lang="ru-RU" sz="1200" b="1" spc="-65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ru-RU" sz="1200" b="1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могу</a:t>
            </a:r>
            <a:r>
              <a:rPr lang="ru-RU" sz="1200" b="1" spc="-65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ru-RU" sz="1200" b="1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найти</a:t>
            </a:r>
            <a:r>
              <a:rPr lang="ru-RU" sz="1200" b="1" spc="-65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ru-RU" sz="1200" b="1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компанию (у</a:t>
            </a:r>
            <a:r>
              <a:rPr lang="ru-RU" sz="1200" b="1" spc="-65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ru-RU" sz="1200" b="1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друзей</a:t>
            </a:r>
            <a:r>
              <a:rPr lang="ru-RU" sz="1200" b="1" spc="-65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ru-RU" sz="1200" b="1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другие</a:t>
            </a:r>
            <a:r>
              <a:rPr lang="ru-RU" sz="1200" b="1" spc="-65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ru-RU" sz="1200" b="1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графики или интересы)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200" b="1" dirty="0">
                <a:effectLst/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00544" y="4584358"/>
            <a:ext cx="2943179" cy="5067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ru-RU" sz="1200" b="1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Не знаю интересных маршрутов,</a:t>
            </a:r>
            <a:r>
              <a:rPr lang="ru-RU" sz="1200" b="1" spc="-15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ru-RU" sz="1200" b="1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надоело</a:t>
            </a:r>
            <a:r>
              <a:rPr lang="ru-RU" sz="1200" b="1" spc="-15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ru-RU" sz="1200" b="1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ходить по одним и тем же местам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400544" y="5262406"/>
            <a:ext cx="2943179" cy="4191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11430" indent="79375" algn="r">
              <a:lnSpc>
                <a:spcPct val="127000"/>
              </a:lnSpc>
              <a:spcBef>
                <a:spcPts val="145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Сложно заставить себя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200" b="1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выйти</a:t>
            </a:r>
            <a:r>
              <a:rPr lang="ru-RU" sz="1200" b="1" spc="-60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ru-RU" sz="1200" b="1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без</a:t>
            </a:r>
            <a:r>
              <a:rPr lang="ru-RU" sz="1200" b="1" spc="-45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ru-RU" sz="1200" b="1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четкого</a:t>
            </a:r>
            <a:r>
              <a:rPr lang="ru-RU" sz="1200" b="1" spc="-50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ru-RU" sz="1200" b="1" spc="-10" dirty="0">
                <a:solidFill>
                  <a:srgbClr val="212121"/>
                </a:solidFill>
                <a:effectLst/>
                <a:latin typeface="Arial"/>
                <a:ea typeface="Times New Roman"/>
                <a:cs typeface="Times New Roman"/>
              </a:rPr>
              <a:t>повода или цели 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9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79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0" y="35655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сообщества в цифровом пространстве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сеть обеспечивает своевременную информацию о маршрутах, мероприятиях и новостях проекта для широкой аудитории.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участников, обмен впечатлениями и инициатива внутри сообщества стимулируют устойчивое развитие движения пешеходных прогулок.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карт и отчётов, а также создание площадки для обсуждений способствуют формированию активного сообщества.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13076384" y="2296605"/>
            <a:ext cx="4099726" cy="2762503"/>
          </a:xfrm>
          <a:prstGeom prst="rect">
            <a:avLst/>
          </a:prstGeom>
          <a:solidFill>
            <a:srgbClr val="FCE3B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Завершающий этап (4-ый месяц)</a:t>
            </a:r>
            <a:endParaRPr lang="ru-RU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Открытая публикация </a:t>
            </a:r>
            <a:r>
              <a:rPr lang="ru-RU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маршрутов;</a:t>
            </a:r>
            <a:endParaRPr lang="ru-RU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Подведение </a:t>
            </a:r>
            <a:r>
              <a:rPr lang="ru-RU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итогов;</a:t>
            </a:r>
            <a:endParaRPr lang="ru-RU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Награждение активных </a:t>
            </a:r>
            <a:r>
              <a:rPr lang="ru-RU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участников.</a:t>
            </a:r>
            <a:endParaRPr lang="ru-RU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64" name="Rectangle 65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4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559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8725" y="887758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реализации проекта: последовательность действий
</a:t>
            </a: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проектная документация и план-график реализации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0494362" y="5206873"/>
            <a:ext cx="4099725" cy="2762503"/>
          </a:xfrm>
          <a:prstGeom prst="rect">
            <a:avLst/>
          </a:prstGeom>
          <a:solidFill>
            <a:srgbClr val="FCE3B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Основной этап (2-4 месяц)</a:t>
            </a:r>
            <a:endParaRPr lang="ru-RU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Продвижение в социальных сетях</a:t>
            </a:r>
            <a:endParaRPr lang="ru-RU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Проведение групповых прогулок</a:t>
            </a:r>
            <a:endParaRPr lang="ru-RU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Выдача сувениров</a:t>
            </a:r>
            <a:endParaRPr lang="ru-RU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Сбор и анализ обратной связи</a:t>
            </a:r>
            <a:endParaRPr lang="ru-RU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Публикация маршрутов и </a:t>
            </a:r>
            <a:r>
              <a:rPr lang="ru-RU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отчетов</a:t>
            </a:r>
            <a:r>
              <a:rPr lang="ru-RU" sz="1400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8436864" y="5149596"/>
            <a:ext cx="8861210" cy="0"/>
          </a:xfrm>
          <a:prstGeom prst="line">
            <a:avLst/>
          </a:prstGeom>
          <a:ln w="3810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8332406" y="5025898"/>
            <a:ext cx="208915" cy="180975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2867469" y="5022596"/>
            <a:ext cx="208915" cy="180975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0285447" y="5059108"/>
            <a:ext cx="208915" cy="180975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8436863" y="2974848"/>
            <a:ext cx="1" cy="2168652"/>
          </a:xfrm>
          <a:prstGeom prst="line">
            <a:avLst/>
          </a:prstGeom>
          <a:ln w="76200">
            <a:solidFill>
              <a:srgbClr val="FF99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2986150" y="2974848"/>
            <a:ext cx="0" cy="2188211"/>
          </a:xfrm>
          <a:prstGeom prst="line">
            <a:avLst/>
          </a:prstGeom>
          <a:ln w="76200">
            <a:solidFill>
              <a:srgbClr val="FF99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10392223" y="5149596"/>
            <a:ext cx="2321" cy="2214371"/>
          </a:xfrm>
          <a:prstGeom prst="line">
            <a:avLst/>
          </a:prstGeom>
          <a:ln w="76200">
            <a:solidFill>
              <a:srgbClr val="FF99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16585501" y="5149596"/>
            <a:ext cx="791845" cy="0"/>
          </a:xfrm>
          <a:prstGeom prst="straightConnector1">
            <a:avLst/>
          </a:prstGeom>
          <a:ln w="28575">
            <a:solidFill>
              <a:srgbClr val="FF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17064076" y="4911851"/>
            <a:ext cx="467995" cy="426720"/>
          </a:xfrm>
          <a:prstGeom prst="ellipse">
            <a:avLst/>
          </a:prstGeom>
          <a:noFill/>
          <a:ln w="190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8541321" y="2279905"/>
            <a:ext cx="4223040" cy="2747518"/>
          </a:xfrm>
          <a:prstGeom prst="rect">
            <a:avLst/>
          </a:prstGeom>
          <a:solidFill>
            <a:srgbClr val="FCE3B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Подготовительный этап (1 месяц)</a:t>
            </a:r>
            <a:endParaRPr lang="ru-RU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dirty="0" err="1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Налаживание</a:t>
            </a:r>
            <a:r>
              <a:rPr lang="en-US" dirty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партнерских</a:t>
            </a:r>
            <a:r>
              <a:rPr lang="en-US" dirty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связей</a:t>
            </a:r>
            <a:r>
              <a:rPr lang="ru-RU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;</a:t>
            </a:r>
            <a:endParaRPr lang="ru-RU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dirty="0" err="1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Разработка</a:t>
            </a:r>
            <a:r>
              <a:rPr lang="en-US" dirty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маршрута</a:t>
            </a:r>
            <a:r>
              <a:rPr lang="ru-RU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;</a:t>
            </a:r>
            <a:endParaRPr lang="ru-RU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dirty="0" err="1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Создание</a:t>
            </a:r>
            <a:r>
              <a:rPr lang="en-US" dirty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сообщества</a:t>
            </a:r>
            <a:r>
              <a:rPr lang="en-US" dirty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социальной</a:t>
            </a:r>
            <a:r>
              <a:rPr lang="en-US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сети</a:t>
            </a:r>
            <a:r>
              <a:rPr lang="ru-RU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;</a:t>
            </a:r>
            <a:endParaRPr lang="ru-RU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dirty="0" err="1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Заказ</a:t>
            </a:r>
            <a:r>
              <a:rPr lang="en-US" dirty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 и </a:t>
            </a:r>
            <a:r>
              <a:rPr lang="en-US" dirty="0" err="1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дизайн</a:t>
            </a:r>
            <a:r>
              <a:rPr lang="en-US" dirty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сувениров</a:t>
            </a:r>
            <a:r>
              <a:rPr lang="ru-RU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8725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проекта: структура и статьи расходов
</a:t>
            </a: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расходов по основным статьям бюджета с учётом обеспечения прозрачности и эффективности.
Основная доля бюджета направлена на изготовление сувениров и полиграфическую продукцию, что обеспечивает качественную материальную поддержку проекта.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документация и бюджетный план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622642"/>
              </p:ext>
            </p:extLst>
          </p:nvPr>
        </p:nvGraphicFramePr>
        <p:xfrm>
          <a:off x="7819136" y="1746768"/>
          <a:ext cx="10276772" cy="5605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Документ" r:id="rId5" imgW="5890947" imgH="3213100" progId="Word.Document.12">
                  <p:embed/>
                </p:oleObj>
              </mc:Choice>
              <mc:Fallback>
                <p:oleObj name="Документ" r:id="rId5" imgW="5890947" imgH="321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19136" y="1746768"/>
                        <a:ext cx="10276772" cy="5605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340</Words>
  <Application>Microsoft Office PowerPoint</Application>
  <PresentationFormat>Произвольный</PresentationFormat>
  <Paragraphs>100</Paragraphs>
  <Slides>11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Office Theme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Виктория</cp:lastModifiedBy>
  <cp:revision>12</cp:revision>
  <dcterms:created xsi:type="dcterms:W3CDTF">2026-03-11T10:47:04Z</dcterms:created>
  <dcterms:modified xsi:type="dcterms:W3CDTF">2026-03-13T08:21:37Z</dcterms:modified>
</cp:coreProperties>
</file>