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62" r:id="rId3"/>
    <p:sldId id="263" r:id="rId4"/>
    <p:sldId id="264" r:id="rId5"/>
    <p:sldId id="267" r:id="rId6"/>
    <p:sldId id="265" r:id="rId7"/>
    <p:sldId id="271" r:id="rId8"/>
    <p:sldId id="268" r:id="rId9"/>
    <p:sldId id="269" r:id="rId10"/>
    <p:sldId id="270" r:id="rId11"/>
    <p:sldId id="274" r:id="rId12"/>
    <p:sldId id="299" r:id="rId13"/>
    <p:sldId id="275" r:id="rId14"/>
    <p:sldId id="278" r:id="rId15"/>
    <p:sldId id="279" r:id="rId16"/>
    <p:sldId id="281" r:id="rId17"/>
    <p:sldId id="300" r:id="rId18"/>
    <p:sldId id="283" r:id="rId19"/>
    <p:sldId id="284" r:id="rId20"/>
    <p:sldId id="286" r:id="rId21"/>
    <p:sldId id="287" r:id="rId22"/>
    <p:sldId id="301" r:id="rId23"/>
    <p:sldId id="288" r:id="rId24"/>
    <p:sldId id="266" r:id="rId25"/>
    <p:sldId id="290" r:id="rId26"/>
    <p:sldId id="291" r:id="rId27"/>
    <p:sldId id="292" r:id="rId28"/>
    <p:sldId id="302" r:id="rId29"/>
    <p:sldId id="293" r:id="rId30"/>
    <p:sldId id="294" r:id="rId31"/>
    <p:sldId id="295" r:id="rId32"/>
    <p:sldId id="296" r:id="rId33"/>
    <p:sldId id="303" r:id="rId34"/>
    <p:sldId id="29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2A1"/>
    <a:srgbClr val="BCE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07"/>
  </p:normalViewPr>
  <p:slideViewPr>
    <p:cSldViewPr snapToGrid="0" snapToObjects="1">
      <p:cViewPr varScale="1">
        <p:scale>
          <a:sx n="91" d="100"/>
          <a:sy n="91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DB6BA-CD85-2D46-8855-FB7885BF64B8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D449D-3280-8742-8079-60614AF271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4ED8-88F3-B042-BF46-31367E99AAD5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864C-59DC-764C-B55C-BE9034AD7B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3" y="461259"/>
            <a:ext cx="1634721" cy="73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3066">
            <a:off x="3810786" y="-583028"/>
            <a:ext cx="1062209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" y="4095115"/>
            <a:ext cx="11030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КВИЗ «Здоровый образ жизни»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318" y="5613094"/>
            <a:ext cx="757187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Проект Марафон «Успех Здоровья» </a:t>
            </a:r>
            <a:br>
              <a:rPr lang="ru-RU" sz="2400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</a:br>
            <a:endParaRPr lang="ru-RU" sz="2400" dirty="0">
              <a:solidFill>
                <a:srgbClr val="5022A1"/>
              </a:solidFill>
              <a:latin typeface="Grandis Extended" panose="02000505000000000000" pitchFamily="2" charset="0"/>
              <a:ea typeface="Grandis Extended" panose="02000505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845550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41384" y="1796714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85-90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8110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60 – 80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3939425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80-85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Какой должен быть уровень частоты сердечных сокращений у здорового человека? (уд/мин)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Ответы на 1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СОН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МАРАФОН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ЗАКАЛИВАНИЕ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ШИПОВНИК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КУРЕНИЕ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60-80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5961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980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32562" y="504887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094" y="1675228"/>
            <a:ext cx="78445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2 раунд: ГДЕ ЛОГИКА?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694940"/>
            <a:ext cx="6563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найти, что объединяет три картинки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1 минута на обсуждение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правильный ответ - 1 балл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03385" y="2694940"/>
            <a:ext cx="1948180" cy="19481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60 – 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1</a:t>
            </a: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0575"/>
            <a:ext cx="3214370" cy="2407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1355" y="2223770"/>
            <a:ext cx="2082165" cy="2082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815" y="2371090"/>
            <a:ext cx="1697355" cy="1697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60 – 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2</a:t>
            </a:r>
          </a:p>
        </p:txBody>
      </p:sp>
      <p:pic>
        <p:nvPicPr>
          <p:cNvPr id="4" name="Объект 3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437765"/>
            <a:ext cx="3436620" cy="2854325"/>
          </a:xfrm>
          <a:prstGeom prst="rect">
            <a:avLst/>
          </a:prstGeom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7275" y="2448560"/>
            <a:ext cx="3407410" cy="2843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8656955" y="2437765"/>
            <a:ext cx="3256915" cy="2836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60 – 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3</a:t>
            </a:r>
          </a:p>
        </p:txBody>
      </p:sp>
      <p:pic>
        <p:nvPicPr>
          <p:cNvPr id="104" name="Content Placeholder 10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185" t="4874" r="9075" b="18080"/>
          <a:stretch>
            <a:fillRect/>
          </a:stretch>
        </p:blipFill>
        <p:spPr>
          <a:xfrm>
            <a:off x="1076960" y="1929130"/>
            <a:ext cx="2857500" cy="3446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Content Placeholder 104"/>
          <p:cNvPicPr>
            <a:picLocks noGrp="1"/>
          </p:cNvPicPr>
          <p:nvPr>
            <p:ph sz="half" idx="2"/>
          </p:nvPr>
        </p:nvPicPr>
        <p:blipFill>
          <a:blip r:embed="rId3"/>
          <a:srcRect l="14687" t="12126" r="12267" b="10492"/>
          <a:stretch>
            <a:fillRect/>
          </a:stretch>
        </p:blipFill>
        <p:spPr>
          <a:xfrm>
            <a:off x="4419600" y="1962785"/>
            <a:ext cx="2992755" cy="3412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4"/>
          <a:srcRect t="2056" r="28370"/>
          <a:stretch>
            <a:fillRect/>
          </a:stretch>
        </p:blipFill>
        <p:spPr>
          <a:xfrm>
            <a:off x="8061960" y="1993900"/>
            <a:ext cx="3291840" cy="338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Ответы на 2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607820"/>
            <a:ext cx="67570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ВИТАМИНЫ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РАЦИОНАЛЬНОЕ (ПРАВИЛЬНОЕ) ПИТАНИЕ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СПОРТ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5961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980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32562" y="504887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195" y="1675130"/>
            <a:ext cx="6723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3 раунд: МОЗГОВОЙ ШТУРМ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7115" y="3375660"/>
            <a:ext cx="65633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 вопросов средней сложности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2 минуты на обсуждение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правильный ответ - 2 балла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64575" y="2131060"/>
            <a:ext cx="2595245" cy="2595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6517"/>
            <a:ext cx="5339386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Какая система организма человека защищает нас от вирусов и вредных микроорганизмов?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3724" y="120108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Цветная капуста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6517"/>
            <a:ext cx="53393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Что такое гиподинамия?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3724" y="120108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Цветная капуста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22382" y="-1027247"/>
            <a:ext cx="106220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9460" y="0"/>
            <a:ext cx="5082540" cy="6858000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22A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382" y="707237"/>
            <a:ext cx="585273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ПРАВИЛА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530" y="1609725"/>
            <a:ext cx="587565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команды по 5-6 человек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придумать название команды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  <a:sym typeface="+mn-ea"/>
              </a:rPr>
              <a:t>придумать девиз</a:t>
            </a:r>
            <a:endParaRPr lang="ru-RU" sz="24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презентовать свою команду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несколько раундов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ограниченное количество времени на каждый вопрос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ответы - на бланке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победитель - набравший наибольшее количество баллов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баллы - только за правильные ответы</a:t>
            </a:r>
          </a:p>
          <a:p>
            <a:pPr marL="457200" indent="-457200"/>
            <a:endParaRPr lang="ru-RU" sz="24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4175" y="1885950"/>
            <a:ext cx="3292475" cy="3292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426210"/>
            <a:ext cx="60769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Для предупреждения заболевания зубов рекомендуется использовать зубные пасты, которые содержат определенный элемент. Какой?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3724" y="120108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Цветная капуста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Ответы на 3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607820"/>
            <a:ext cx="67570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ИММУННАЯ СИСТЕМА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НЕДОСТАТОК ДВИЖЕНИЯ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ФТОР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4437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2393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47802" y="510729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094" y="1675228"/>
            <a:ext cx="78445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4 раунд: РЕБУСЫ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440" y="2443480"/>
            <a:ext cx="6654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4 ребуса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запятые перед картинкой обозначают, сколько букв нужно убрать в начале слова, запятые в конце - убрать с конца слова.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2 минуты на обсуждение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правильный ответ - 2 балла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78240" y="2307590"/>
            <a:ext cx="2567940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981">
            <a:off x="-445871" y="-2267380"/>
            <a:ext cx="7056418" cy="455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15" y="670927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Ребус 1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2343">
            <a:off x="8948674" y="4037384"/>
            <a:ext cx="5583362" cy="3604816"/>
          </a:xfrm>
          <a:prstGeom prst="rect">
            <a:avLst/>
          </a:prstGeom>
        </p:spPr>
      </p:pic>
      <p:pic>
        <p:nvPicPr>
          <p:cNvPr id="2" name="Рисунок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595" y="2270760"/>
            <a:ext cx="7751445" cy="316992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981">
            <a:off x="-445871" y="-2267380"/>
            <a:ext cx="7056418" cy="455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15" y="670927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Ребус 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2343">
            <a:off x="8948674" y="4037384"/>
            <a:ext cx="5583362" cy="3604816"/>
          </a:xfrm>
          <a:prstGeom prst="rect">
            <a:avLst/>
          </a:prstGeom>
        </p:spPr>
      </p:pic>
      <p:pic>
        <p:nvPicPr>
          <p:cNvPr id="5" name="Picture 1" descr="IMG_256"/>
          <p:cNvPicPr>
            <a:picLocks noGrp="1" noChangeAspect="1"/>
          </p:cNvPicPr>
          <p:nvPr>
            <p:ph idx="1"/>
          </p:nvPr>
        </p:nvPicPr>
        <p:blipFill>
          <a:blip r:embed="rId3"/>
          <a:srcRect t="14928" b="30998"/>
          <a:stretch>
            <a:fillRect/>
          </a:stretch>
        </p:blipFill>
        <p:spPr>
          <a:xfrm>
            <a:off x="2087880" y="2440305"/>
            <a:ext cx="8016240" cy="2410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981">
            <a:off x="-445871" y="-2267380"/>
            <a:ext cx="7056418" cy="455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15" y="670927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Ребус 3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2343">
            <a:off x="8948674" y="4037384"/>
            <a:ext cx="5583362" cy="360481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2235835"/>
            <a:ext cx="7900035" cy="294259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981">
            <a:off x="-445871" y="-2267380"/>
            <a:ext cx="7056418" cy="4555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15" y="670927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Ребус 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2343">
            <a:off x="8948674" y="4037384"/>
            <a:ext cx="5583362" cy="3604816"/>
          </a:xfrm>
          <a:prstGeom prst="rect">
            <a:avLst/>
          </a:prstGeom>
        </p:spPr>
      </p:pic>
      <p:pic>
        <p:nvPicPr>
          <p:cNvPr id="5" name="Рисунок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945" y="2011680"/>
            <a:ext cx="7229475" cy="317754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Ответы на 4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607820"/>
            <a:ext cx="67570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ФИЗКУЛЬТУРА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  <a:sym typeface="+mn-ea"/>
              </a:rPr>
              <a:t>РЕЖИМ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ВОЛЕЙБОЛ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ЛЫЖИ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5961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980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32562" y="504887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195" y="1675130"/>
            <a:ext cx="8784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5 раунд: ХРУСТАЛЬНАЯ СОВА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694940"/>
            <a:ext cx="65633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3 сложных вопроса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3 минуты на обсуждение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правильный ответ - 3 балла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5035" y="2443480"/>
            <a:ext cx="2585720" cy="25857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19803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426845"/>
            <a:ext cx="570611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Известно,что в день необходимо съедать 5 порций (500 гр.) овощей и фруктов. Однако в данное правило не входит ____</a:t>
            </a: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Какой продукт мы исключили?</a:t>
            </a: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pic>
        <p:nvPicPr>
          <p:cNvPr id="111" name="Content Placeholder 11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5840" y="1426845"/>
            <a:ext cx="5578475" cy="4106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5961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2393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32562" y="504887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094" y="1675228"/>
            <a:ext cx="78445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 ЗНАКОМСТВО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1094" y="2650409"/>
            <a:ext cx="826168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Презентация своей команды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5 мин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54035" y="2443480"/>
            <a:ext cx="2548890" cy="254889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426845"/>
            <a:ext cx="54317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За 1 час занятия бегом сжигается 300 ккал, езда на велосипеде расходует 500 ккал, а ______ расходует целых </a:t>
            </a:r>
            <a:r>
              <a:rPr lang="ru-RU" sz="2800" b="1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700</a:t>
            </a: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 ккал. </a:t>
            </a: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Назовите вид физической активности. </a:t>
            </a: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pic>
        <p:nvPicPr>
          <p:cNvPr id="112" name="Content Placeholder 111"/>
          <p:cNvPicPr>
            <a:picLocks noGrp="1"/>
          </p:cNvPicPr>
          <p:nvPr>
            <p:ph idx="1"/>
          </p:nvPr>
        </p:nvPicPr>
        <p:blipFill>
          <a:blip r:embed="rId3"/>
          <a:srcRect l="22161"/>
          <a:stretch>
            <a:fillRect/>
          </a:stretch>
        </p:blipFill>
        <p:spPr>
          <a:xfrm>
            <a:off x="6116955" y="1426845"/>
            <a:ext cx="5680710" cy="4202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703070"/>
            <a:ext cx="4558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Какой орган </a:t>
            </a: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  <a:sym typeface="+mn-ea"/>
              </a:rPr>
              <a:t>самый крупный</a:t>
            </a: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 в нашем теле?</a:t>
            </a:r>
          </a:p>
        </p:txBody>
      </p:sp>
      <p:pic>
        <p:nvPicPr>
          <p:cNvPr id="113" name="Content Placeholder 112"/>
          <p:cNvPicPr>
            <a:picLocks noGrp="1"/>
          </p:cNvPicPr>
          <p:nvPr>
            <p:ph idx="1"/>
          </p:nvPr>
        </p:nvPicPr>
        <p:blipFill>
          <a:blip r:embed="rId3"/>
          <a:srcRect l="6499" t="10661" r="4869" b="9234"/>
          <a:stretch>
            <a:fillRect/>
          </a:stretch>
        </p:blipFill>
        <p:spPr>
          <a:xfrm>
            <a:off x="5651500" y="1535430"/>
            <a:ext cx="6140450" cy="4199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Ответы на 5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245" y="1607820"/>
            <a:ext cx="67570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КАРТОФЕЛЬ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СКАНДИНАВСКАЯ ХОДЬБА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КОЖА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3" y="461259"/>
            <a:ext cx="1634721" cy="73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3066">
            <a:off x="3810786" y="-583028"/>
            <a:ext cx="1062209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145" y="4290695"/>
            <a:ext cx="113036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Вы прошли КВИЗ! Теперь вы настоящие знатоки здорового образа жизни!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843" y="3768419"/>
            <a:ext cx="75718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ПОЗДРАВЛЯЕМ!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3066">
            <a:off x="-3454538" y="-2538701"/>
            <a:ext cx="106220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9116">
            <a:off x="6487022" y="2559611"/>
            <a:ext cx="8520276" cy="550099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99809" y="1088966"/>
            <a:ext cx="10744122" cy="4680068"/>
          </a:xfrm>
          <a:prstGeom prst="roundRect">
            <a:avLst/>
          </a:prstGeom>
          <a:solidFill>
            <a:srgbClr val="5022A1"/>
          </a:solidFill>
          <a:ln>
            <a:solidFill>
              <a:srgbClr val="BCE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8247" flipH="1">
            <a:off x="-932562" y="5048877"/>
            <a:ext cx="9299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1094" y="1675228"/>
            <a:ext cx="78445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CEC4C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1 раунд: РАЗМИНКА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694940"/>
            <a:ext cx="6563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6 вопросов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1 правильный ответ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30 секунд обсуждения каждый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правильный ответ - 1 балл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0150" y="2443480"/>
            <a:ext cx="253365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1426575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11539" y="2429174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8110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Анабиоз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398197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Спячка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Состояние, в котором человек проводит 1/3 жизни?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1426575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11539" y="2429174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Челночный </a:t>
            </a:r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бег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8110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73477" y="10893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Марафон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398197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Кросс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 называется спортивный бег на большие дистанции?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845550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11539" y="2429174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8110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11539" y="5055717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Криотерапия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398197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Обливание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Как называется тренировка организма холодной водой?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6573476" y="118670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Купание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9411291" y="191949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Закаливание</a:t>
            </a:r>
          </a:p>
        </p:txBody>
      </p:sp>
      <p:sp>
        <p:nvSpPr>
          <p:cNvPr id="11" name="Прямоугольник 3"/>
          <p:cNvSpPr/>
          <p:nvPr/>
        </p:nvSpPr>
        <p:spPr>
          <a:xfrm>
            <a:off x="9411539" y="3981815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2"/>
          <p:cNvSpPr txBox="1"/>
          <p:nvPr/>
        </p:nvSpPr>
        <p:spPr>
          <a:xfrm>
            <a:off x="9411291" y="4931295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Криотерапия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1426575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8110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411292" y="250036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Шиповник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398197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Лимон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В каком продукте больше витамина С?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3724" y="120108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Цветная капуста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46417">
            <a:off x="4135416" y="206921"/>
            <a:ext cx="106220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11539" y="845550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441384" y="179671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употребление фруктов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3477" y="263956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11539" y="4223867"/>
            <a:ext cx="2503864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  <a:sym typeface="+mn-ea"/>
              </a:rPr>
              <a:t>занятия спортом</a:t>
            </a:r>
            <a:endParaRPr lang="ru-RU" sz="2000" dirty="0">
              <a:solidFill>
                <a:schemeClr val="bg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сто </a:t>
            </a:r>
            <a:endParaRPr lang="en-US" sz="2000" dirty="0">
              <a:solidFill>
                <a:schemeClr val="bg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для фотографии</a:t>
            </a:r>
            <a:r>
              <a:rPr lang="en-US" sz="2000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*</a:t>
            </a:r>
            <a:endParaRPr lang="ru-RU" sz="2000" dirty="0">
              <a:solidFill>
                <a:schemeClr val="bg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3476" y="3173681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3476" y="1089545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употребление овощей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935" y="657711"/>
            <a:ext cx="5676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022A1"/>
                </a:solidFill>
                <a:latin typeface="Grandis Extended" panose="02000505000000000000" pitchFamily="2" charset="0"/>
                <a:ea typeface="Grandis Extended" panose="02000505000000000000" pitchFamily="2" charset="0"/>
              </a:rPr>
              <a:t>Вопрос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934" y="1427152"/>
            <a:ext cx="533938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022A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Что НЕ допускает ЗОЖ?</a:t>
            </a: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  <a:p>
            <a:endParaRPr lang="ru-RU" sz="2800" dirty="0">
              <a:solidFill>
                <a:srgbClr val="5022A1"/>
              </a:solidFill>
              <a:latin typeface="Gordita" pitchFamily="2" charset="0"/>
              <a:ea typeface="Grandis Extended" panose="02000505000000000000" pitchFamily="2" charset="0"/>
              <a:cs typeface="Gordita" pitchFamily="2" charset="0"/>
            </a:endParaRPr>
          </a:p>
        </p:txBody>
      </p:sp>
      <p:sp>
        <p:nvSpPr>
          <p:cNvPr id="2" name="Прямоугольник 3"/>
          <p:cNvSpPr/>
          <p:nvPr/>
        </p:nvSpPr>
        <p:spPr>
          <a:xfrm>
            <a:off x="9411539" y="3765915"/>
            <a:ext cx="2503863" cy="2546531"/>
          </a:xfrm>
          <a:prstGeom prst="rect">
            <a:avLst/>
          </a:prstGeom>
          <a:solidFill>
            <a:srgbClr val="502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4"/>
          <p:cNvSpPr txBox="1"/>
          <p:nvPr/>
        </p:nvSpPr>
        <p:spPr>
          <a:xfrm>
            <a:off x="9411539" y="4685964"/>
            <a:ext cx="250386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занятия спортом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3477" y="4092940"/>
            <a:ext cx="2503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rdita" pitchFamily="2" charset="0"/>
                <a:ea typeface="Grandis Extended" panose="02000505000000000000" pitchFamily="2" charset="0"/>
                <a:cs typeface="Gordita" pitchFamily="2" charset="0"/>
              </a:rPr>
              <a:t>курение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Широкоэкранный</PresentationFormat>
  <Paragraphs>128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Gordita</vt:lpstr>
      <vt:lpstr>Grandis Extended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Дубровии</dc:creator>
  <cp:lastModifiedBy>Даша Ивлева</cp:lastModifiedBy>
  <cp:revision>10</cp:revision>
  <dcterms:created xsi:type="dcterms:W3CDTF">2022-08-02T21:22:00Z</dcterms:created>
  <dcterms:modified xsi:type="dcterms:W3CDTF">2025-02-17T11:20:25Z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7F8CA4D8A0444F65AAEEB223BA897C4F</vt:lpwstr>
  </property>
  <property fmtid="{D5CDD505-2E9C-101B-9397-08002B2CF9AE}" pid="3" name="KSOProductBuildVer">
    <vt:lpwstr>1033-12.2.0.13472</vt:lpwstr>
  </property>
</Properties>
</file>