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13"/>
  </p:notesMasterIdLst>
  <p:sldIdLst>
    <p:sldId id="287" r:id="rId2"/>
    <p:sldId id="257" r:id="rId3"/>
    <p:sldId id="265" r:id="rId4"/>
    <p:sldId id="292" r:id="rId5"/>
    <p:sldId id="293" r:id="rId6"/>
    <p:sldId id="296" r:id="rId7"/>
    <p:sldId id="298" r:id="rId8"/>
    <p:sldId id="300" r:id="rId9"/>
    <p:sldId id="302" r:id="rId10"/>
    <p:sldId id="299" r:id="rId11"/>
    <p:sldId id="275" r:id="rId12"/>
  </p:sldIdLst>
  <p:sldSz cx="13436600" cy="7562850"/>
  <p:notesSz cx="6888163" cy="10018713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Helvetica Neue" panose="020B0604020202020204" charset="0"/>
      <p:regular r:id="rId18"/>
      <p:bold r:id="rId19"/>
      <p:italic r:id="rId20"/>
      <p:boldItalic r:id="rId21"/>
    </p:embeddedFont>
    <p:embeddedFont>
      <p:font typeface="Microsoft YaHei" panose="020B0503020204020204" pitchFamily="34" charset="-122"/>
      <p:regular r:id="rId22"/>
      <p:bold r:id="rId23"/>
    </p:embeddedFont>
    <p:embeddedFont>
      <p:font typeface="TT Norms Bold" panose="02000803040000020004" pitchFamily="2" charset="-52"/>
      <p:bold r:id="rId24"/>
    </p:embeddedFont>
    <p:embeddedFont>
      <p:font typeface="TT Norms Heavy" panose="02000503030000020004" pitchFamily="2" charset="-52"/>
      <p:bold r:id="rId25"/>
    </p:embeddedFont>
    <p:embeddedFont>
      <p:font typeface="TT Norms Medium" panose="02000803030000020003" pitchFamily="2" charset="-52"/>
      <p:regular r:id="rId26"/>
    </p:embeddedFont>
    <p:embeddedFont>
      <p:font typeface="TT Norms Regular" panose="020B0604020202020204" charset="-52"/>
      <p:regular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399">
          <p15:clr>
            <a:srgbClr val="9AA0A6"/>
          </p15:clr>
        </p15:guide>
        <p15:guide id="2" pos="4392">
          <p15:clr>
            <a:srgbClr val="9AA0A6"/>
          </p15:clr>
        </p15:guide>
        <p15:guide id="3" pos="792">
          <p15:clr>
            <a:srgbClr val="9AA0A6"/>
          </p15:clr>
        </p15:guide>
        <p15:guide id="4" pos="3984">
          <p15:clr>
            <a:srgbClr val="9AA0A6"/>
          </p15:clr>
        </p15:guide>
        <p15:guide id="5" pos="7738">
          <p15:clr>
            <a:srgbClr val="9AA0A6"/>
          </p15:clr>
        </p15:guide>
        <p15:guide id="6" orient="horz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ECE1"/>
    <a:srgbClr val="E5DFCC"/>
    <a:srgbClr val="3A664C"/>
    <a:srgbClr val="6E6259"/>
    <a:srgbClr val="3D2B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244BE04-7455-404A-B205-855A1EF772A8}">
  <a:tblStyle styleId="{6244BE04-7455-404A-B205-855A1EF772A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8D2B233-2938-49F9-A03D-EA421CAC9FCD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26" y="108"/>
      </p:cViewPr>
      <p:guideLst>
        <p:guide pos="399"/>
        <p:guide pos="4392"/>
        <p:guide pos="792"/>
        <p:guide pos="3984"/>
        <p:guide pos="7738"/>
        <p:guide orient="horz" pos="2382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50888"/>
            <a:ext cx="6675437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8812" y="4758885"/>
            <a:ext cx="5510528" cy="4508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600" tIns="73600" rIns="73600" bIns="73600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9d9e4e5810_1_81:notes"/>
          <p:cNvSpPr txBox="1">
            <a:spLocks noGrp="1"/>
          </p:cNvSpPr>
          <p:nvPr>
            <p:ph type="body" idx="1"/>
          </p:nvPr>
        </p:nvSpPr>
        <p:spPr>
          <a:xfrm>
            <a:off x="685797" y="4343402"/>
            <a:ext cx="5486400" cy="4114800"/>
          </a:xfrm>
          <a:prstGeom prst="rect">
            <a:avLst/>
          </a:prstGeom>
        </p:spPr>
        <p:txBody>
          <a:bodyPr spcFirstLastPara="1" wrap="square" lIns="88500" tIns="88500" rIns="88500" bIns="88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g29d9e4e5810_1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29d9e4e6ba7_4_0:notes"/>
          <p:cNvSpPr txBox="1">
            <a:spLocks noGrp="1"/>
          </p:cNvSpPr>
          <p:nvPr>
            <p:ph type="body" idx="1"/>
          </p:nvPr>
        </p:nvSpPr>
        <p:spPr>
          <a:xfrm>
            <a:off x="685797" y="4343402"/>
            <a:ext cx="5486400" cy="4114800"/>
          </a:xfrm>
          <a:prstGeom prst="rect">
            <a:avLst/>
          </a:prstGeom>
        </p:spPr>
        <p:txBody>
          <a:bodyPr spcFirstLastPara="1" wrap="square" lIns="88500" tIns="88500" rIns="88500" bIns="88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g29d9e4e6ba7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29d9e4e5810_1_310:notes"/>
          <p:cNvSpPr txBox="1">
            <a:spLocks noGrp="1"/>
          </p:cNvSpPr>
          <p:nvPr>
            <p:ph type="body" idx="1"/>
          </p:nvPr>
        </p:nvSpPr>
        <p:spPr>
          <a:xfrm>
            <a:off x="685797" y="4343402"/>
            <a:ext cx="5486400" cy="4114800"/>
          </a:xfrm>
          <a:prstGeom prst="rect">
            <a:avLst/>
          </a:prstGeom>
        </p:spPr>
        <p:txBody>
          <a:bodyPr spcFirstLastPara="1" wrap="square" lIns="88500" tIns="88500" rIns="88500" bIns="88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g29d9e4e5810_1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ctrTitle"/>
          </p:nvPr>
        </p:nvSpPr>
        <p:spPr>
          <a:xfrm>
            <a:off x="1679575" y="1237717"/>
            <a:ext cx="10077450" cy="2632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75" tIns="134375" rIns="134375" bIns="13437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6612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ubTitle" idx="1"/>
          </p:nvPr>
        </p:nvSpPr>
        <p:spPr>
          <a:xfrm>
            <a:off x="1679575" y="3972247"/>
            <a:ext cx="10077450" cy="182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75" tIns="134375" rIns="134375" bIns="134375" anchor="t" anchorCtr="0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45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204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984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762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762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762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762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762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762"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12449806" y="6856656"/>
            <a:ext cx="8064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75" tIns="134375" rIns="134375" bIns="1343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458026" y="816938"/>
            <a:ext cx="4126200" cy="11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75" tIns="134375" rIns="134375" bIns="13437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1"/>
          </p:nvPr>
        </p:nvSpPr>
        <p:spPr>
          <a:xfrm>
            <a:off x="458026" y="2043227"/>
            <a:ext cx="4126200" cy="46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75" tIns="134375" rIns="134375" bIns="13437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ldNum" idx="12"/>
          </p:nvPr>
        </p:nvSpPr>
        <p:spPr>
          <a:xfrm>
            <a:off x="12449806" y="6856656"/>
            <a:ext cx="8064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75" tIns="134375" rIns="134375" bIns="1343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>
            <a:spLocks noGrp="1"/>
          </p:cNvSpPr>
          <p:nvPr>
            <p:ph type="title"/>
          </p:nvPr>
        </p:nvSpPr>
        <p:spPr>
          <a:xfrm>
            <a:off x="720395" y="661887"/>
            <a:ext cx="9357000" cy="60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75" tIns="134375" rIns="134375" bIns="13437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12449806" y="6856656"/>
            <a:ext cx="8064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75" tIns="134375" rIns="134375" bIns="1343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/>
          <p:nvPr/>
        </p:nvSpPr>
        <p:spPr>
          <a:xfrm>
            <a:off x="6718300" y="-184"/>
            <a:ext cx="6718200" cy="7562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34375" tIns="134375" rIns="134375" bIns="1343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11"/>
          <p:cNvSpPr txBox="1">
            <a:spLocks noGrp="1"/>
          </p:cNvSpPr>
          <p:nvPr>
            <p:ph type="title"/>
          </p:nvPr>
        </p:nvSpPr>
        <p:spPr>
          <a:xfrm>
            <a:off x="390138" y="1813224"/>
            <a:ext cx="5944200" cy="21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75" tIns="134375" rIns="134375" bIns="13437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ubTitle" idx="1"/>
          </p:nvPr>
        </p:nvSpPr>
        <p:spPr>
          <a:xfrm>
            <a:off x="390138" y="4121558"/>
            <a:ext cx="5944200" cy="18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75" tIns="134375" rIns="134375" bIns="13437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body" idx="2"/>
          </p:nvPr>
        </p:nvSpPr>
        <p:spPr>
          <a:xfrm>
            <a:off x="7258321" y="1064658"/>
            <a:ext cx="5638200" cy="54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75" tIns="134375" rIns="134375" bIns="134375" anchor="ctr" anchorCtr="0">
            <a:normAutofit/>
          </a:bodyPr>
          <a:lstStyle>
            <a:lvl1pPr marL="457200" lvl="0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1pPr>
            <a:lvl2pPr marL="914400" lvl="1" indent="-3619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/>
            </a:lvl2pPr>
            <a:lvl3pPr marL="1371600" lvl="2" indent="-3619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/>
            </a:lvl3pPr>
            <a:lvl4pPr marL="1828800" lvl="3" indent="-3619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4pPr>
            <a:lvl5pPr marL="2286000" lvl="4" indent="-3619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/>
            </a:lvl5pPr>
            <a:lvl6pPr marL="2743200" lvl="5" indent="-3619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/>
            </a:lvl6pPr>
            <a:lvl7pPr marL="3200400" lvl="6" indent="-3619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7pPr>
            <a:lvl8pPr marL="3657600" lvl="7" indent="-3619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/>
            </a:lvl8pPr>
            <a:lvl9pPr marL="4114800" lvl="8" indent="-3619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sldNum" idx="12"/>
          </p:nvPr>
        </p:nvSpPr>
        <p:spPr>
          <a:xfrm>
            <a:off x="12449806" y="6856656"/>
            <a:ext cx="8064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75" tIns="134375" rIns="134375" bIns="1343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>
            <a:spLocks noGrp="1"/>
          </p:cNvSpPr>
          <p:nvPr>
            <p:ph type="body" idx="1"/>
          </p:nvPr>
        </p:nvSpPr>
        <p:spPr>
          <a:xfrm>
            <a:off x="458026" y="6220512"/>
            <a:ext cx="8814900" cy="8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75" tIns="134375" rIns="134375" bIns="13437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12449806" y="6856656"/>
            <a:ext cx="8064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75" tIns="134375" rIns="134375" bIns="1343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 hasCustomPrompt="1"/>
          </p:nvPr>
        </p:nvSpPr>
        <p:spPr>
          <a:xfrm>
            <a:off x="458026" y="1626413"/>
            <a:ext cx="12520500" cy="28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75" tIns="134375" rIns="134375" bIns="13437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600"/>
              <a:buNone/>
              <a:defRPr sz="17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600"/>
              <a:buNone/>
              <a:defRPr sz="17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600"/>
              <a:buNone/>
              <a:defRPr sz="17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600"/>
              <a:buNone/>
              <a:defRPr sz="17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600"/>
              <a:buNone/>
              <a:defRPr sz="17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600"/>
              <a:buNone/>
              <a:defRPr sz="17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600"/>
              <a:buNone/>
              <a:defRPr sz="17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600"/>
              <a:buNone/>
              <a:defRPr sz="17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600"/>
              <a:buNone/>
              <a:defRPr sz="17600"/>
            </a:lvl9pPr>
          </a:lstStyle>
          <a:p>
            <a:r>
              <a:t>xx%</a:t>
            </a:r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458026" y="4634938"/>
            <a:ext cx="12520500" cy="19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75" tIns="134375" rIns="134375" bIns="134375" anchor="t" anchorCtr="0">
            <a:normAutofit/>
          </a:bodyPr>
          <a:lstStyle>
            <a:lvl1pPr marL="457200" lvl="0" indent="-3937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1pPr>
            <a:lvl2pPr marL="914400" lvl="1" indent="-3619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/>
            </a:lvl2pPr>
            <a:lvl3pPr marL="1371600" lvl="2" indent="-3619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/>
            </a:lvl3pPr>
            <a:lvl4pPr marL="1828800" lvl="3" indent="-3619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4pPr>
            <a:lvl5pPr marL="2286000" lvl="4" indent="-3619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/>
            </a:lvl5pPr>
            <a:lvl6pPr marL="2743200" lvl="5" indent="-3619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/>
            </a:lvl6pPr>
            <a:lvl7pPr marL="3200400" lvl="6" indent="-3619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7pPr>
            <a:lvl8pPr marL="3657600" lvl="7" indent="-3619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/>
            </a:lvl8pPr>
            <a:lvl9pPr marL="4114800" lvl="8" indent="-3619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12449806" y="6856656"/>
            <a:ext cx="8064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75" tIns="134375" rIns="134375" bIns="1343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Заголовок и объект">
  <p:cSld name="1_Заголовок и объект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 descr="Изображение выглядит как текст&#10;&#10;Автоматически созданное описание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471770" y="141256"/>
            <a:ext cx="823241" cy="956577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 txBox="1"/>
          <p:nvPr/>
        </p:nvSpPr>
        <p:spPr>
          <a:xfrm>
            <a:off x="12517782" y="7080557"/>
            <a:ext cx="810900" cy="4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75" tIns="50375" rIns="100775" bIns="503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2BC"/>
              </a:buClr>
              <a:buSzPts val="1800"/>
              <a:buFont typeface="Arial"/>
              <a:buNone/>
            </a:pPr>
            <a:fld id="{00000000-1234-1234-1234-123412341234}" type="slidenum">
              <a:rPr lang="ru-RU" sz="1800" b="0" i="0" u="none" strike="noStrike" cap="none">
                <a:solidFill>
                  <a:srgbClr val="0072BC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 b="0" i="0" u="none" strike="noStrike" cap="none">
              <a:solidFill>
                <a:srgbClr val="0072B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1" name="Google Shape;61;p14"/>
          <p:cNvCxnSpPr/>
          <p:nvPr/>
        </p:nvCxnSpPr>
        <p:spPr>
          <a:xfrm>
            <a:off x="0" y="1232464"/>
            <a:ext cx="2047500" cy="0"/>
          </a:xfrm>
          <a:prstGeom prst="straightConnector1">
            <a:avLst/>
          </a:prstGeom>
          <a:noFill/>
          <a:ln w="76200" cap="flat" cmpd="sng">
            <a:solidFill>
              <a:srgbClr val="0072BC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Пустой слайд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8"/>
          <p:cNvSpPr txBox="1">
            <a:spLocks noGrp="1"/>
          </p:cNvSpPr>
          <p:nvPr>
            <p:ph type="dt" idx="10"/>
          </p:nvPr>
        </p:nvSpPr>
        <p:spPr>
          <a:xfrm>
            <a:off x="923766" y="7009642"/>
            <a:ext cx="3023235" cy="402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6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6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6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6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6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6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6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6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6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ftr" idx="11"/>
          </p:nvPr>
        </p:nvSpPr>
        <p:spPr>
          <a:xfrm>
            <a:off x="4450874" y="7009642"/>
            <a:ext cx="4534853" cy="402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6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6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6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6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6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6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6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6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6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sldNum" idx="12"/>
          </p:nvPr>
        </p:nvSpPr>
        <p:spPr>
          <a:xfrm>
            <a:off x="12449806" y="6856656"/>
            <a:ext cx="806284" cy="578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200135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8026" y="654352"/>
            <a:ext cx="12520500" cy="8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75" tIns="134375" rIns="134375" bIns="13437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None/>
              <a:defRPr sz="4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None/>
              <a:defRPr sz="4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None/>
              <a:defRPr sz="4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None/>
              <a:defRPr sz="4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None/>
              <a:defRPr sz="4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None/>
              <a:defRPr sz="4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None/>
              <a:defRPr sz="4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None/>
              <a:defRPr sz="4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None/>
              <a:defRPr sz="4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8026" y="1694565"/>
            <a:ext cx="12520500" cy="50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75" tIns="134375" rIns="134375" bIns="134375" anchor="t" anchorCtr="0">
            <a:normAutofit/>
          </a:bodyPr>
          <a:lstStyle>
            <a:lvl1pPr marL="457200" marR="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●"/>
              <a:defRPr sz="2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Char char="○"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Char char="■"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Char char="●"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Char char="○"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Char char="■"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Char char="●"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Char char="○"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Char char="■"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2449806" y="6856656"/>
            <a:ext cx="8064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75" tIns="134375" rIns="134375" bIns="13437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2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1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BFF2D2D-53CC-9B48-BCB2-5C94E0B03D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561996" cy="759968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9E000E5-9288-AF45-8433-D4F88D9CED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6466" y="658668"/>
            <a:ext cx="2241014" cy="1307258"/>
          </a:xfrm>
          <a:prstGeom prst="rect">
            <a:avLst/>
          </a:prstGeom>
        </p:spPr>
      </p:pic>
      <p:sp>
        <p:nvSpPr>
          <p:cNvPr id="7" name="Google Shape;68;p15"/>
          <p:cNvSpPr txBox="1">
            <a:spLocks/>
          </p:cNvSpPr>
          <p:nvPr/>
        </p:nvSpPr>
        <p:spPr>
          <a:xfrm>
            <a:off x="1985214" y="3303176"/>
            <a:ext cx="10678106" cy="1314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460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None/>
              <a:defRPr sz="661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None/>
              <a:defRPr sz="4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None/>
              <a:defRPr sz="4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None/>
              <a:defRPr sz="4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None/>
              <a:defRPr sz="4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None/>
              <a:defRPr sz="4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None/>
              <a:defRPr sz="4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None/>
              <a:defRPr sz="4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None/>
              <a:defRPr sz="4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marR="5080">
              <a:lnSpc>
                <a:spcPct val="90000"/>
              </a:lnSpc>
            </a:pPr>
            <a:r>
              <a:rPr lang="ru-RU" sz="4400" spc="300" dirty="0">
                <a:solidFill>
                  <a:srgbClr val="EFECE1"/>
                </a:solidFill>
                <a:latin typeface="TT Norms Heavy" panose="02000503030000020004" pitchFamily="2" charset="-52"/>
                <a:ea typeface="Helvetica Neue"/>
                <a:cs typeface="Helvetica Neue"/>
                <a:sym typeface="Helvetica Neue"/>
              </a:rPr>
              <a:t>Добровольческая деятельность Мининского университета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D24367E-B1F2-5C4A-B111-93ECEC58226D}"/>
              </a:ext>
            </a:extLst>
          </p:cNvPr>
          <p:cNvSpPr/>
          <p:nvPr/>
        </p:nvSpPr>
        <p:spPr>
          <a:xfrm>
            <a:off x="6211606" y="6761066"/>
            <a:ext cx="1738296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5080" algn="ctr">
              <a:lnSpc>
                <a:spcPct val="90000"/>
              </a:lnSpc>
            </a:pPr>
            <a:r>
              <a:rPr lang="ru-RU" dirty="0">
                <a:solidFill>
                  <a:srgbClr val="E5DFCC"/>
                </a:solidFill>
                <a:latin typeface="TT Norms Regular" panose="02000503030000020003" pitchFamily="2" charset="0"/>
                <a:ea typeface="Helvetica Neue"/>
                <a:cs typeface="Helvetica Neue"/>
                <a:sym typeface="Helvetica Neue"/>
              </a:rPr>
              <a:t>Нижний Новгород</a:t>
            </a:r>
          </a:p>
          <a:p>
            <a:pPr marL="12700" marR="5080" algn="ctr">
              <a:lnSpc>
                <a:spcPct val="90000"/>
              </a:lnSpc>
            </a:pPr>
            <a:r>
              <a:rPr lang="ru-RU" dirty="0">
                <a:solidFill>
                  <a:srgbClr val="E5DFCC"/>
                </a:solidFill>
                <a:latin typeface="TT Norms Regular" panose="02000503030000020003" pitchFamily="2" charset="0"/>
                <a:ea typeface="Helvetica Neue"/>
                <a:cs typeface="Helvetica Neue"/>
                <a:sym typeface="Helvetica Neue"/>
              </a:rPr>
              <a:t>2024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02" b="44453"/>
          <a:stretch/>
        </p:blipFill>
        <p:spPr>
          <a:xfrm>
            <a:off x="-20320" y="0"/>
            <a:ext cx="1540714" cy="759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35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A6E06E8-C192-C14A-BB6E-85080AA98E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2238" y="1805867"/>
            <a:ext cx="6153806" cy="4175760"/>
          </a:xfrm>
          <a:prstGeom prst="rect">
            <a:avLst/>
          </a:prstGeom>
        </p:spPr>
      </p:pic>
      <p:sp>
        <p:nvSpPr>
          <p:cNvPr id="6" name="矩形 6">
            <a:extLst>
              <a:ext uri="{FF2B5EF4-FFF2-40B4-BE49-F238E27FC236}">
                <a16:creationId xmlns:a16="http://schemas.microsoft.com/office/drawing/2014/main" id="{8A6D36B0-E4F7-904E-B740-6803831E232A}"/>
              </a:ext>
            </a:extLst>
          </p:cNvPr>
          <p:cNvSpPr/>
          <p:nvPr/>
        </p:nvSpPr>
        <p:spPr>
          <a:xfrm>
            <a:off x="797039" y="518609"/>
            <a:ext cx="66575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ru-RU" altLang="zh-CN" sz="2800" b="1" dirty="0">
                <a:solidFill>
                  <a:schemeClr val="tx1"/>
                </a:solidFill>
                <a:latin typeface="TT Norms Heavy" panose="02000503030000020003" pitchFamily="2" charset="0"/>
                <a:ea typeface="微软雅黑" panose="020B0503020204020204" pitchFamily="34" charset="-122"/>
              </a:rPr>
              <a:t>Проект «Обучение служением»</a:t>
            </a:r>
          </a:p>
        </p:txBody>
      </p:sp>
      <p:sp>
        <p:nvSpPr>
          <p:cNvPr id="12" name="Прямоугольник 11"/>
          <p:cNvSpPr/>
          <p:nvPr/>
        </p:nvSpPr>
        <p:spPr>
          <a:xfrm flipH="1">
            <a:off x="797039" y="1335700"/>
            <a:ext cx="92647" cy="1815882"/>
          </a:xfrm>
          <a:prstGeom prst="rect">
            <a:avLst/>
          </a:prstGeom>
          <a:solidFill>
            <a:srgbClr val="3A664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5DFCC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85380" y="1335700"/>
            <a:ext cx="494546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tx1"/>
                </a:solidFill>
                <a:latin typeface="TT Norms Medium" panose="02000803030000020003" pitchFamily="2" charset="-52"/>
                <a:cs typeface="Calibri" panose="020F0502020204030204" pitchFamily="34" charset="0"/>
              </a:rPr>
              <a:t>С 1 сентября 2023 года в Мининском университете реализуется образовательная программа «Обучение служением». </a:t>
            </a:r>
          </a:p>
          <a:p>
            <a:pPr algn="just"/>
            <a:endParaRPr lang="ru-RU" sz="1600" dirty="0">
              <a:solidFill>
                <a:schemeClr val="tx1"/>
              </a:solidFill>
              <a:latin typeface="TT Norms Medium" panose="02000803030000020003" pitchFamily="2" charset="-52"/>
              <a:cs typeface="Calibri" panose="020F0502020204030204" pitchFamily="34" charset="0"/>
            </a:endParaRP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T Norms Medium" panose="02000803030000020003" pitchFamily="2" charset="-52"/>
                <a:cs typeface="Calibri" panose="020F0502020204030204" pitchFamily="34" charset="0"/>
              </a:rPr>
              <a:t>В рамках нового предмета студенты предлагают решения социально-значимых задач и помогают жителям России.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038552" y="3809617"/>
            <a:ext cx="572117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E5DFCC"/>
                </a:solidFill>
                <a:latin typeface="TT Norms Medium" panose="02000803030000020003" pitchFamily="2" charset="-52"/>
                <a:cs typeface="Calibri" panose="020F0502020204030204" pitchFamily="34" charset="0"/>
              </a:rPr>
              <a:t>В рамках курса студенты изучают принципы социального проектирования и виды социальных проблем, а также разрабатывают проект, который реализован с помощью всероссийской платформы «</a:t>
            </a:r>
            <a:r>
              <a:rPr lang="ru-RU" sz="1600" dirty="0" err="1">
                <a:solidFill>
                  <a:srgbClr val="E5DFCC"/>
                </a:solidFill>
                <a:latin typeface="TT Norms Medium" panose="02000803030000020003" pitchFamily="2" charset="-52"/>
                <a:cs typeface="Calibri" panose="020F0502020204030204" pitchFamily="34" charset="0"/>
              </a:rPr>
              <a:t>Добро.ру</a:t>
            </a:r>
            <a:r>
              <a:rPr lang="ru-RU" sz="1600" dirty="0">
                <a:solidFill>
                  <a:srgbClr val="E5DFCC"/>
                </a:solidFill>
                <a:latin typeface="TT Norms Medium" panose="02000803030000020003" pitchFamily="2" charset="-52"/>
                <a:cs typeface="Calibri" panose="020F0502020204030204" pitchFamily="34" charset="0"/>
              </a:rPr>
              <a:t>». </a:t>
            </a:r>
          </a:p>
          <a:p>
            <a:pPr algn="just"/>
            <a:endParaRPr lang="ru-RU" sz="1600" dirty="0">
              <a:solidFill>
                <a:srgbClr val="E5DFCC"/>
              </a:solidFill>
              <a:latin typeface="TT Norms Medium" panose="02000803030000020003" pitchFamily="2" charset="-52"/>
              <a:cs typeface="Calibri" panose="020F0502020204030204" pitchFamily="34" charset="0"/>
            </a:endParaRPr>
          </a:p>
          <a:p>
            <a:pPr algn="just"/>
            <a:r>
              <a:rPr lang="ru-RU" sz="1600" dirty="0">
                <a:solidFill>
                  <a:srgbClr val="E5DFCC"/>
                </a:solidFill>
                <a:latin typeface="TT Norms Medium" panose="02000803030000020003" pitchFamily="2" charset="-52"/>
                <a:cs typeface="Calibri" panose="020F0502020204030204" pitchFamily="34" charset="0"/>
              </a:rPr>
              <a:t>Партнером проекта стал фонд «Нижегородский онкологический научный центр».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63189"/>
            <a:ext cx="6248942" cy="1999661"/>
          </a:xfrm>
          <a:prstGeom prst="rect">
            <a:avLst/>
          </a:prstGeom>
        </p:spPr>
      </p:pic>
      <p:pic>
        <p:nvPicPr>
          <p:cNvPr id="5122" name="Picture 2" descr="В Мининском университете запускают проект “Обучение служением” ">
            <a:extLst>
              <a:ext uri="{FF2B5EF4-FFF2-40B4-BE49-F238E27FC236}">
                <a16:creationId xmlns:a16="http://schemas.microsoft.com/office/drawing/2014/main" id="{54155322-2A3D-4052-B54A-551B744FA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731" y="518609"/>
            <a:ext cx="4678820" cy="3117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В Мининском университете запускают проект “Обучение служением” ">
            <a:extLst>
              <a:ext uri="{FF2B5EF4-FFF2-40B4-BE49-F238E27FC236}">
                <a16:creationId xmlns:a16="http://schemas.microsoft.com/office/drawing/2014/main" id="{DF07C258-EC3A-4357-ACF4-EADFEC4E6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03" y="3636513"/>
            <a:ext cx="5174124" cy="3570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FA0F940-15D9-40D9-9B4D-3A8BEE2A3F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0314" y="6575700"/>
            <a:ext cx="2594871" cy="69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724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" name="Google Shape;444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51155" y="2381"/>
            <a:ext cx="7280133" cy="2213486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p47"/>
          <p:cNvSpPr/>
          <p:nvPr/>
        </p:nvSpPr>
        <p:spPr>
          <a:xfrm>
            <a:off x="2173088" y="3227261"/>
            <a:ext cx="5453549" cy="33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9" tIns="45700" rIns="91399" bIns="45700" anchor="t" anchorCtr="0">
            <a:noAutofit/>
          </a:bodyPr>
          <a:lstStyle/>
          <a:p>
            <a:endParaRPr sz="1910" b="1" dirty="0">
              <a:solidFill>
                <a:srgbClr val="6E62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47" name="Google Shape;447;p47"/>
          <p:cNvSpPr/>
          <p:nvPr/>
        </p:nvSpPr>
        <p:spPr>
          <a:xfrm>
            <a:off x="4288144" y="2883264"/>
            <a:ext cx="320740" cy="3274637"/>
          </a:xfrm>
          <a:prstGeom prst="rect">
            <a:avLst/>
          </a:prstGeom>
          <a:solidFill>
            <a:srgbClr val="3A664C"/>
          </a:solidFill>
          <a:ln>
            <a:noFill/>
          </a:ln>
        </p:spPr>
        <p:txBody>
          <a:bodyPr spcFirstLastPara="1" wrap="square" lIns="91399" tIns="45700" rIns="91399" bIns="45700" anchor="ctr" anchorCtr="0">
            <a:noAutofit/>
          </a:bodyPr>
          <a:lstStyle/>
          <a:p>
            <a:pPr algn="ctr"/>
            <a:endParaRPr sz="1469">
              <a:solidFill>
                <a:srgbClr val="E5DFCC"/>
              </a:solidFill>
            </a:endParaRPr>
          </a:p>
        </p:txBody>
      </p:sp>
      <p:sp>
        <p:nvSpPr>
          <p:cNvPr id="448" name="Google Shape;448;p47"/>
          <p:cNvSpPr/>
          <p:nvPr/>
        </p:nvSpPr>
        <p:spPr>
          <a:xfrm>
            <a:off x="5069716" y="2883264"/>
            <a:ext cx="4545433" cy="33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9" tIns="45700" rIns="91399" bIns="45700" anchor="t" anchorCtr="0">
            <a:noAutofit/>
          </a:bodyPr>
          <a:lstStyle/>
          <a:p>
            <a:r>
              <a:rPr lang="ru" sz="2400" b="1" dirty="0">
                <a:solidFill>
                  <a:schemeClr val="tx1"/>
                </a:solidFill>
                <a:latin typeface="TT Norms Medium" panose="02000803030000020003" pitchFamily="2" charset="-52"/>
                <a:ea typeface="Helvetica Neue"/>
                <a:cs typeface="Helvetica Neue"/>
                <a:sym typeface="Helvetica Neue"/>
              </a:rPr>
              <a:t>Мининский университет</a:t>
            </a:r>
            <a:endParaRPr sz="2400" b="1" dirty="0">
              <a:solidFill>
                <a:schemeClr val="tx1"/>
              </a:solidFill>
              <a:latin typeface="TT Norms Medium" panose="02000803030000020003" pitchFamily="2" charset="-52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49" name="Google Shape;449;p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08884" y="447178"/>
            <a:ext cx="3941992" cy="1012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13299" y="3451183"/>
            <a:ext cx="2706718" cy="2706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9"/>
          <p:cNvSpPr/>
          <p:nvPr/>
        </p:nvSpPr>
        <p:spPr>
          <a:xfrm>
            <a:off x="0" y="2381"/>
            <a:ext cx="8138533" cy="755808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16667" y="21600"/>
                </a:lnTo>
                <a:lnTo>
                  <a:pt x="21600" y="10800"/>
                </a:lnTo>
                <a:lnTo>
                  <a:pt x="16667" y="0"/>
                </a:lnTo>
                <a:lnTo>
                  <a:pt x="0" y="0"/>
                </a:lnTo>
                <a:close/>
              </a:path>
            </a:pathLst>
          </a:custGeom>
          <a:solidFill>
            <a:srgbClr val="05664A"/>
          </a:solidFill>
          <a:ln>
            <a:noFill/>
          </a:ln>
        </p:spPr>
        <p:txBody>
          <a:bodyPr spcFirstLastPara="1" wrap="square" lIns="25385" tIns="25385" rIns="25385" bIns="25385" anchor="ctr" anchorCtr="0">
            <a:noAutofit/>
          </a:bodyPr>
          <a:lstStyle/>
          <a:p>
            <a:pPr algn="ctr"/>
            <a:endParaRPr sz="1616"/>
          </a:p>
        </p:txBody>
      </p:sp>
      <p:sp>
        <p:nvSpPr>
          <p:cNvPr id="139" name="Google Shape;139;p29"/>
          <p:cNvSpPr txBox="1">
            <a:spLocks noGrp="1"/>
          </p:cNvSpPr>
          <p:nvPr>
            <p:ph type="sldNum" idx="12"/>
          </p:nvPr>
        </p:nvSpPr>
        <p:spPr>
          <a:xfrm>
            <a:off x="12449806" y="6854720"/>
            <a:ext cx="806284" cy="578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44" tIns="134344" rIns="134344" bIns="134344" anchor="ctr" anchorCtr="0">
            <a:normAutofit/>
          </a:bodyPr>
          <a:lstStyle/>
          <a:p>
            <a:pPr>
              <a:buSzPts val="1000"/>
            </a:pPr>
            <a:fld id="{00000000-1234-1234-1234-123412341234}" type="slidenum">
              <a:rPr lang="ru"/>
              <a:pPr>
                <a:buSzPts val="1000"/>
              </a:pPr>
              <a:t>2</a:t>
            </a:fld>
            <a:endParaRPr/>
          </a:p>
        </p:txBody>
      </p:sp>
      <p:sp>
        <p:nvSpPr>
          <p:cNvPr id="140" name="Google Shape;140;p29"/>
          <p:cNvSpPr txBox="1">
            <a:spLocks noGrp="1"/>
          </p:cNvSpPr>
          <p:nvPr>
            <p:ph type="ctrTitle"/>
          </p:nvPr>
        </p:nvSpPr>
        <p:spPr>
          <a:xfrm>
            <a:off x="454684" y="3191090"/>
            <a:ext cx="6842615" cy="1477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44" tIns="134344" rIns="134344" bIns="134344" anchor="b" anchorCtr="0">
            <a:noAutofit/>
          </a:bodyPr>
          <a:lstStyle/>
          <a:p>
            <a:pPr algn="l">
              <a:buSzPts val="2800"/>
            </a:pPr>
            <a:r>
              <a:rPr lang="ru" sz="3967" b="1" dirty="0">
                <a:solidFill>
                  <a:schemeClr val="bg1"/>
                </a:solidFill>
                <a:latin typeface="TT Norms Medium" panose="02000803030000020003" pitchFamily="2" charset="-52"/>
                <a:ea typeface="Helvetica Neue"/>
                <a:cs typeface="Helvetica Neue"/>
                <a:sym typeface="Helvetica Neue"/>
              </a:rPr>
              <a:t>Педагогический вуз</a:t>
            </a:r>
            <a:endParaRPr sz="3967" b="1" dirty="0">
              <a:solidFill>
                <a:schemeClr val="bg1"/>
              </a:solidFill>
              <a:latin typeface="TT Norms Medium" panose="02000803030000020003" pitchFamily="2" charset="-52"/>
              <a:ea typeface="Helvetica Neue"/>
              <a:cs typeface="Helvetica Neue"/>
              <a:sym typeface="Helvetica Neue"/>
            </a:endParaRPr>
          </a:p>
          <a:p>
            <a:pPr algn="l">
              <a:buSzPts val="1100"/>
            </a:pPr>
            <a:r>
              <a:rPr lang="ru" sz="3967" b="1" dirty="0">
                <a:solidFill>
                  <a:schemeClr val="bg1"/>
                </a:solidFill>
                <a:latin typeface="TT Norms Medium" panose="02000803030000020003" pitchFamily="2" charset="-52"/>
                <a:ea typeface="Helvetica Neue"/>
                <a:cs typeface="Helvetica Neue"/>
                <a:sym typeface="Helvetica Neue"/>
              </a:rPr>
              <a:t>Разумное. Новое. Вечное.</a:t>
            </a:r>
            <a:endParaRPr sz="3967" b="1" dirty="0">
              <a:solidFill>
                <a:schemeClr val="bg1"/>
              </a:solidFill>
              <a:latin typeface="TT Norms Medium" panose="02000803030000020003" pitchFamily="2" charset="-52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41" name="Google Shape;141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47438" y="2417724"/>
            <a:ext cx="3602368" cy="23494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4F52A683-2D61-4564-9E5B-4C78281E6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541" y="1"/>
            <a:ext cx="13516141" cy="7562849"/>
          </a:xfrm>
          <a:prstGeom prst="rect">
            <a:avLst/>
          </a:prstGeom>
        </p:spPr>
      </p:pic>
      <p:sp>
        <p:nvSpPr>
          <p:cNvPr id="290" name="Google Shape;290;p37"/>
          <p:cNvSpPr/>
          <p:nvPr/>
        </p:nvSpPr>
        <p:spPr>
          <a:xfrm>
            <a:off x="3680131" y="1591399"/>
            <a:ext cx="5774716" cy="4638419"/>
          </a:xfrm>
          <a:prstGeom prst="hexagon">
            <a:avLst>
              <a:gd name="adj" fmla="val 25000"/>
              <a:gd name="vf" fmla="val 115470"/>
            </a:avLst>
          </a:prstGeom>
          <a:noFill/>
          <a:ln w="38100" cap="rnd" cmpd="sng">
            <a:solidFill>
              <a:schemeClr val="l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00767" tIns="50365" rIns="100767" bIns="50365" anchor="ctr" anchorCtr="0">
            <a:noAutofit/>
          </a:bodyPr>
          <a:lstStyle/>
          <a:p>
            <a:pPr algn="ctr"/>
            <a:endParaRPr sz="2057">
              <a:solidFill>
                <a:srgbClr val="FFFFFF"/>
              </a:solidFill>
            </a:endParaRPr>
          </a:p>
        </p:txBody>
      </p:sp>
      <p:grpSp>
        <p:nvGrpSpPr>
          <p:cNvPr id="291" name="Google Shape;291;p37"/>
          <p:cNvGrpSpPr/>
          <p:nvPr/>
        </p:nvGrpSpPr>
        <p:grpSpPr>
          <a:xfrm>
            <a:off x="8317187" y="1128914"/>
            <a:ext cx="793832" cy="396797"/>
            <a:chOff x="6899023" y="-89345"/>
            <a:chExt cx="5989201" cy="1858445"/>
          </a:xfrm>
        </p:grpSpPr>
        <p:cxnSp>
          <p:nvCxnSpPr>
            <p:cNvPr id="292" name="Google Shape;292;p37"/>
            <p:cNvCxnSpPr/>
            <p:nvPr/>
          </p:nvCxnSpPr>
          <p:spPr>
            <a:xfrm rot="10800000">
              <a:off x="6899023" y="-50100"/>
              <a:ext cx="0" cy="1819200"/>
            </a:xfrm>
            <a:prstGeom prst="straightConnector1">
              <a:avLst/>
            </a:prstGeom>
            <a:noFill/>
            <a:ln w="38100" cap="rnd" cmpd="sng">
              <a:solidFill>
                <a:schemeClr val="lt1"/>
              </a:solidFill>
              <a:prstDash val="dot"/>
              <a:round/>
              <a:headEnd type="oval" w="med" len="med"/>
              <a:tailEnd type="none" w="sm" len="sm"/>
            </a:ln>
          </p:spPr>
        </p:cxnSp>
        <p:cxnSp>
          <p:nvCxnSpPr>
            <p:cNvPr id="293" name="Google Shape;293;p37"/>
            <p:cNvCxnSpPr/>
            <p:nvPr/>
          </p:nvCxnSpPr>
          <p:spPr>
            <a:xfrm>
              <a:off x="6899024" y="-89345"/>
              <a:ext cx="5989200" cy="0"/>
            </a:xfrm>
            <a:prstGeom prst="straightConnector1">
              <a:avLst/>
            </a:prstGeom>
            <a:noFill/>
            <a:ln w="38100" cap="rnd" cmpd="sng">
              <a:solidFill>
                <a:schemeClr val="lt1"/>
              </a:solidFill>
              <a:prstDash val="dot"/>
              <a:round/>
              <a:headEnd type="none" w="sm" len="sm"/>
              <a:tailEnd type="oval" w="med" len="med"/>
            </a:ln>
          </p:spPr>
        </p:cxnSp>
      </p:grpSp>
      <p:cxnSp>
        <p:nvCxnSpPr>
          <p:cNvPr id="294" name="Google Shape;294;p37"/>
          <p:cNvCxnSpPr/>
          <p:nvPr/>
        </p:nvCxnSpPr>
        <p:spPr>
          <a:xfrm>
            <a:off x="2721925" y="3910608"/>
            <a:ext cx="793500" cy="0"/>
          </a:xfrm>
          <a:prstGeom prst="straightConnector1">
            <a:avLst/>
          </a:prstGeom>
          <a:noFill/>
          <a:ln w="38100" cap="rnd" cmpd="sng">
            <a:solidFill>
              <a:schemeClr val="lt1"/>
            </a:solidFill>
            <a:prstDash val="dot"/>
            <a:round/>
            <a:headEnd type="oval" w="med" len="med"/>
            <a:tailEnd type="oval" w="med" len="med"/>
          </a:ln>
        </p:spPr>
      </p:cxnSp>
      <p:grpSp>
        <p:nvGrpSpPr>
          <p:cNvPr id="295" name="Google Shape;295;p37"/>
          <p:cNvGrpSpPr/>
          <p:nvPr/>
        </p:nvGrpSpPr>
        <p:grpSpPr>
          <a:xfrm flipH="1">
            <a:off x="3991607" y="1147444"/>
            <a:ext cx="793832" cy="396797"/>
            <a:chOff x="6899023" y="-89345"/>
            <a:chExt cx="5989201" cy="1858445"/>
          </a:xfrm>
        </p:grpSpPr>
        <p:cxnSp>
          <p:nvCxnSpPr>
            <p:cNvPr id="296" name="Google Shape;296;p37"/>
            <p:cNvCxnSpPr/>
            <p:nvPr/>
          </p:nvCxnSpPr>
          <p:spPr>
            <a:xfrm rot="10800000">
              <a:off x="6899023" y="-50100"/>
              <a:ext cx="0" cy="1819200"/>
            </a:xfrm>
            <a:prstGeom prst="straightConnector1">
              <a:avLst/>
            </a:prstGeom>
            <a:noFill/>
            <a:ln w="38100" cap="rnd" cmpd="sng">
              <a:solidFill>
                <a:schemeClr val="lt1"/>
              </a:solidFill>
              <a:prstDash val="dot"/>
              <a:round/>
              <a:headEnd type="oval" w="med" len="med"/>
              <a:tailEnd type="none" w="sm" len="sm"/>
            </a:ln>
          </p:spPr>
        </p:cxnSp>
        <p:cxnSp>
          <p:nvCxnSpPr>
            <p:cNvPr id="297" name="Google Shape;297;p37"/>
            <p:cNvCxnSpPr/>
            <p:nvPr/>
          </p:nvCxnSpPr>
          <p:spPr>
            <a:xfrm>
              <a:off x="6899024" y="-89345"/>
              <a:ext cx="5989200" cy="0"/>
            </a:xfrm>
            <a:prstGeom prst="straightConnector1">
              <a:avLst/>
            </a:prstGeom>
            <a:noFill/>
            <a:ln w="38100" cap="rnd" cmpd="sng">
              <a:solidFill>
                <a:schemeClr val="lt1"/>
              </a:solidFill>
              <a:prstDash val="dot"/>
              <a:round/>
              <a:headEnd type="none" w="sm" len="sm"/>
              <a:tailEnd type="oval" w="med" len="med"/>
            </a:ln>
          </p:spPr>
        </p:cxnSp>
      </p:grpSp>
      <p:grpSp>
        <p:nvGrpSpPr>
          <p:cNvPr id="298" name="Google Shape;298;p37"/>
          <p:cNvGrpSpPr/>
          <p:nvPr/>
        </p:nvGrpSpPr>
        <p:grpSpPr>
          <a:xfrm rot="10800000">
            <a:off x="4125658" y="6384474"/>
            <a:ext cx="793832" cy="396797"/>
            <a:chOff x="6899023" y="-89345"/>
            <a:chExt cx="5989201" cy="1858445"/>
          </a:xfrm>
        </p:grpSpPr>
        <p:cxnSp>
          <p:nvCxnSpPr>
            <p:cNvPr id="299" name="Google Shape;299;p37"/>
            <p:cNvCxnSpPr/>
            <p:nvPr/>
          </p:nvCxnSpPr>
          <p:spPr>
            <a:xfrm rot="10800000">
              <a:off x="6899023" y="-50100"/>
              <a:ext cx="0" cy="1819200"/>
            </a:xfrm>
            <a:prstGeom prst="straightConnector1">
              <a:avLst/>
            </a:prstGeom>
            <a:noFill/>
            <a:ln w="38100" cap="rnd" cmpd="sng">
              <a:solidFill>
                <a:schemeClr val="lt1"/>
              </a:solidFill>
              <a:prstDash val="dot"/>
              <a:round/>
              <a:headEnd type="oval" w="med" len="med"/>
              <a:tailEnd type="none" w="sm" len="sm"/>
            </a:ln>
          </p:spPr>
        </p:cxnSp>
        <p:cxnSp>
          <p:nvCxnSpPr>
            <p:cNvPr id="300" name="Google Shape;300;p37"/>
            <p:cNvCxnSpPr/>
            <p:nvPr/>
          </p:nvCxnSpPr>
          <p:spPr>
            <a:xfrm>
              <a:off x="6899024" y="-89345"/>
              <a:ext cx="5989200" cy="0"/>
            </a:xfrm>
            <a:prstGeom prst="straightConnector1">
              <a:avLst/>
            </a:prstGeom>
            <a:noFill/>
            <a:ln w="38100" cap="rnd" cmpd="sng">
              <a:solidFill>
                <a:schemeClr val="lt1"/>
              </a:solidFill>
              <a:prstDash val="dot"/>
              <a:round/>
              <a:headEnd type="none" w="sm" len="sm"/>
              <a:tailEnd type="oval" w="med" len="med"/>
            </a:ln>
          </p:spPr>
        </p:cxnSp>
      </p:grpSp>
      <p:grpSp>
        <p:nvGrpSpPr>
          <p:cNvPr id="301" name="Google Shape;301;p37"/>
          <p:cNvGrpSpPr/>
          <p:nvPr/>
        </p:nvGrpSpPr>
        <p:grpSpPr>
          <a:xfrm rot="10800000" flipH="1">
            <a:off x="8260590" y="6384795"/>
            <a:ext cx="793832" cy="396797"/>
            <a:chOff x="6899023" y="-89345"/>
            <a:chExt cx="5989201" cy="1858445"/>
          </a:xfrm>
        </p:grpSpPr>
        <p:cxnSp>
          <p:nvCxnSpPr>
            <p:cNvPr id="302" name="Google Shape;302;p37"/>
            <p:cNvCxnSpPr/>
            <p:nvPr/>
          </p:nvCxnSpPr>
          <p:spPr>
            <a:xfrm rot="10800000">
              <a:off x="6899023" y="-50100"/>
              <a:ext cx="0" cy="1819200"/>
            </a:xfrm>
            <a:prstGeom prst="straightConnector1">
              <a:avLst/>
            </a:prstGeom>
            <a:noFill/>
            <a:ln w="38100" cap="rnd" cmpd="sng">
              <a:solidFill>
                <a:schemeClr val="lt1"/>
              </a:solidFill>
              <a:prstDash val="dot"/>
              <a:round/>
              <a:headEnd type="oval" w="med" len="med"/>
              <a:tailEnd type="none" w="sm" len="sm"/>
            </a:ln>
          </p:spPr>
        </p:cxnSp>
        <p:cxnSp>
          <p:nvCxnSpPr>
            <p:cNvPr id="303" name="Google Shape;303;p37"/>
            <p:cNvCxnSpPr/>
            <p:nvPr/>
          </p:nvCxnSpPr>
          <p:spPr>
            <a:xfrm>
              <a:off x="6899024" y="-89345"/>
              <a:ext cx="5989200" cy="0"/>
            </a:xfrm>
            <a:prstGeom prst="straightConnector1">
              <a:avLst/>
            </a:prstGeom>
            <a:noFill/>
            <a:ln w="38100" cap="rnd" cmpd="sng">
              <a:solidFill>
                <a:schemeClr val="lt1"/>
              </a:solidFill>
              <a:prstDash val="dot"/>
              <a:round/>
              <a:headEnd type="none" w="sm" len="sm"/>
              <a:tailEnd type="oval" w="med" len="med"/>
            </a:ln>
          </p:spPr>
        </p:cxnSp>
      </p:grpSp>
      <p:sp>
        <p:nvSpPr>
          <p:cNvPr id="304" name="Google Shape;304;p37"/>
          <p:cNvSpPr/>
          <p:nvPr/>
        </p:nvSpPr>
        <p:spPr>
          <a:xfrm>
            <a:off x="3029847" y="358170"/>
            <a:ext cx="10239677" cy="83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9" tIns="45700" rIns="91399" bIns="45700" anchor="t" anchorCtr="0">
            <a:noAutofit/>
          </a:bodyPr>
          <a:lstStyle/>
          <a:p>
            <a:endParaRPr sz="2939" b="1" dirty="0">
              <a:solidFill>
                <a:srgbClr val="3D2B2E"/>
              </a:solidFill>
              <a:latin typeface="TT Norms Medium" panose="02000803030000020003" pitchFamily="2" charset="-52"/>
            </a:endParaRPr>
          </a:p>
        </p:txBody>
      </p:sp>
      <p:sp>
        <p:nvSpPr>
          <p:cNvPr id="305" name="Google Shape;305;p37"/>
          <p:cNvSpPr/>
          <p:nvPr/>
        </p:nvSpPr>
        <p:spPr>
          <a:xfrm>
            <a:off x="-838002" y="5508583"/>
            <a:ext cx="3878011" cy="83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9" tIns="45700" rIns="91399" bIns="45700" anchor="t" anchorCtr="0">
            <a:noAutofit/>
          </a:bodyPr>
          <a:lstStyle/>
          <a:p>
            <a:pPr algn="r"/>
            <a:r>
              <a:rPr lang="ru" sz="2057" b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Наука и инновации</a:t>
            </a:r>
            <a:endParaRPr sz="2057" b="1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6" name="Google Shape;306;p37"/>
          <p:cNvSpPr/>
          <p:nvPr/>
        </p:nvSpPr>
        <p:spPr>
          <a:xfrm>
            <a:off x="-43927" y="6523881"/>
            <a:ext cx="4090933" cy="83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9" tIns="45700" rIns="91399" bIns="45700" anchor="t" anchorCtr="0">
            <a:noAutofit/>
          </a:bodyPr>
          <a:lstStyle/>
          <a:p>
            <a:pPr algn="r"/>
            <a:r>
              <a:rPr lang="ru" sz="2057" b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Культура и творчество</a:t>
            </a:r>
            <a:endParaRPr sz="2057" b="1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7" name="Google Shape;307;p37"/>
          <p:cNvSpPr/>
          <p:nvPr/>
        </p:nvSpPr>
        <p:spPr>
          <a:xfrm>
            <a:off x="369948" y="722028"/>
            <a:ext cx="3680890" cy="83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9" tIns="45700" rIns="91399" bIns="45700" anchor="t" anchorCtr="0">
            <a:noAutofit/>
          </a:bodyPr>
          <a:lstStyle/>
          <a:p>
            <a:pPr algn="ctr"/>
            <a:r>
              <a:rPr lang="ru" sz="2057" b="1" dirty="0">
                <a:solidFill>
                  <a:srgbClr val="FFFFFF"/>
                </a:solidFill>
                <a:latin typeface="TT Norms Medium" panose="02000803030000020003" pitchFamily="2" charset="-52"/>
                <a:ea typeface="Helvetica Neue"/>
                <a:cs typeface="Helvetica Neue"/>
                <a:sym typeface="Helvetica Neue"/>
              </a:rPr>
              <a:t>Волонтерство и социальное проектирование</a:t>
            </a:r>
            <a:endParaRPr sz="2057" b="1" dirty="0">
              <a:solidFill>
                <a:srgbClr val="FFFFFF"/>
              </a:solidFill>
              <a:latin typeface="TT Norms Medium" panose="02000803030000020003" pitchFamily="2" charset="-52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8" name="Google Shape;308;p37"/>
          <p:cNvSpPr/>
          <p:nvPr/>
        </p:nvSpPr>
        <p:spPr>
          <a:xfrm>
            <a:off x="8490335" y="760869"/>
            <a:ext cx="4090933" cy="83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9" tIns="45700" rIns="91399" bIns="45700" anchor="t" anchorCtr="0">
            <a:noAutofit/>
          </a:bodyPr>
          <a:lstStyle/>
          <a:p>
            <a:pPr algn="ctr"/>
            <a:r>
              <a:rPr lang="ru" sz="2057" b="1" dirty="0">
                <a:solidFill>
                  <a:srgbClr val="FFFFFF"/>
                </a:solidFill>
                <a:latin typeface="TT Norms Medium" panose="02000803030000020003" pitchFamily="2" charset="-52"/>
                <a:ea typeface="Helvetica Neue"/>
                <a:cs typeface="Helvetica Neue"/>
                <a:sym typeface="Helvetica Neue"/>
              </a:rPr>
              <a:t>Профессиональные компетенции</a:t>
            </a:r>
            <a:endParaRPr sz="2057" b="1" dirty="0">
              <a:solidFill>
                <a:srgbClr val="FFFFFF"/>
              </a:solidFill>
              <a:latin typeface="TT Norms Medium" panose="02000803030000020003" pitchFamily="2" charset="-52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9" name="Google Shape;309;p37"/>
          <p:cNvSpPr/>
          <p:nvPr/>
        </p:nvSpPr>
        <p:spPr>
          <a:xfrm>
            <a:off x="10567487" y="3669193"/>
            <a:ext cx="4090933" cy="83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9" tIns="45700" rIns="91399" bIns="45700" anchor="t" anchorCtr="0">
            <a:noAutofit/>
          </a:bodyPr>
          <a:lstStyle/>
          <a:p>
            <a:r>
              <a:rPr lang="ru" sz="2057" b="1" dirty="0">
                <a:solidFill>
                  <a:srgbClr val="FFFFFF"/>
                </a:solidFill>
                <a:latin typeface="TT Norms Medium" panose="02000803030000020003" pitchFamily="2" charset="-52"/>
                <a:ea typeface="Helvetica Neue"/>
                <a:cs typeface="Helvetica Neue"/>
                <a:sym typeface="Helvetica Neue"/>
              </a:rPr>
              <a:t>Спорт и ЗОЖ</a:t>
            </a:r>
            <a:endParaRPr sz="2057" b="1" dirty="0">
              <a:solidFill>
                <a:srgbClr val="FFFFFF"/>
              </a:solidFill>
              <a:latin typeface="TT Norms Medium" panose="02000803030000020003" pitchFamily="2" charset="-52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0" name="Google Shape;310;p37"/>
          <p:cNvSpPr/>
          <p:nvPr/>
        </p:nvSpPr>
        <p:spPr>
          <a:xfrm>
            <a:off x="9167725" y="6577645"/>
            <a:ext cx="4090933" cy="83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9" tIns="45700" rIns="91399" bIns="45700" anchor="t" anchorCtr="0">
            <a:noAutofit/>
          </a:bodyPr>
          <a:lstStyle/>
          <a:p>
            <a:r>
              <a:rPr lang="ru" sz="1910" b="1" dirty="0">
                <a:solidFill>
                  <a:srgbClr val="FFFFFF"/>
                </a:solidFill>
                <a:latin typeface="TT Norms Medium" panose="02000803030000020003" pitchFamily="2" charset="-52"/>
                <a:ea typeface="Helvetica Neue"/>
                <a:cs typeface="Helvetica Neue"/>
                <a:sym typeface="Helvetica Neue"/>
              </a:rPr>
              <a:t>Межкультурный диалог</a:t>
            </a:r>
            <a:endParaRPr sz="1910" b="1" dirty="0">
              <a:solidFill>
                <a:srgbClr val="FFFFFF"/>
              </a:solidFill>
              <a:latin typeface="TT Norms Medium" panose="02000803030000020003" pitchFamily="2" charset="-52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1" name="Google Shape;311;p37"/>
          <p:cNvSpPr/>
          <p:nvPr/>
        </p:nvSpPr>
        <p:spPr>
          <a:xfrm>
            <a:off x="-1632622" y="3685014"/>
            <a:ext cx="4090933" cy="83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9" tIns="45700" rIns="91399" bIns="45700" anchor="t" anchorCtr="0">
            <a:noAutofit/>
          </a:bodyPr>
          <a:lstStyle/>
          <a:p>
            <a:pPr algn="r"/>
            <a:r>
              <a:rPr lang="ru" sz="2057" b="1" dirty="0">
                <a:solidFill>
                  <a:srgbClr val="FFFFFF"/>
                </a:solidFill>
                <a:latin typeface="TT Norms Medium" panose="02000803030000020003" pitchFamily="2" charset="-52"/>
                <a:ea typeface="Helvetica Neue"/>
                <a:cs typeface="Helvetica Neue"/>
                <a:sym typeface="Helvetica Neue"/>
              </a:rPr>
              <a:t>Экология</a:t>
            </a:r>
            <a:endParaRPr sz="2057" b="1" dirty="0">
              <a:solidFill>
                <a:srgbClr val="FFFFFF"/>
              </a:solidFill>
              <a:latin typeface="TT Norms Medium" panose="02000803030000020003" pitchFamily="2" charset="-52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2" name="Google Shape;312;p37"/>
          <p:cNvSpPr/>
          <p:nvPr/>
        </p:nvSpPr>
        <p:spPr>
          <a:xfrm>
            <a:off x="0" y="1737047"/>
            <a:ext cx="3268279" cy="83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9" tIns="45700" rIns="91399" bIns="45700" anchor="t" anchorCtr="0">
            <a:noAutofit/>
          </a:bodyPr>
          <a:lstStyle/>
          <a:p>
            <a:pPr algn="ctr"/>
            <a:r>
              <a:rPr lang="ru" sz="2057" b="1" dirty="0">
                <a:solidFill>
                  <a:srgbClr val="FFFFFF"/>
                </a:solidFill>
                <a:latin typeface="TT Norms Medium" panose="02000803030000020003" pitchFamily="2" charset="-52"/>
                <a:ea typeface="Helvetica Neue"/>
                <a:cs typeface="Helvetica Neue"/>
                <a:sym typeface="Helvetica Neue"/>
              </a:rPr>
              <a:t>Студенческие информационные ресурсы</a:t>
            </a:r>
            <a:endParaRPr sz="2057" b="1" dirty="0">
              <a:solidFill>
                <a:srgbClr val="FFFFFF"/>
              </a:solidFill>
              <a:latin typeface="TT Norms Medium" panose="02000803030000020003" pitchFamily="2" charset="-52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3" name="Google Shape;313;p37"/>
          <p:cNvSpPr/>
          <p:nvPr/>
        </p:nvSpPr>
        <p:spPr>
          <a:xfrm>
            <a:off x="10091475" y="1917734"/>
            <a:ext cx="2367646" cy="83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9" tIns="45700" rIns="91399" bIns="45700" anchor="t" anchorCtr="0">
            <a:noAutofit/>
          </a:bodyPr>
          <a:lstStyle/>
          <a:p>
            <a:pPr algn="ctr"/>
            <a:r>
              <a:rPr lang="ru" sz="2057" b="1" dirty="0">
                <a:solidFill>
                  <a:srgbClr val="FFFFFF"/>
                </a:solidFill>
                <a:latin typeface="TT Norms Medium" panose="02000803030000020003" pitchFamily="2" charset="-52"/>
                <a:ea typeface="Helvetica Neue"/>
                <a:cs typeface="Helvetica Neue"/>
                <a:sym typeface="Helvetica Neue"/>
              </a:rPr>
              <a:t>Социальные стандарты и права студентов</a:t>
            </a:r>
            <a:endParaRPr sz="2057" b="1" dirty="0">
              <a:solidFill>
                <a:srgbClr val="FFFFFF"/>
              </a:solidFill>
              <a:latin typeface="TT Norms Medium" panose="02000803030000020003" pitchFamily="2" charset="-52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4" name="Google Shape;314;p37"/>
          <p:cNvSpPr/>
          <p:nvPr/>
        </p:nvSpPr>
        <p:spPr>
          <a:xfrm>
            <a:off x="9785471" y="5035017"/>
            <a:ext cx="3385464" cy="83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9" tIns="45700" rIns="91399" bIns="45700" anchor="t" anchorCtr="0">
            <a:noAutofit/>
          </a:bodyPr>
          <a:lstStyle/>
          <a:p>
            <a:pPr algn="ctr"/>
            <a:r>
              <a:rPr lang="ru" sz="2057" b="1" dirty="0">
                <a:solidFill>
                  <a:srgbClr val="FFFFFF"/>
                </a:solidFill>
                <a:latin typeface="TT Norms Medium" panose="02000803030000020003" pitchFamily="2" charset="-52"/>
                <a:ea typeface="Helvetica Neue"/>
                <a:cs typeface="Helvetica Neue"/>
                <a:sym typeface="Helvetica Neue"/>
              </a:rPr>
              <a:t>Историко-патриотическое воспитание</a:t>
            </a:r>
            <a:endParaRPr sz="2057" b="1" dirty="0">
              <a:solidFill>
                <a:srgbClr val="FFFFFF"/>
              </a:solidFill>
              <a:latin typeface="TT Norms Medium" panose="02000803030000020003" pitchFamily="2" charset="-52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315" name="Google Shape;315;p37"/>
          <p:cNvCxnSpPr>
            <a:cxnSpLocks/>
          </p:cNvCxnSpPr>
          <p:nvPr/>
        </p:nvCxnSpPr>
        <p:spPr>
          <a:xfrm rot="10800000" flipH="1">
            <a:off x="3153121" y="5245151"/>
            <a:ext cx="998047" cy="415265"/>
          </a:xfrm>
          <a:prstGeom prst="straightConnector1">
            <a:avLst/>
          </a:prstGeom>
          <a:noFill/>
          <a:ln w="38100" cap="rnd" cmpd="sng">
            <a:solidFill>
              <a:schemeClr val="lt1"/>
            </a:solidFill>
            <a:prstDash val="dot"/>
            <a:round/>
            <a:headEnd type="oval" w="med" len="med"/>
            <a:tailEnd type="oval" w="med" len="med"/>
          </a:ln>
        </p:spPr>
      </p:cxnSp>
      <p:cxnSp>
        <p:nvCxnSpPr>
          <p:cNvPr id="316" name="Google Shape;316;p37"/>
          <p:cNvCxnSpPr/>
          <p:nvPr/>
        </p:nvCxnSpPr>
        <p:spPr>
          <a:xfrm>
            <a:off x="3166566" y="2347957"/>
            <a:ext cx="971156" cy="344291"/>
          </a:xfrm>
          <a:prstGeom prst="straightConnector1">
            <a:avLst/>
          </a:prstGeom>
          <a:noFill/>
          <a:ln w="38100" cap="rnd" cmpd="sng">
            <a:solidFill>
              <a:schemeClr val="lt1"/>
            </a:solidFill>
            <a:prstDash val="dot"/>
            <a:round/>
            <a:headEnd type="oval" w="med" len="med"/>
            <a:tailEnd type="oval" w="med" len="med"/>
          </a:ln>
        </p:spPr>
      </p:cxnSp>
      <p:cxnSp>
        <p:nvCxnSpPr>
          <p:cNvPr id="317" name="Google Shape;317;p37"/>
          <p:cNvCxnSpPr/>
          <p:nvPr/>
        </p:nvCxnSpPr>
        <p:spPr>
          <a:xfrm rot="10800000" flipH="1">
            <a:off x="9037442" y="2457555"/>
            <a:ext cx="1054033" cy="277725"/>
          </a:xfrm>
          <a:prstGeom prst="straightConnector1">
            <a:avLst/>
          </a:prstGeom>
          <a:noFill/>
          <a:ln w="38100" cap="rnd" cmpd="sng">
            <a:solidFill>
              <a:schemeClr val="lt1"/>
            </a:solidFill>
            <a:prstDash val="dot"/>
            <a:round/>
            <a:headEnd type="oval" w="med" len="med"/>
            <a:tailEnd type="oval" w="med" len="med"/>
          </a:ln>
        </p:spPr>
      </p:cxnSp>
      <p:cxnSp>
        <p:nvCxnSpPr>
          <p:cNvPr id="318" name="Google Shape;318;p37"/>
          <p:cNvCxnSpPr/>
          <p:nvPr/>
        </p:nvCxnSpPr>
        <p:spPr>
          <a:xfrm>
            <a:off x="9028230" y="5168967"/>
            <a:ext cx="1087536" cy="324453"/>
          </a:xfrm>
          <a:prstGeom prst="straightConnector1">
            <a:avLst/>
          </a:prstGeom>
          <a:noFill/>
          <a:ln w="38100" cap="rnd" cmpd="sng">
            <a:solidFill>
              <a:schemeClr val="lt1"/>
            </a:solidFill>
            <a:prstDash val="dot"/>
            <a:round/>
            <a:headEnd type="oval" w="med" len="med"/>
            <a:tailEnd type="oval" w="med" len="med"/>
          </a:ln>
        </p:spPr>
      </p:cxnSp>
      <p:pic>
        <p:nvPicPr>
          <p:cNvPr id="319" name="Google Shape;319;p37"/>
          <p:cNvPicPr preferRelativeResize="0"/>
          <p:nvPr/>
        </p:nvPicPr>
        <p:blipFill rotWithShape="1">
          <a:blip r:embed="rId4">
            <a:alphaModFix/>
          </a:blip>
          <a:srcRect l="3821" r="25145"/>
          <a:stretch/>
        </p:blipFill>
        <p:spPr>
          <a:xfrm>
            <a:off x="3720470" y="1659990"/>
            <a:ext cx="5683617" cy="4522598"/>
          </a:xfrm>
          <a:prstGeom prst="hexagon">
            <a:avLst>
              <a:gd name="adj" fmla="val 25000"/>
              <a:gd name="vf" fmla="val 115470"/>
            </a:avLst>
          </a:prstGeom>
          <a:noFill/>
          <a:ln>
            <a:noFill/>
          </a:ln>
        </p:spPr>
      </p:pic>
      <p:cxnSp>
        <p:nvCxnSpPr>
          <p:cNvPr id="320" name="Google Shape;320;p37"/>
          <p:cNvCxnSpPr/>
          <p:nvPr/>
        </p:nvCxnSpPr>
        <p:spPr>
          <a:xfrm>
            <a:off x="9614417" y="3921289"/>
            <a:ext cx="793500" cy="0"/>
          </a:xfrm>
          <a:prstGeom prst="straightConnector1">
            <a:avLst/>
          </a:prstGeom>
          <a:noFill/>
          <a:ln w="38100" cap="rnd" cmpd="sng">
            <a:solidFill>
              <a:schemeClr val="lt1"/>
            </a:solidFill>
            <a:prstDash val="dot"/>
            <a:round/>
            <a:headEnd type="oval" w="med" len="med"/>
            <a:tailEnd type="oval" w="med" len="med"/>
          </a:ln>
        </p:spPr>
      </p:cxn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05595121-3D54-4F43-93CF-5718621F2C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877" y="693353"/>
            <a:ext cx="2594871" cy="69937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6E06E8-C192-C14A-BB6E-85080AA98E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" y="556288"/>
            <a:ext cx="12192000" cy="1770223"/>
          </a:xfrm>
          <a:prstGeom prst="rect">
            <a:avLst/>
          </a:prstGeom>
        </p:spPr>
      </p:pic>
      <p:sp>
        <p:nvSpPr>
          <p:cNvPr id="6" name="矩形 6">
            <a:extLst>
              <a:ext uri="{FF2B5EF4-FFF2-40B4-BE49-F238E27FC236}">
                <a16:creationId xmlns:a16="http://schemas.microsoft.com/office/drawing/2014/main" id="{8A6D36B0-E4F7-904E-B740-6803831E232A}"/>
              </a:ext>
            </a:extLst>
          </p:cNvPr>
          <p:cNvSpPr/>
          <p:nvPr/>
        </p:nvSpPr>
        <p:spPr>
          <a:xfrm>
            <a:off x="2190458" y="837361"/>
            <a:ext cx="905568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ru-RU" altLang="zh-CN" sz="3200" b="1" dirty="0">
                <a:solidFill>
                  <a:srgbClr val="EFECE1"/>
                </a:solidFill>
                <a:latin typeface="TT Norms Heavy" panose="02000503030000020004" pitchFamily="2" charset="-52"/>
                <a:ea typeface="微软雅黑" panose="020B0503020204020204" pitchFamily="34" charset="-122"/>
              </a:rPr>
              <a:t>Направления волонтерской деятельности</a:t>
            </a:r>
          </a:p>
          <a:p>
            <a:pPr algn="ctr"/>
            <a:r>
              <a:rPr kumimoji="1" lang="ru-RU" altLang="zh-CN" sz="3200" b="1" dirty="0">
                <a:solidFill>
                  <a:srgbClr val="EFECE1"/>
                </a:solidFill>
                <a:latin typeface="TT Norms Heavy" panose="02000503030000020004" pitchFamily="2" charset="-52"/>
                <a:ea typeface="微软雅黑" panose="020B0503020204020204" pitchFamily="34" charset="-122"/>
              </a:rPr>
              <a:t>Мининского университета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94" y="2795601"/>
            <a:ext cx="2546044" cy="177022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074" y="2795601"/>
            <a:ext cx="2546044" cy="177022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138" y="2795601"/>
            <a:ext cx="2546044" cy="177022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402" y="2795601"/>
            <a:ext cx="2546044" cy="17702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754" y="2868626"/>
            <a:ext cx="386128" cy="3970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370" y="2859908"/>
            <a:ext cx="424404" cy="4267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81" y="2905253"/>
            <a:ext cx="360429" cy="36042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7614" y="2859908"/>
            <a:ext cx="404951" cy="377597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860121" y="3370513"/>
            <a:ext cx="20239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T Norms Regular" panose="02000503030000020003" pitchFamily="2" charset="0"/>
                <a:cs typeface="Calibri" panose="020F0502020204030204" pitchFamily="34" charset="0"/>
              </a:rPr>
              <a:t>социальное </a:t>
            </a:r>
            <a:r>
              <a:rPr lang="ru-RU" sz="1600" dirty="0" err="1">
                <a:solidFill>
                  <a:schemeClr val="tx1"/>
                </a:solidFill>
                <a:latin typeface="TT Norms Regular" panose="02000503030000020003" pitchFamily="2" charset="0"/>
                <a:cs typeface="Calibri" panose="020F0502020204030204" pitchFamily="34" charset="0"/>
              </a:rPr>
              <a:t>волонтерство</a:t>
            </a:r>
            <a:endParaRPr lang="ru-RU" sz="1600" dirty="0">
              <a:solidFill>
                <a:schemeClr val="tx1"/>
              </a:solidFill>
              <a:latin typeface="TT Norms Regular" panose="02000503030000020003" pitchFamily="2" charset="0"/>
              <a:cs typeface="Calibri" panose="020F0502020204030204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96C69CB-7342-4F74-9130-852BAAFF7A3D}"/>
              </a:ext>
            </a:extLst>
          </p:cNvPr>
          <p:cNvSpPr/>
          <p:nvPr/>
        </p:nvSpPr>
        <p:spPr>
          <a:xfrm>
            <a:off x="10486101" y="3444867"/>
            <a:ext cx="20239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T Norms Regular" panose="02000503030000020003" pitchFamily="2" charset="0"/>
                <a:cs typeface="Calibri" panose="020F0502020204030204" pitchFamily="34" charset="0"/>
              </a:rPr>
              <a:t>экологическое</a:t>
            </a:r>
          </a:p>
          <a:p>
            <a:pPr algn="ctr"/>
            <a:r>
              <a:rPr lang="ru-RU" sz="1600" dirty="0" err="1">
                <a:solidFill>
                  <a:schemeClr val="tx1"/>
                </a:solidFill>
                <a:latin typeface="TT Norms Regular" panose="02000503030000020003" pitchFamily="2" charset="0"/>
                <a:cs typeface="Calibri" panose="020F0502020204030204" pitchFamily="34" charset="0"/>
              </a:rPr>
              <a:t>волонтерство</a:t>
            </a:r>
            <a:endParaRPr lang="ru-RU" sz="1600" dirty="0">
              <a:solidFill>
                <a:schemeClr val="tx1"/>
              </a:solidFill>
              <a:latin typeface="TT Norms Regular" panose="02000503030000020003" pitchFamily="2" charset="0"/>
              <a:cs typeface="Calibri" panose="020F0502020204030204" pitchFamily="34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0174DB00-C85F-4B18-A1BA-5587C3508522}"/>
              </a:ext>
            </a:extLst>
          </p:cNvPr>
          <p:cNvSpPr/>
          <p:nvPr/>
        </p:nvSpPr>
        <p:spPr>
          <a:xfrm>
            <a:off x="7203429" y="3444867"/>
            <a:ext cx="20239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T Norms Regular" panose="02000503030000020003" pitchFamily="2" charset="0"/>
                <a:cs typeface="Calibri" panose="020F0502020204030204" pitchFamily="34" charset="0"/>
              </a:rPr>
              <a:t>событийное </a:t>
            </a:r>
            <a:r>
              <a:rPr lang="ru-RU" sz="1600" dirty="0" err="1">
                <a:solidFill>
                  <a:schemeClr val="tx1"/>
                </a:solidFill>
                <a:latin typeface="TT Norms Regular" panose="02000503030000020003" pitchFamily="2" charset="0"/>
                <a:cs typeface="Calibri" panose="020F0502020204030204" pitchFamily="34" charset="0"/>
              </a:rPr>
              <a:t>волонтерство</a:t>
            </a:r>
            <a:endParaRPr lang="ru-RU" sz="1600" dirty="0">
              <a:solidFill>
                <a:schemeClr val="tx1"/>
              </a:solidFill>
              <a:latin typeface="TT Norms Regular" panose="02000503030000020003" pitchFamily="2" charset="0"/>
              <a:cs typeface="Calibri" panose="020F0502020204030204" pitchFamily="34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35CAD51C-0E54-4D60-944F-07114F101613}"/>
              </a:ext>
            </a:extLst>
          </p:cNvPr>
          <p:cNvSpPr/>
          <p:nvPr/>
        </p:nvSpPr>
        <p:spPr>
          <a:xfrm>
            <a:off x="4064971" y="3444868"/>
            <a:ext cx="20239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T Norms Regular" panose="02000503030000020003" pitchFamily="2" charset="0"/>
                <a:cs typeface="Calibri" panose="020F0502020204030204" pitchFamily="34" charset="0"/>
              </a:rPr>
              <a:t>спортивное </a:t>
            </a:r>
            <a:r>
              <a:rPr lang="ru-RU" sz="1600" dirty="0" err="1">
                <a:solidFill>
                  <a:schemeClr val="tx1"/>
                </a:solidFill>
                <a:latin typeface="TT Norms Regular" panose="02000503030000020003" pitchFamily="2" charset="0"/>
                <a:cs typeface="Calibri" panose="020F0502020204030204" pitchFamily="34" charset="0"/>
              </a:rPr>
              <a:t>волонтерство</a:t>
            </a:r>
            <a:endParaRPr lang="ru-RU" sz="1600" dirty="0">
              <a:solidFill>
                <a:schemeClr val="tx1"/>
              </a:solidFill>
              <a:latin typeface="TT Norms Regular" panose="02000503030000020003" pitchFamily="2" charset="0"/>
              <a:cs typeface="Calibri" panose="020F0502020204030204" pitchFamily="34" charset="0"/>
            </a:endParaRP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E5EA3BD1-339B-4547-A415-9B9000F6BE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94" y="5148000"/>
            <a:ext cx="2546044" cy="177022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1005F905-1D20-4ADD-B051-8A8ED36DB4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074" y="5148000"/>
            <a:ext cx="2546044" cy="1770224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F3C83AFF-9209-4E2E-A64A-97C7C39B55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138" y="5148000"/>
            <a:ext cx="2546044" cy="1770223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FAA0F03F-705D-4A76-9FB2-A551D0E120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402" y="5148000"/>
            <a:ext cx="2546044" cy="1770224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3B864B0D-D665-46E2-9A99-6D92FAC048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754" y="5221025"/>
            <a:ext cx="386128" cy="397056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4A616279-09C3-44B2-BA20-203AD687DE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370" y="5212307"/>
            <a:ext cx="424404" cy="42679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0EFA5C3-6C18-4C21-BB2F-C5CA0904FC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81" y="5257652"/>
            <a:ext cx="360429" cy="360429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609256D9-5020-4ECB-8F57-3CF49FF735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7614" y="5212307"/>
            <a:ext cx="404951" cy="377597"/>
          </a:xfrm>
          <a:prstGeom prst="rect">
            <a:avLst/>
          </a:prstGeom>
        </p:spPr>
      </p:pic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B8157BA2-50B0-41D4-9CA6-ADC7E403D8C0}"/>
              </a:ext>
            </a:extLst>
          </p:cNvPr>
          <p:cNvSpPr/>
          <p:nvPr/>
        </p:nvSpPr>
        <p:spPr>
          <a:xfrm>
            <a:off x="834513" y="5740723"/>
            <a:ext cx="20239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T Norms Regular" panose="02000503030000020003" pitchFamily="2" charset="0"/>
                <a:cs typeface="Calibri" panose="020F0502020204030204" pitchFamily="34" charset="0"/>
              </a:rPr>
              <a:t>патриотическое </a:t>
            </a:r>
            <a:r>
              <a:rPr lang="ru-RU" sz="1600" dirty="0" err="1">
                <a:solidFill>
                  <a:schemeClr val="tx1"/>
                </a:solidFill>
                <a:latin typeface="TT Norms Regular" panose="02000503030000020003" pitchFamily="2" charset="0"/>
                <a:cs typeface="Calibri" panose="020F0502020204030204" pitchFamily="34" charset="0"/>
              </a:rPr>
              <a:t>волонтерство</a:t>
            </a:r>
            <a:endParaRPr lang="ru-RU" sz="1600" dirty="0">
              <a:solidFill>
                <a:schemeClr val="tx1"/>
              </a:solidFill>
              <a:latin typeface="TT Norms Regular" panose="02000503030000020003" pitchFamily="2" charset="0"/>
              <a:cs typeface="Calibri" panose="020F0502020204030204" pitchFamily="34" charset="0"/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B052F926-470B-4539-9B41-BC5D2FE6A94B}"/>
              </a:ext>
            </a:extLst>
          </p:cNvPr>
          <p:cNvSpPr/>
          <p:nvPr/>
        </p:nvSpPr>
        <p:spPr>
          <a:xfrm>
            <a:off x="10486100" y="5782666"/>
            <a:ext cx="20239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T Norms Regular" panose="02000503030000020003" pitchFamily="2" charset="0"/>
                <a:cs typeface="Calibri" panose="020F0502020204030204" pitchFamily="34" charset="0"/>
              </a:rPr>
              <a:t>экологическое</a:t>
            </a:r>
          </a:p>
          <a:p>
            <a:pPr algn="ctr"/>
            <a:r>
              <a:rPr lang="ru-RU" sz="1600" dirty="0" err="1">
                <a:solidFill>
                  <a:schemeClr val="tx1"/>
                </a:solidFill>
                <a:latin typeface="TT Norms Regular" panose="02000503030000020003" pitchFamily="2" charset="0"/>
                <a:cs typeface="Calibri" panose="020F0502020204030204" pitchFamily="34" charset="0"/>
              </a:rPr>
              <a:t>волонтерство</a:t>
            </a:r>
            <a:endParaRPr lang="ru-RU" sz="1600" dirty="0">
              <a:solidFill>
                <a:schemeClr val="tx1"/>
              </a:solidFill>
              <a:latin typeface="TT Norms Regular" panose="02000503030000020003" pitchFamily="2" charset="0"/>
              <a:cs typeface="Calibri" panose="020F0502020204030204" pitchFamily="34" charset="0"/>
            </a:endParaRP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2301955F-2C9B-4D62-BB8D-70E84AAE0587}"/>
              </a:ext>
            </a:extLst>
          </p:cNvPr>
          <p:cNvSpPr/>
          <p:nvPr/>
        </p:nvSpPr>
        <p:spPr>
          <a:xfrm>
            <a:off x="7203429" y="5782666"/>
            <a:ext cx="20239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T Norms Regular" panose="02000503030000020003" pitchFamily="2" charset="0"/>
                <a:cs typeface="Calibri" panose="020F0502020204030204" pitchFamily="34" charset="0"/>
              </a:rPr>
              <a:t>культурное </a:t>
            </a:r>
            <a:r>
              <a:rPr lang="ru-RU" sz="1600" dirty="0" err="1">
                <a:solidFill>
                  <a:schemeClr val="tx1"/>
                </a:solidFill>
                <a:latin typeface="TT Norms Regular" panose="02000503030000020003" pitchFamily="2" charset="0"/>
                <a:cs typeface="Calibri" panose="020F0502020204030204" pitchFamily="34" charset="0"/>
              </a:rPr>
              <a:t>волонтерство</a:t>
            </a:r>
            <a:endParaRPr lang="ru-RU" sz="1600" dirty="0">
              <a:solidFill>
                <a:schemeClr val="tx1"/>
              </a:solidFill>
              <a:latin typeface="TT Norms Regular" panose="02000503030000020003" pitchFamily="2" charset="0"/>
              <a:cs typeface="Calibri" panose="020F0502020204030204" pitchFamily="34" charset="0"/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C913A93C-56F4-499E-89C5-A271A169D3A3}"/>
              </a:ext>
            </a:extLst>
          </p:cNvPr>
          <p:cNvSpPr/>
          <p:nvPr/>
        </p:nvSpPr>
        <p:spPr>
          <a:xfrm>
            <a:off x="4064971" y="5782665"/>
            <a:ext cx="20239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T Norms Regular" panose="02000503030000020003" pitchFamily="2" charset="0"/>
                <a:cs typeface="Calibri" panose="020F0502020204030204" pitchFamily="34" charset="0"/>
              </a:rPr>
              <a:t>инклюзивное </a:t>
            </a:r>
            <a:r>
              <a:rPr lang="ru-RU" sz="1600" dirty="0" err="1">
                <a:solidFill>
                  <a:schemeClr val="tx1"/>
                </a:solidFill>
                <a:latin typeface="TT Norms Regular" panose="02000503030000020003" pitchFamily="2" charset="0"/>
                <a:cs typeface="Calibri" panose="020F0502020204030204" pitchFamily="34" charset="0"/>
              </a:rPr>
              <a:t>волонтерство</a:t>
            </a:r>
            <a:endParaRPr lang="ru-RU" sz="1600" dirty="0">
              <a:solidFill>
                <a:schemeClr val="tx1"/>
              </a:solidFill>
              <a:latin typeface="TT Norms Regular" panose="02000503030000020003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330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A6E06E8-C192-C14A-BB6E-85080AA98E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2238" y="1805867"/>
            <a:ext cx="6153806" cy="4175760"/>
          </a:xfrm>
          <a:prstGeom prst="rect">
            <a:avLst/>
          </a:prstGeom>
        </p:spPr>
      </p:pic>
      <p:sp>
        <p:nvSpPr>
          <p:cNvPr id="6" name="矩形 6">
            <a:extLst>
              <a:ext uri="{FF2B5EF4-FFF2-40B4-BE49-F238E27FC236}">
                <a16:creationId xmlns:a16="http://schemas.microsoft.com/office/drawing/2014/main" id="{8A6D36B0-E4F7-904E-B740-6803831E232A}"/>
              </a:ext>
            </a:extLst>
          </p:cNvPr>
          <p:cNvSpPr/>
          <p:nvPr/>
        </p:nvSpPr>
        <p:spPr>
          <a:xfrm>
            <a:off x="797039" y="518609"/>
            <a:ext cx="66575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ru-RU" altLang="zh-CN" sz="2800" b="1" dirty="0">
                <a:solidFill>
                  <a:schemeClr val="tx1"/>
                </a:solidFill>
                <a:latin typeface="TT Norms Heavy" panose="02000503030000020003" pitchFamily="2" charset="0"/>
                <a:ea typeface="微软雅黑" panose="020B0503020204020204" pitchFamily="34" charset="-122"/>
              </a:rPr>
              <a:t>Волонтерский центр</a:t>
            </a:r>
          </a:p>
          <a:p>
            <a:r>
              <a:rPr kumimoji="1" lang="ru-RU" altLang="zh-CN" sz="2800" b="1" dirty="0">
                <a:solidFill>
                  <a:schemeClr val="tx1"/>
                </a:solidFill>
                <a:latin typeface="TT Norms Heavy" panose="02000503030000020003" pitchFamily="2" charset="0"/>
                <a:ea typeface="微软雅黑" panose="020B0503020204020204" pitchFamily="34" charset="-122"/>
              </a:rPr>
              <a:t>Мининского университета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35691" y="1860153"/>
            <a:ext cx="248543" cy="2004226"/>
          </a:xfrm>
          <a:prstGeom prst="rect">
            <a:avLst/>
          </a:prstGeom>
          <a:solidFill>
            <a:srgbClr val="3A664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5DFCC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96907" y="1884264"/>
            <a:ext cx="494546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tx1"/>
                </a:solidFill>
                <a:latin typeface="TT Norms Medium" panose="02000803030000020003" pitchFamily="2" charset="-52"/>
                <a:cs typeface="Calibri" panose="020F0502020204030204" pitchFamily="34" charset="0"/>
              </a:rPr>
              <a:t>Студенческое объединение «Волонтерский центр - это команда активных студентов Мининского университета, которая помогает в организации мероприятий разного масштаба в стенах университета и за его пределами.</a:t>
            </a:r>
          </a:p>
          <a:p>
            <a:pPr algn="just"/>
            <a:endParaRPr lang="ru-RU" sz="1600" dirty="0">
              <a:solidFill>
                <a:schemeClr val="tx1"/>
              </a:solidFill>
              <a:latin typeface="TT Norms Medium" panose="02000803030000020003" pitchFamily="2" charset="-52"/>
              <a:cs typeface="Calibri" panose="020F0502020204030204" pitchFamily="34" charset="0"/>
            </a:endParaRP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T Norms Medium" panose="02000803030000020003" pitchFamily="2" charset="-52"/>
                <a:cs typeface="Calibri" panose="020F0502020204030204" pitchFamily="34" charset="0"/>
              </a:rPr>
              <a:t>Волонтерский центр был открыт в 2017 году.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070781" y="3918718"/>
            <a:ext cx="572117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E5DFCC"/>
                </a:solidFill>
                <a:latin typeface="TT Norms Medium" panose="02000803030000020003" pitchFamily="2" charset="-52"/>
                <a:cs typeface="Calibri" panose="020F0502020204030204" pitchFamily="34" charset="0"/>
              </a:rPr>
              <a:t>Волонтерский центр Мининского университета насчитывает более 350 студентов. </a:t>
            </a:r>
          </a:p>
          <a:p>
            <a:pPr algn="just"/>
            <a:r>
              <a:rPr lang="ru-RU" sz="1600" dirty="0">
                <a:solidFill>
                  <a:srgbClr val="E5DFCC"/>
                </a:solidFill>
                <a:latin typeface="TT Norms Medium" panose="02000803030000020003" pitchFamily="2" charset="-52"/>
                <a:cs typeface="Calibri" panose="020F0502020204030204" pitchFamily="34" charset="0"/>
              </a:rPr>
              <a:t>За последние три года в волонтерских проектах приняло участие более 2 000 студентов. </a:t>
            </a:r>
          </a:p>
          <a:p>
            <a:pPr algn="just"/>
            <a:r>
              <a:rPr lang="ru-RU" sz="1600" dirty="0">
                <a:solidFill>
                  <a:srgbClr val="E5DFCC"/>
                </a:solidFill>
                <a:latin typeface="TT Norms Medium" panose="02000803030000020003" pitchFamily="2" charset="-52"/>
                <a:cs typeface="Calibri" panose="020F0502020204030204" pitchFamily="34" charset="0"/>
              </a:rPr>
              <a:t>В настоящее время в Волонтерском центре функционируют подразделения, организующие добровольческую деятельность по направлениям</a:t>
            </a:r>
            <a:r>
              <a:rPr lang="ru-RU" sz="1600" dirty="0">
                <a:solidFill>
                  <a:srgbClr val="E5DFCC"/>
                </a:solidFill>
                <a:latin typeface="TT Norms Bold" panose="02000803040000020004" pitchFamily="2" charset="0"/>
                <a:cs typeface="Calibri" panose="020F0502020204030204" pitchFamily="34" charset="0"/>
              </a:rPr>
              <a:t>.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63189"/>
            <a:ext cx="6248942" cy="1999661"/>
          </a:xfrm>
          <a:prstGeom prst="rect">
            <a:avLst/>
          </a:prstGeom>
        </p:spPr>
      </p:pic>
      <p:pic>
        <p:nvPicPr>
          <p:cNvPr id="1026" name="Picture 2" descr="https://mininuniver.ru/images/student-life/Volonterstvo/volonter_centr2/3MDgZrgT3fU.jpg">
            <a:extLst>
              <a:ext uri="{FF2B5EF4-FFF2-40B4-BE49-F238E27FC236}">
                <a16:creationId xmlns:a16="http://schemas.microsoft.com/office/drawing/2014/main" id="{8B58AF50-80DC-4AA5-BCD0-BB3281E5C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104" y="257757"/>
            <a:ext cx="4982531" cy="3606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mininuniver.ru/images/student-life/Volonterstvo/volonter_centr2/Fqol_wL63wM.jpg">
            <a:extLst>
              <a:ext uri="{FF2B5EF4-FFF2-40B4-BE49-F238E27FC236}">
                <a16:creationId xmlns:a16="http://schemas.microsoft.com/office/drawing/2014/main" id="{58E6AE76-F626-4F1A-ACB1-0761E0B07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66" y="4111694"/>
            <a:ext cx="4152629" cy="3117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AB8A13B-2A71-41A6-93E8-363575A8CB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0314" y="6575700"/>
            <a:ext cx="2594871" cy="69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217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04717" y="286006"/>
            <a:ext cx="260827" cy="1270945"/>
          </a:xfrm>
          <a:prstGeom prst="rect">
            <a:avLst/>
          </a:prstGeom>
          <a:solidFill>
            <a:srgbClr val="3A664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5DFCC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8846" y="349367"/>
            <a:ext cx="656102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tx1"/>
                </a:solidFill>
                <a:latin typeface="TT Norms Heavy" panose="02000503030000020004" pitchFamily="2" charset="-52"/>
                <a:cs typeface="Calibri" panose="020F0502020204030204" pitchFamily="34" charset="0"/>
              </a:rPr>
              <a:t>Опыт участия в организации культурно-массовых мероприятий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433177" y="426147"/>
            <a:ext cx="196271" cy="6681053"/>
          </a:xfrm>
          <a:prstGeom prst="rect">
            <a:avLst/>
          </a:prstGeom>
          <a:solidFill>
            <a:srgbClr val="3A664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5DFCC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732750" y="619415"/>
            <a:ext cx="5299133" cy="717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  <a:latin typeface="TT Norms Medium" panose="02000803030000020003" pitchFamily="2" charset="-52"/>
                <a:cs typeface="Calibri" panose="020F0502020204030204" pitchFamily="34" charset="0"/>
              </a:rPr>
              <a:t>Окружной Форум в сфере патриотического воспитания молодежи «Содружество»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800" dirty="0">
              <a:solidFill>
                <a:schemeClr val="tx1"/>
              </a:solidFill>
              <a:latin typeface="TT Norms Medium" panose="02000803030000020003" pitchFamily="2" charset="-52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  <a:latin typeface="TT Norms Medium" panose="02000803030000020003" pitchFamily="2" charset="-52"/>
                <a:cs typeface="Calibri" panose="020F0502020204030204" pitchFamily="34" charset="0"/>
              </a:rPr>
              <a:t>Встреча с участниками Всероссийского проекта «Большая перемена»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800" dirty="0">
              <a:solidFill>
                <a:schemeClr val="tx1"/>
              </a:solidFill>
              <a:latin typeface="TT Norms Medium" panose="02000803030000020003" pitchFamily="2" charset="-52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  <a:latin typeface="TT Norms Medium" panose="02000803030000020003" pitchFamily="2" charset="-52"/>
                <a:cs typeface="Calibri" panose="020F0502020204030204" pitchFamily="34" charset="0"/>
              </a:rPr>
              <a:t>Всероссийский студенческий проект «Твой ход»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800" dirty="0">
              <a:solidFill>
                <a:schemeClr val="tx1"/>
              </a:solidFill>
              <a:latin typeface="TT Norms Medium" panose="02000803030000020003" pitchFamily="2" charset="-52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  <a:latin typeface="TT Norms Medium" panose="02000803030000020003" pitchFamily="2" charset="-52"/>
                <a:cs typeface="Calibri" panose="020F0502020204030204" pitchFamily="34" charset="0"/>
              </a:rPr>
              <a:t>Всероссийская студенческая олимпиада «Я-профессионал»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800" dirty="0">
              <a:solidFill>
                <a:schemeClr val="tx1"/>
              </a:solidFill>
              <a:latin typeface="TT Norms Medium" panose="02000803030000020003" pitchFamily="2" charset="-52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  <a:latin typeface="TT Norms Medium" panose="02000803030000020003" pitchFamily="2" charset="-52"/>
                <a:cs typeface="Calibri" panose="020F0502020204030204" pitchFamily="34" charset="0"/>
              </a:rPr>
              <a:t>Всероссийская студенческая олимпиада по педагогике «ФОРСАЙТ-ПЕДАГОГИКА»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800" dirty="0">
              <a:solidFill>
                <a:schemeClr val="tx1"/>
              </a:solidFill>
              <a:latin typeface="TT Norms Medium" panose="02000803030000020003" pitchFamily="2" charset="-52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  <a:latin typeface="TT Norms Medium" panose="02000803030000020003" pitchFamily="2" charset="-52"/>
                <a:cs typeface="Calibri" panose="020F0502020204030204" pitchFamily="34" charset="0"/>
              </a:rPr>
              <a:t>Окружной форум добровольцев Приволжского и Северо-Западного федеральных округов «</a:t>
            </a:r>
            <a:r>
              <a:rPr lang="ru-RU" sz="1800" dirty="0" err="1">
                <a:solidFill>
                  <a:schemeClr val="tx1"/>
                </a:solidFill>
                <a:latin typeface="TT Norms Medium" panose="02000803030000020003" pitchFamily="2" charset="-52"/>
                <a:cs typeface="Calibri" panose="020F0502020204030204" pitchFamily="34" charset="0"/>
              </a:rPr>
              <a:t>Добро.Фестиваль</a:t>
            </a:r>
            <a:r>
              <a:rPr lang="ru-RU" sz="1800" dirty="0">
                <a:solidFill>
                  <a:schemeClr val="tx1"/>
                </a:solidFill>
                <a:latin typeface="TT Norms Medium" panose="02000803030000020003" pitchFamily="2" charset="-52"/>
                <a:cs typeface="Calibri" panose="020F0502020204030204" pitchFamily="34" charset="0"/>
              </a:rPr>
              <a:t> #</a:t>
            </a:r>
            <a:r>
              <a:rPr lang="ru-RU" sz="1800" dirty="0" err="1">
                <a:solidFill>
                  <a:schemeClr val="tx1"/>
                </a:solidFill>
                <a:latin typeface="TT Norms Medium" panose="02000803030000020003" pitchFamily="2" charset="-52"/>
                <a:cs typeface="Calibri" panose="020F0502020204030204" pitchFamily="34" charset="0"/>
              </a:rPr>
              <a:t>МыВместе</a:t>
            </a:r>
            <a:r>
              <a:rPr lang="ru-RU" sz="1800" dirty="0">
                <a:solidFill>
                  <a:schemeClr val="tx1"/>
                </a:solidFill>
                <a:latin typeface="TT Norms Medium" panose="02000803030000020003" pitchFamily="2" charset="-52"/>
                <a:cs typeface="Calibri" panose="020F0502020204030204" pitchFamily="34" charset="0"/>
              </a:rPr>
              <a:t>»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800" dirty="0">
              <a:solidFill>
                <a:schemeClr val="tx1"/>
              </a:solidFill>
              <a:latin typeface="TT Norms Medium" panose="02000803030000020003" pitchFamily="2" charset="-52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  <a:latin typeface="TT Norms Medium" panose="02000803030000020003" pitchFamily="2" charset="-52"/>
                <a:cs typeface="Calibri" panose="020F0502020204030204" pitchFamily="34" charset="0"/>
              </a:rPr>
              <a:t>Межвузовский фестиваль народов мира «Атмосфера»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dirty="0">
              <a:solidFill>
                <a:schemeClr val="tx1"/>
              </a:solidFill>
              <a:latin typeface="TT Norms Medium" panose="02000803030000020003" pitchFamily="2" charset="-52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dirty="0">
              <a:solidFill>
                <a:schemeClr val="tx1"/>
              </a:solidFill>
              <a:latin typeface="TT Norms Medium" panose="02000803030000020003" pitchFamily="2" charset="-52"/>
              <a:cs typeface="Calibri" panose="020F0502020204030204" pitchFamily="34" charset="0"/>
            </a:endParaRPr>
          </a:p>
          <a:p>
            <a:endParaRPr lang="ru-RU" sz="1600" dirty="0">
              <a:solidFill>
                <a:srgbClr val="6E6259"/>
              </a:solidFill>
              <a:latin typeface="TT Norms Regular" panose="02000503030000020003" pitchFamily="2" charset="0"/>
              <a:cs typeface="Calibri" panose="020F0502020204030204" pitchFamily="34" charset="0"/>
            </a:endParaRPr>
          </a:p>
          <a:p>
            <a:endParaRPr lang="ru-RU" sz="1600" dirty="0">
              <a:solidFill>
                <a:srgbClr val="6E6259"/>
              </a:solidFill>
              <a:latin typeface="TT Norms Regular" panose="02000503030000020003" pitchFamily="2" charset="0"/>
              <a:cs typeface="Calibri" panose="020F0502020204030204" pitchFamily="34" charset="0"/>
            </a:endParaRPr>
          </a:p>
        </p:txBody>
      </p:sp>
      <p:pic>
        <p:nvPicPr>
          <p:cNvPr id="3078" name="Picture 6" descr="https://sun9-68.userapi.com/impg/3suoU0m-mO2Q86Ior5_4F_01iwW8jXrCVhFcpA/GUHIgWUt9gU.jpg?size=1280x718&amp;quality=96&amp;sign=eee06a37e0514c2f1645ee10d62b9559&amp;type=album">
            <a:extLst>
              <a:ext uri="{FF2B5EF4-FFF2-40B4-BE49-F238E27FC236}">
                <a16:creationId xmlns:a16="http://schemas.microsoft.com/office/drawing/2014/main" id="{0DD5DD29-774D-46B4-B361-E24E175EB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18" y="1804647"/>
            <a:ext cx="3857612" cy="2163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un9-22.userapi.com/impg/8_8wsfYkN1R7OZcF1JVYmM8FImYMwekzR9jpMA/0NJgTP05zFc.jpg?size=1280x719&amp;quality=96&amp;sign=5c599a89b211a77465eced88a6736a89&amp;type=album">
            <a:extLst>
              <a:ext uri="{FF2B5EF4-FFF2-40B4-BE49-F238E27FC236}">
                <a16:creationId xmlns:a16="http://schemas.microsoft.com/office/drawing/2014/main" id="{3EECB8DE-43BC-4E18-A16E-05CFAF1DA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44" y="4741620"/>
            <a:ext cx="4510183" cy="2533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D296B8E-3B8E-4FD0-8076-D277C9314A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0314" y="6575700"/>
            <a:ext cx="2594871" cy="699374"/>
          </a:xfrm>
          <a:prstGeom prst="rect">
            <a:avLst/>
          </a:prstGeom>
        </p:spPr>
      </p:pic>
      <p:pic>
        <p:nvPicPr>
          <p:cNvPr id="3082" name="Picture 10" descr="https://sun9-64.userapi.com/impg/ES9J8CwyBSSZLWPVvJopxpFxxaZUcRMihcZRKQ/fGuXU09pZtM.jpg?size=1280x960&amp;quality=96&amp;sign=302c6297792a6d176b672aea6ade3fcc&amp;type=album">
            <a:extLst>
              <a:ext uri="{FF2B5EF4-FFF2-40B4-BE49-F238E27FC236}">
                <a16:creationId xmlns:a16="http://schemas.microsoft.com/office/drawing/2014/main" id="{0B2AC935-24B8-49AE-A2F1-DE75C8C9E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907" y="2607015"/>
            <a:ext cx="3377937" cy="2533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853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0" name="Picture 14" descr="https://sun9-16.userapi.com/impg/PRlSDprfzrQ_ubC3dsgJ9adwoLUICgAqKcKotQ/1CaAGoGRHM4.jpg?size=810x1080&amp;quality=95&amp;sign=76c440ae0e6c6c6c3387a6081762f1b9&amp;type=album">
            <a:extLst>
              <a:ext uri="{FF2B5EF4-FFF2-40B4-BE49-F238E27FC236}">
                <a16:creationId xmlns:a16="http://schemas.microsoft.com/office/drawing/2014/main" id="{F0FFAA9C-71B6-42B5-93FF-B47326CA5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7931" y="1850111"/>
            <a:ext cx="4041510" cy="538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2950662" y="154074"/>
            <a:ext cx="162441" cy="1294079"/>
          </a:xfrm>
          <a:prstGeom prst="rect">
            <a:avLst/>
          </a:prstGeom>
          <a:solidFill>
            <a:srgbClr val="3A664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5DFCC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08412" y="324059"/>
            <a:ext cx="656102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dirty="0">
                <a:solidFill>
                  <a:schemeClr val="tx1"/>
                </a:solidFill>
                <a:latin typeface="TT Norms Heavy" panose="02000503030000020004" pitchFamily="2" charset="-52"/>
                <a:cs typeface="Calibri" panose="020F0502020204030204" pitchFamily="34" charset="0"/>
              </a:rPr>
              <a:t>Опыт реализации социальных и волонтерских проектов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27160" y="5237134"/>
            <a:ext cx="162441" cy="1754326"/>
          </a:xfrm>
          <a:prstGeom prst="rect">
            <a:avLst/>
          </a:prstGeom>
          <a:solidFill>
            <a:srgbClr val="3A664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5DFCC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732750" y="730210"/>
            <a:ext cx="529913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dirty="0">
              <a:solidFill>
                <a:schemeClr val="tx1"/>
              </a:solidFill>
              <a:latin typeface="TT Norms Medium" panose="02000803030000020003" pitchFamily="2" charset="-52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dirty="0">
              <a:solidFill>
                <a:schemeClr val="tx1"/>
              </a:solidFill>
              <a:latin typeface="TT Norms Medium" panose="02000803030000020003" pitchFamily="2" charset="-52"/>
              <a:cs typeface="Calibri" panose="020F0502020204030204" pitchFamily="34" charset="0"/>
            </a:endParaRPr>
          </a:p>
          <a:p>
            <a:endParaRPr lang="ru-RU" sz="1600" dirty="0">
              <a:solidFill>
                <a:srgbClr val="6E6259"/>
              </a:solidFill>
              <a:latin typeface="TT Norms Regular" panose="02000503030000020003" pitchFamily="2" charset="0"/>
              <a:cs typeface="Calibri" panose="020F0502020204030204" pitchFamily="34" charset="0"/>
            </a:endParaRPr>
          </a:p>
          <a:p>
            <a:endParaRPr lang="ru-RU" sz="1600" dirty="0">
              <a:solidFill>
                <a:srgbClr val="6E6259"/>
              </a:solidFill>
              <a:latin typeface="TT Norms Regular" panose="02000503030000020003" pitchFamily="2" charset="0"/>
              <a:cs typeface="Calibri" panose="020F050202020403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FD781F3-37A9-469C-BE8F-520FA87D18F0}"/>
              </a:ext>
            </a:extLst>
          </p:cNvPr>
          <p:cNvSpPr/>
          <p:nvPr/>
        </p:nvSpPr>
        <p:spPr>
          <a:xfrm>
            <a:off x="689655" y="5237134"/>
            <a:ext cx="624248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  <a:latin typeface="TT Norms Medium" panose="02000803030000020003" pitchFamily="2" charset="-52"/>
                <a:cs typeface="Calibri" panose="020F0502020204030204" pitchFamily="34" charset="0"/>
              </a:rPr>
              <a:t>Проект в рамках сотрудничества с благотворительным фондом «Жизнь без границ»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  <a:latin typeface="TT Norms Medium" panose="02000803030000020003" pitchFamily="2" charset="-52"/>
                <a:cs typeface="Calibri" panose="020F0502020204030204" pitchFamily="34" charset="0"/>
              </a:rPr>
              <a:t>Проект по работе с иностранными студентами «</a:t>
            </a:r>
            <a:r>
              <a:rPr lang="en-GB" sz="1800" dirty="0">
                <a:solidFill>
                  <a:schemeClr val="tx1"/>
                </a:solidFill>
                <a:latin typeface="TT Norms Medium" panose="02000803030000020003" pitchFamily="2" charset="-52"/>
                <a:cs typeface="Calibri" panose="020F0502020204030204" pitchFamily="34" charset="0"/>
              </a:rPr>
              <a:t>Cultural bridge</a:t>
            </a:r>
            <a:r>
              <a:rPr lang="ru-RU" sz="1800" dirty="0">
                <a:solidFill>
                  <a:schemeClr val="tx1"/>
                </a:solidFill>
                <a:latin typeface="TT Norms Medium" panose="02000803030000020003" pitchFamily="2" charset="-52"/>
                <a:cs typeface="Calibri" panose="020F0502020204030204" pitchFamily="34" charset="0"/>
              </a:rPr>
              <a:t>»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  <a:latin typeface="TT Norms Medium" panose="02000803030000020003" pitchFamily="2" charset="-52"/>
                <a:cs typeface="Calibri" panose="020F0502020204030204" pitchFamily="34" charset="0"/>
              </a:rPr>
              <a:t>Проект в рамках сотрудничества с фондом НОНЦ «Сияющие звезды»</a:t>
            </a:r>
          </a:p>
        </p:txBody>
      </p:sp>
      <p:pic>
        <p:nvPicPr>
          <p:cNvPr id="4104" name="Picture 8" descr="⭐">
            <a:extLst>
              <a:ext uri="{FF2B5EF4-FFF2-40B4-BE49-F238E27FC236}">
                <a16:creationId xmlns:a16="http://schemas.microsoft.com/office/drawing/2014/main" id="{BC85508F-0DB2-42C9-BBEB-87A917973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738" y="-212725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719B005-AD04-4C88-AF7E-F61B72ACA9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074" y="6482953"/>
            <a:ext cx="2594871" cy="699374"/>
          </a:xfrm>
          <a:prstGeom prst="rect">
            <a:avLst/>
          </a:prstGeom>
        </p:spPr>
      </p:pic>
      <p:pic>
        <p:nvPicPr>
          <p:cNvPr id="4114" name="Picture 18" descr="https://sun9-42.userapi.com/impg/QBkBbB2xm9p-QAfZQ0QpBLhxvA1g3XLLjzyzsw/45KIirtZDjY.jpg?size=1280x722&amp;quality=96&amp;sign=38366459d9f1f253fa9115f62af1f492&amp;type=album">
            <a:extLst>
              <a:ext uri="{FF2B5EF4-FFF2-40B4-BE49-F238E27FC236}">
                <a16:creationId xmlns:a16="http://schemas.microsoft.com/office/drawing/2014/main" id="{E622F1B2-8B57-4107-BD42-C5AAD513C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57" y="394427"/>
            <a:ext cx="6004650" cy="338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sun9-12.userapi.com/impg/voUlx6KtEBla_wmew71HIpwQEolWINf_E4EMCw/ZcBgNnvg8bM.jpg?size=1280x960&amp;quality=95&amp;sign=ac6bde7a2acc717f2dd69dd634ae71cc&amp;type=album">
            <a:extLst>
              <a:ext uri="{FF2B5EF4-FFF2-40B4-BE49-F238E27FC236}">
                <a16:creationId xmlns:a16="http://schemas.microsoft.com/office/drawing/2014/main" id="{B804461B-18E5-41C7-A0EB-D48875908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130" y="1635200"/>
            <a:ext cx="4596797" cy="3264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010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A6E06E8-C192-C14A-BB6E-85080AA98E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2238" y="1805867"/>
            <a:ext cx="6153806" cy="4175760"/>
          </a:xfrm>
          <a:prstGeom prst="rect">
            <a:avLst/>
          </a:prstGeom>
        </p:spPr>
      </p:pic>
      <p:sp>
        <p:nvSpPr>
          <p:cNvPr id="6" name="矩形 6">
            <a:extLst>
              <a:ext uri="{FF2B5EF4-FFF2-40B4-BE49-F238E27FC236}">
                <a16:creationId xmlns:a16="http://schemas.microsoft.com/office/drawing/2014/main" id="{8A6D36B0-E4F7-904E-B740-6803831E232A}"/>
              </a:ext>
            </a:extLst>
          </p:cNvPr>
          <p:cNvSpPr/>
          <p:nvPr/>
        </p:nvSpPr>
        <p:spPr>
          <a:xfrm>
            <a:off x="797039" y="518609"/>
            <a:ext cx="66575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ru-RU" altLang="zh-CN" sz="2800" b="1" dirty="0">
                <a:solidFill>
                  <a:schemeClr val="tx1"/>
                </a:solidFill>
                <a:latin typeface="TT Norms Heavy" panose="02000503030000020003" pitchFamily="2" charset="0"/>
                <a:ea typeface="微软雅黑" panose="020B0503020204020204" pitchFamily="34" charset="-122"/>
              </a:rPr>
              <a:t>«Академия Волонтера» Мининского университета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35692" y="1860153"/>
            <a:ext cx="226990" cy="1043685"/>
          </a:xfrm>
          <a:prstGeom prst="rect">
            <a:avLst/>
          </a:prstGeom>
          <a:solidFill>
            <a:srgbClr val="3A664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5DFCC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59836" y="1966496"/>
            <a:ext cx="49454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tx1"/>
                </a:solidFill>
                <a:latin typeface="TT Norms Medium" panose="02000803030000020003" pitchFamily="2" charset="-52"/>
                <a:cs typeface="Calibri" panose="020F0502020204030204" pitchFamily="34" charset="0"/>
              </a:rPr>
              <a:t>«Академия волонтера» - ежегодный проект развития добровольческого движения в Мининском университете.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038552" y="3935072"/>
            <a:ext cx="572117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E5DFCC"/>
                </a:solidFill>
                <a:latin typeface="TT Norms Medium" panose="02000803030000020003" pitchFamily="2" charset="-52"/>
                <a:cs typeface="Calibri" panose="020F0502020204030204" pitchFamily="34" charset="0"/>
              </a:rPr>
              <a:t>В рамках образовательных встреч – круглых столов, дискуссий, открытых диалогов и практических занятий студенты знакомятся с основами волонтерской деятельности, принципами движения, узнают, как разработать социальный проект и реализовать его.</a:t>
            </a:r>
          </a:p>
          <a:p>
            <a:pPr algn="just"/>
            <a:r>
              <a:rPr lang="ru-RU" sz="1600" dirty="0">
                <a:solidFill>
                  <a:srgbClr val="E5DFCC"/>
                </a:solidFill>
                <a:latin typeface="TT Norms Medium" panose="02000803030000020003" pitchFamily="2" charset="-52"/>
                <a:cs typeface="Calibri" panose="020F0502020204030204" pitchFamily="34" charset="0"/>
              </a:rPr>
              <a:t>По итогам обучения участники получают сертификат о прохождении курса.</a:t>
            </a:r>
            <a:endParaRPr lang="ru-RU" sz="1600" dirty="0">
              <a:solidFill>
                <a:srgbClr val="E5DFCC"/>
              </a:solidFill>
              <a:latin typeface="TT Norms Bold" panose="02000803040000020004" pitchFamily="2" charset="0"/>
              <a:cs typeface="Calibri" panose="020F050202020403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63189"/>
            <a:ext cx="6248942" cy="1999661"/>
          </a:xfrm>
          <a:prstGeom prst="rect">
            <a:avLst/>
          </a:prstGeom>
        </p:spPr>
      </p:pic>
      <p:pic>
        <p:nvPicPr>
          <p:cNvPr id="2" name="Picture 2" descr="https://sun9-17.userapi.com/impg/DVk6g6tBvZMQGMp7Lrfl6S6jCLUje1F8FXnxlA/IoVqGER1XGU.jpg?size=1280x718&amp;quality=95&amp;sign=20bdd38e10767f2c227db0a002c703c7&amp;type=album">
            <a:extLst>
              <a:ext uri="{FF2B5EF4-FFF2-40B4-BE49-F238E27FC236}">
                <a16:creationId xmlns:a16="http://schemas.microsoft.com/office/drawing/2014/main" id="{DFA15534-C337-4BCB-BBBD-64FEC59D8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753" y="672256"/>
            <a:ext cx="5542808" cy="3109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un9-42.userapi.com/impg/mxYKB9YubifBt5W--eR9-IX3bq_FN8hbrsZWCg/LwKdcbSbciE.jpg?size=1280x853&amp;quality=95&amp;sign=5cf211591e175e14ad2cec5a42015a84&amp;type=album">
            <a:extLst>
              <a:ext uri="{FF2B5EF4-FFF2-40B4-BE49-F238E27FC236}">
                <a16:creationId xmlns:a16="http://schemas.microsoft.com/office/drawing/2014/main" id="{D220564F-8417-4ADA-94BE-9B1CC1E42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07" y="3529830"/>
            <a:ext cx="5506728" cy="366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0AA61FE-2A56-4A5E-A394-F7AEA34585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0314" y="6575700"/>
            <a:ext cx="2594871" cy="69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893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A6E06E8-C192-C14A-BB6E-85080AA98E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2238" y="1805867"/>
            <a:ext cx="6153806" cy="4175760"/>
          </a:xfrm>
          <a:prstGeom prst="rect">
            <a:avLst/>
          </a:prstGeom>
        </p:spPr>
      </p:pic>
      <p:sp>
        <p:nvSpPr>
          <p:cNvPr id="6" name="矩形 6">
            <a:extLst>
              <a:ext uri="{FF2B5EF4-FFF2-40B4-BE49-F238E27FC236}">
                <a16:creationId xmlns:a16="http://schemas.microsoft.com/office/drawing/2014/main" id="{8A6D36B0-E4F7-904E-B740-6803831E232A}"/>
              </a:ext>
            </a:extLst>
          </p:cNvPr>
          <p:cNvSpPr/>
          <p:nvPr/>
        </p:nvSpPr>
        <p:spPr>
          <a:xfrm>
            <a:off x="797039" y="518609"/>
            <a:ext cx="108800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ru-RU" altLang="zh-CN" sz="2800" b="1" dirty="0">
                <a:solidFill>
                  <a:schemeClr val="tx1"/>
                </a:solidFill>
                <a:latin typeface="TT Norms Heavy" panose="02000503030000020003" pitchFamily="2" charset="0"/>
                <a:ea typeface="微软雅黑" panose="020B0503020204020204" pitchFamily="34" charset="-122"/>
              </a:rPr>
              <a:t>Экологический клуб «Зеленый Минин»</a:t>
            </a:r>
          </a:p>
        </p:txBody>
      </p:sp>
      <p:sp>
        <p:nvSpPr>
          <p:cNvPr id="12" name="Прямоугольник 11"/>
          <p:cNvSpPr/>
          <p:nvPr/>
        </p:nvSpPr>
        <p:spPr>
          <a:xfrm flipH="1">
            <a:off x="797036" y="1335700"/>
            <a:ext cx="104663" cy="1569660"/>
          </a:xfrm>
          <a:prstGeom prst="rect">
            <a:avLst/>
          </a:prstGeom>
          <a:solidFill>
            <a:srgbClr val="3A664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5DFCC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38492" y="1426935"/>
            <a:ext cx="51527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err="1">
                <a:solidFill>
                  <a:schemeClr val="tx1"/>
                </a:solidFill>
                <a:latin typeface="TT Norms Medium" panose="02000803030000020003" pitchFamily="2" charset="-52"/>
                <a:cs typeface="Calibri" panose="020F0502020204030204" pitchFamily="34" charset="0"/>
              </a:rPr>
              <a:t>Мининский</a:t>
            </a:r>
            <a:r>
              <a:rPr lang="ru-RU" sz="1600" dirty="0">
                <a:solidFill>
                  <a:schemeClr val="tx1"/>
                </a:solidFill>
                <a:latin typeface="TT Norms Medium" panose="02000803030000020003" pitchFamily="2" charset="-52"/>
                <a:cs typeface="Calibri" panose="020F0502020204030204" pitchFamily="34" charset="0"/>
              </a:rPr>
              <a:t> университет вошел в ТОП-5 рейтинга «зеленых» вузов России!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T Norms Medium" panose="02000803030000020003" pitchFamily="2" charset="-52"/>
                <a:cs typeface="Calibri" panose="020F0502020204030204" pitchFamily="34" charset="0"/>
              </a:rPr>
              <a:t>Целью эко-клуба «Зеленый Минин» является формирование экологической культуры студентов и сотрудников университета. </a:t>
            </a:r>
          </a:p>
          <a:p>
            <a:pPr algn="just"/>
            <a:endParaRPr lang="ru-RU" dirty="0">
              <a:solidFill>
                <a:schemeClr val="tx1"/>
              </a:solidFill>
              <a:latin typeface="TT Norms Medium" panose="02000803030000020003" pitchFamily="2" charset="-52"/>
              <a:cs typeface="Calibri" panose="020F050202020403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038552" y="4433544"/>
            <a:ext cx="572117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E5DFCC"/>
                </a:solidFill>
                <a:latin typeface="TT Norms Medium" panose="02000803030000020003" pitchFamily="2" charset="-52"/>
                <a:cs typeface="Calibri" panose="020F0502020204030204" pitchFamily="34" charset="0"/>
              </a:rPr>
              <a:t>В рамках работы объединения студенты развивают систему раздельного сбора отходов в корпусах университета, реализуют эко-проекты, проводят эко-акции, викторины, эко-фестивали, субботники, проводят эко-мероприятия для студентов и школьников.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63189"/>
            <a:ext cx="6248942" cy="1999661"/>
          </a:xfrm>
          <a:prstGeom prst="rect">
            <a:avLst/>
          </a:prstGeom>
        </p:spPr>
      </p:pic>
      <p:pic>
        <p:nvPicPr>
          <p:cNvPr id="1028" name="Picture 4" descr="https://mininuniver.ru/images/student-life/ecology/Zeleni_Minin/pumZ_lsOBAo.jpg">
            <a:extLst>
              <a:ext uri="{FF2B5EF4-FFF2-40B4-BE49-F238E27FC236}">
                <a16:creationId xmlns:a16="http://schemas.microsoft.com/office/drawing/2014/main" id="{223D0700-3EB6-44F4-BF7F-7E0A35EF9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00" y="1236029"/>
            <a:ext cx="4176429" cy="312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un9-14.userapi.com/impf/EP6dekMQxgGUILBjxiN23Sw1dX46s7loIlHLSw/l_urEuk1ll8.jpg?size=1280x853&amp;quality=95&amp;sign=817c6ed6c7b8e32fa0c3cc34c65428f0&amp;type=album">
            <a:extLst>
              <a:ext uri="{FF2B5EF4-FFF2-40B4-BE49-F238E27FC236}">
                <a16:creationId xmlns:a16="http://schemas.microsoft.com/office/drawing/2014/main" id="{13280697-E90B-4666-AF7B-E237F9C40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16" y="3386220"/>
            <a:ext cx="5191989" cy="3506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429FC29-AF9A-489E-827B-4AC7FF4CEB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0314" y="6575700"/>
            <a:ext cx="2594871" cy="69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675222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710</TotalTime>
  <Words>457</Words>
  <Application>Microsoft Office PowerPoint</Application>
  <PresentationFormat>Произвольный</PresentationFormat>
  <Paragraphs>75</Paragraphs>
  <Slides>11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Microsoft YaHei</vt:lpstr>
      <vt:lpstr>Arial</vt:lpstr>
      <vt:lpstr>Calibri</vt:lpstr>
      <vt:lpstr>TT Norms Medium</vt:lpstr>
      <vt:lpstr>TT Norms Heavy</vt:lpstr>
      <vt:lpstr>Helvetica Neue</vt:lpstr>
      <vt:lpstr>TT Norms Regular</vt:lpstr>
      <vt:lpstr>TT Norms Bold</vt:lpstr>
      <vt:lpstr>Simple Light</vt:lpstr>
      <vt:lpstr>Презентация PowerPoint</vt:lpstr>
      <vt:lpstr>Педагогический вуз Разумное. Новое. Вечное.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 ПОВЫШЕНИЯ  КВАЛИФИКАЦИИ  Технологии искусственного интеллекта в профессиональной деятельности учителя</dc:title>
  <dc:creator>eliza</dc:creator>
  <cp:lastModifiedBy>Екатерина Павловна Седых</cp:lastModifiedBy>
  <cp:revision>93</cp:revision>
  <dcterms:modified xsi:type="dcterms:W3CDTF">2024-02-13T13:52:17Z</dcterms:modified>
</cp:coreProperties>
</file>