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7" r:id="rId3"/>
    <p:sldId id="269" r:id="rId4"/>
    <p:sldId id="287" r:id="rId5"/>
    <p:sldId id="317" r:id="rId6"/>
    <p:sldId id="286" r:id="rId7"/>
    <p:sldId id="258" r:id="rId8"/>
    <p:sldId id="318" r:id="rId9"/>
    <p:sldId id="319" r:id="rId10"/>
    <p:sldId id="320" r:id="rId11"/>
    <p:sldId id="321" r:id="rId12"/>
    <p:sldId id="322" r:id="rId13"/>
    <p:sldId id="262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5" r:id="rId28"/>
    <p:sldId id="306" r:id="rId29"/>
    <p:sldId id="323" r:id="rId30"/>
    <p:sldId id="308" r:id="rId31"/>
    <p:sldId id="307" r:id="rId32"/>
    <p:sldId id="315" r:id="rId33"/>
    <p:sldId id="282" r:id="rId34"/>
    <p:sldId id="314" r:id="rId35"/>
    <p:sldId id="316" r:id="rId36"/>
    <p:sldId id="309" r:id="rId37"/>
    <p:sldId id="267" r:id="rId38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!akov RePack" initials="DR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C7C7C7"/>
    <a:srgbClr val="000000"/>
    <a:srgbClr val="D5D5D5"/>
    <a:srgbClr val="DEDEDE"/>
    <a:srgbClr val="A21245"/>
    <a:srgbClr val="9B9B9B"/>
    <a:srgbClr val="404040"/>
    <a:srgbClr val="075AB5"/>
    <a:srgbClr val="003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0FDD9-1542-4897-8B34-9ECA02668951}">
  <a:tblStyle styleId="{F6A0FDD9-1542-4897-8B34-9ECA02668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C0925B-C213-4998-8F30-9B21F01955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774" autoAdjust="0"/>
  </p:normalViewPr>
  <p:slideViewPr>
    <p:cSldViewPr snapToGrid="0">
      <p:cViewPr varScale="1">
        <p:scale>
          <a:sx n="110" d="100"/>
          <a:sy n="110" d="100"/>
        </p:scale>
        <p:origin x="71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10" y="741363"/>
            <a:ext cx="6578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19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339850"/>
            <a:ext cx="6430962" cy="361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3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1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2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2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2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2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2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3568" y="205978"/>
            <a:ext cx="80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39552" y="1182122"/>
            <a:ext cx="8003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2816442" y="467798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nkomayak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vk.com/dobro_festival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k.com/levber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levber48.ru/" TargetMode="External"/><Relationship Id="rId10" Type="http://schemas.openxmlformats.org/officeDocument/2006/relationships/hyperlink" Target="http://www.lipetskmedia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vk.com/mygoldke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39.emf"/><Relationship Id="rId4" Type="http://schemas.openxmlformats.org/officeDocument/2006/relationships/image" Target="../media/image41.jpeg"/><Relationship Id="rId9" Type="http://schemas.openxmlformats.org/officeDocument/2006/relationships/package" Target="../embeddings/_________Microsoft_Word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eg"/><Relationship Id="rId5" Type="http://schemas.openxmlformats.org/officeDocument/2006/relationships/image" Target="../media/image2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image" Target="../media/image10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petsk.ru/content/news/8869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jpeg"/><Relationship Id="rId11" Type="http://schemas.openxmlformats.org/officeDocument/2006/relationships/hyperlink" Target="https://vk.com/public113584584?w=wall-113584584_3129" TargetMode="External"/><Relationship Id="rId5" Type="http://schemas.openxmlformats.org/officeDocument/2006/relationships/image" Target="../media/image113.jpeg"/><Relationship Id="rId10" Type="http://schemas.openxmlformats.org/officeDocument/2006/relationships/image" Target="../media/image116.jpeg"/><Relationship Id="rId4" Type="http://schemas.openxmlformats.org/officeDocument/2006/relationships/image" Target="../media/image4.png"/><Relationship Id="rId9" Type="http://schemas.openxmlformats.org/officeDocument/2006/relationships/hyperlink" Target="http://www.doal.ru/node/5076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3.png"/><Relationship Id="rId7" Type="http://schemas.openxmlformats.org/officeDocument/2006/relationships/hyperlink" Target="https://www.nnov.kp.ru/daily/26987.7/404730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jpeg"/><Relationship Id="rId5" Type="http://schemas.openxmlformats.org/officeDocument/2006/relationships/hyperlink" Target="http://www.lipetsk.ru/content/news/88695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mchsrf.ru/news/print/587501-master-klass-mchs-speshit-na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48.mchs.gov.ru/pressroom/news/item/8153729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azvitie-48.ru/news/laboratoriya_bezopasnosti_prinyala_uchastie_v_festivale_dobrogo_tvorchestva_akademiya_dobr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ipetsk.ru/content/news/88695" TargetMode="External"/><Relationship Id="rId5" Type="http://schemas.openxmlformats.org/officeDocument/2006/relationships/image" Target="../media/image119.jpeg"/><Relationship Id="rId4" Type="http://schemas.openxmlformats.org/officeDocument/2006/relationships/image" Target="../media/image4.png"/><Relationship Id="rId9" Type="http://schemas.openxmlformats.org/officeDocument/2006/relationships/image" Target="../media/image1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levber48.ru/festival-dobrogo-tvorchestva-akademiya-dobra-proshel-v-mau-dzol-orlyonok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jpeg"/><Relationship Id="rId5" Type="http://schemas.openxmlformats.org/officeDocument/2006/relationships/hyperlink" Target="http://www.lipetsk.ru/content/news/88695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2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jpeg"/><Relationship Id="rId11" Type="http://schemas.openxmlformats.org/officeDocument/2006/relationships/image" Target="../media/image133.jpeg"/><Relationship Id="rId5" Type="http://schemas.openxmlformats.org/officeDocument/2006/relationships/image" Target="../media/image127.jpeg"/><Relationship Id="rId10" Type="http://schemas.openxmlformats.org/officeDocument/2006/relationships/image" Target="../media/image132.jpeg"/><Relationship Id="rId4" Type="http://schemas.openxmlformats.org/officeDocument/2006/relationships/image" Target="../media/image126.png"/><Relationship Id="rId9" Type="http://schemas.openxmlformats.org/officeDocument/2006/relationships/image" Target="../media/image1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0"/>
            <a:ext cx="9137277" cy="514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6812" y="604942"/>
            <a:ext cx="6466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Социальный проект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совместной творческой деятельности детей с ограниченными возможностями здоровья, </a:t>
            </a:r>
          </a:p>
          <a:p>
            <a:pPr algn="ctr">
              <a:spcAft>
                <a:spcPts val="1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их родителей (законных представителей), педагогов и волонтеров Фестиваль доброго творчества </a:t>
            </a:r>
          </a:p>
          <a:p>
            <a:pPr algn="ctr">
              <a:spcAft>
                <a:spcPts val="1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«Академия добра»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4" descr="C:\Users\loner\Desktop\Мои документы\ОВЗ\Проекты разные\Фестиваль добр творч 2018 Семейные каникулы\Проект и все к нему\Фото\Мероприятия\8zvpC1ZPeL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6754"/>
          <a:stretch/>
        </p:blipFill>
        <p:spPr bwMode="auto">
          <a:xfrm>
            <a:off x="3013979" y="1979141"/>
            <a:ext cx="4787413" cy="27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1" y="275078"/>
            <a:ext cx="8305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(законных представителей):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возникновение у родителей (законных представителей) интереса к процессу развития ребенка, желание и умение видеть маленькие, но важные для ребенка, достижения;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родителей (законных представителей) в коррекционно-образовательном процессе ребенка с пониманием значимости этого для их ребенка;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чувства удовлетворенности от успешного применения своих знаний в воспитании и развитии ребенка;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обмен опытом семейного воспитания и традиций;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педагогической культуры родителей (законных представителей);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поиск новых форм взаимодействия педагогов с родителями (законными представителями);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активности родителей (законных представителей) в вопросах сотрудничества со специалистами учреждения;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желание участвовать в психолого-педагогических мероприятиях (клубные занятия, психологические тренинги, консультации т.д.);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расширение круга общения среди родителей учащихся учреждений дополнительного образования.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поможет, с одной стороны развлечься, снять физическое и психическое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напряжение и проявить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себя как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4145" y="228911"/>
            <a:ext cx="3090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план реализации Проекта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1039"/>
              </p:ext>
            </p:extLst>
          </p:nvPr>
        </p:nvGraphicFramePr>
        <p:xfrm>
          <a:off x="782783" y="539750"/>
          <a:ext cx="7931726" cy="4221480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849581">
                  <a:extLst>
                    <a:ext uri="{9D8B030D-6E8A-4147-A177-3AD203B41FA5}">
                      <a16:colId xmlns:a16="http://schemas.microsoft.com/office/drawing/2014/main" val="1466312238"/>
                    </a:ext>
                  </a:extLst>
                </a:gridCol>
                <a:gridCol w="6082145">
                  <a:extLst>
                    <a:ext uri="{9D8B030D-6E8A-4147-A177-3AD203B41FA5}">
                      <a16:colId xmlns:a16="http://schemas.microsoft.com/office/drawing/2014/main" val="2813773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Сентябрь-май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Мастер-классы</a:t>
                      </a:r>
                      <a:r>
                        <a:rPr lang="ru-RU" sz="1200" baseline="0" dirty="0" smtClean="0"/>
                        <a:t> (10 мастер-классов прикладного творчества)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0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Интерактивные и игровые программы (5 программ)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0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Июнь (7-10 июня)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Выездная мини-смена Фестиваля доброго творчества «Академия добра»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Заезд</a:t>
                      </a:r>
                    </a:p>
                    <a:p>
                      <a:r>
                        <a:rPr lang="ru-RU" sz="1200" dirty="0" smtClean="0"/>
                        <a:t>Расселение</a:t>
                      </a:r>
                    </a:p>
                    <a:p>
                      <a:r>
                        <a:rPr lang="ru-RU" sz="1200" dirty="0" smtClean="0"/>
                        <a:t>Разделение</a:t>
                      </a:r>
                      <a:r>
                        <a:rPr lang="ru-RU" sz="1200" baseline="0" dirty="0" smtClean="0"/>
                        <a:t> на отряды</a:t>
                      </a:r>
                    </a:p>
                    <a:p>
                      <a:r>
                        <a:rPr lang="ru-RU" sz="1200" baseline="0" dirty="0" smtClean="0"/>
                        <a:t>Игры на знакомство</a:t>
                      </a:r>
                    </a:p>
                    <a:p>
                      <a:r>
                        <a:rPr lang="ru-RU" sz="1200" baseline="0" dirty="0" smtClean="0"/>
                        <a:t>Творческие мастер-классы</a:t>
                      </a:r>
                    </a:p>
                    <a:p>
                      <a:r>
                        <a:rPr lang="ru-RU" sz="1200" baseline="0" dirty="0" smtClean="0"/>
                        <a:t>Фотосессия от фотографов</a:t>
                      </a:r>
                    </a:p>
                    <a:p>
                      <a:r>
                        <a:rPr lang="ru-RU" sz="1200" baseline="0" dirty="0" smtClean="0"/>
                        <a:t>Церемония открытия смены</a:t>
                      </a:r>
                    </a:p>
                    <a:p>
                      <a:r>
                        <a:rPr lang="ru-RU" sz="1200" dirty="0" smtClean="0"/>
                        <a:t>Дискотека</a:t>
                      </a:r>
                    </a:p>
                    <a:p>
                      <a:r>
                        <a:rPr lang="ru-RU" sz="1200" dirty="0" smtClean="0"/>
                        <a:t>Огонек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Зарядка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Творческие мастер-классы</a:t>
                      </a:r>
                    </a:p>
                    <a:p>
                      <a:r>
                        <a:rPr lang="ru-RU" sz="1200" dirty="0" err="1" smtClean="0"/>
                        <a:t>Квест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Конкурсная программа «Мои таланты»</a:t>
                      </a:r>
                    </a:p>
                    <a:p>
                      <a:r>
                        <a:rPr lang="ru-RU" sz="1200" dirty="0" smtClean="0"/>
                        <a:t>Вечерняя интерактивная программа</a:t>
                      </a:r>
                    </a:p>
                    <a:p>
                      <a:r>
                        <a:rPr lang="ru-RU" sz="1200" dirty="0" smtClean="0"/>
                        <a:t>Дискотека</a:t>
                      </a:r>
                    </a:p>
                    <a:p>
                      <a:r>
                        <a:rPr lang="ru-RU" sz="1200" dirty="0" smtClean="0"/>
                        <a:t>Огонек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2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4145" y="228911"/>
            <a:ext cx="3090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план реализации Проекта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56343"/>
              </p:ext>
            </p:extLst>
          </p:nvPr>
        </p:nvGraphicFramePr>
        <p:xfrm>
          <a:off x="782783" y="539750"/>
          <a:ext cx="7931726" cy="2560320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849581">
                  <a:extLst>
                    <a:ext uri="{9D8B030D-6E8A-4147-A177-3AD203B41FA5}">
                      <a16:colId xmlns:a16="http://schemas.microsoft.com/office/drawing/2014/main" val="1466312238"/>
                    </a:ext>
                  </a:extLst>
                </a:gridCol>
                <a:gridCol w="6082145">
                  <a:extLst>
                    <a:ext uri="{9D8B030D-6E8A-4147-A177-3AD203B41FA5}">
                      <a16:colId xmlns:a16="http://schemas.microsoft.com/office/drawing/2014/main" val="2813773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Зарядка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Творческие мастер-классы</a:t>
                      </a:r>
                    </a:p>
                    <a:p>
                      <a:r>
                        <a:rPr lang="ru-RU" sz="1200" dirty="0" smtClean="0"/>
                        <a:t>Интерактивная программа на улице</a:t>
                      </a:r>
                    </a:p>
                    <a:p>
                      <a:r>
                        <a:rPr lang="ru-RU" sz="1200" dirty="0" smtClean="0"/>
                        <a:t>Конкурс рисунков на асфальте</a:t>
                      </a:r>
                    </a:p>
                    <a:p>
                      <a:r>
                        <a:rPr lang="ru-RU" sz="1200" dirty="0" smtClean="0"/>
                        <a:t>Ярмарка</a:t>
                      </a:r>
                    </a:p>
                    <a:p>
                      <a:r>
                        <a:rPr lang="ru-RU" sz="1200" dirty="0" smtClean="0"/>
                        <a:t>Вечерняя интерактивная программа</a:t>
                      </a:r>
                    </a:p>
                    <a:p>
                      <a:r>
                        <a:rPr lang="ru-RU" sz="1200" dirty="0" smtClean="0"/>
                        <a:t>Дискотека</a:t>
                      </a:r>
                    </a:p>
                    <a:p>
                      <a:r>
                        <a:rPr lang="ru-RU" sz="1200" dirty="0" smtClean="0"/>
                        <a:t>Огонек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0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июня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Зарядка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Творческие мастер-классы</a:t>
                      </a:r>
                    </a:p>
                    <a:p>
                      <a:r>
                        <a:rPr lang="ru-RU" sz="1200" dirty="0" smtClean="0"/>
                        <a:t>Закрытие смены</a:t>
                      </a:r>
                    </a:p>
                    <a:p>
                      <a:r>
                        <a:rPr lang="ru-RU" sz="1200" dirty="0" smtClean="0"/>
                        <a:t>Рефлексия</a:t>
                      </a:r>
                    </a:p>
                    <a:p>
                      <a:r>
                        <a:rPr lang="ru-RU" sz="1200" dirty="0" smtClean="0"/>
                        <a:t>Отъезд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0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62357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Информационное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сопровождение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1700" y="1150165"/>
            <a:ext cx="538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информационных партнёров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12128"/>
              </p:ext>
            </p:extLst>
          </p:nvPr>
        </p:nvGraphicFramePr>
        <p:xfrm>
          <a:off x="409574" y="1495426"/>
          <a:ext cx="8324852" cy="3147326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542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Официальная страница сайта ЦРТ «Левобережный»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hlinkClick r:id="rId5"/>
                        </a:rPr>
                        <a:t>http://levber48.ru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Анонсы</a:t>
                      </a:r>
                      <a:r>
                        <a:rPr lang="ru-RU" sz="1000" b="0" baseline="0" dirty="0" smtClean="0">
                          <a:solidFill>
                            <a:srgbClr val="002060"/>
                          </a:solidFill>
                        </a:rPr>
                        <a:t> мероприятий, пост-релизы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Группа ЦРТ «Левобережный»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</a:rPr>
                        <a:t>ВКонтакте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  <a:hlinkClick r:id="rId6"/>
                        </a:rPr>
                        <a:t>https://vk.com/levber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Анонсы мероприятий, пост-релизы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Группа «Фестиваль доброго творчества»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</a:rPr>
                        <a:t>ВКонтакте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  <a:hlinkClick r:id="rId7"/>
                        </a:rPr>
                        <a:t>https://vk.com/dobro_festival48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Анонсы мероприятий, пост-релизы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Официальные страницы</a:t>
                      </a:r>
                      <a:r>
                        <a:rPr lang="ru-RU" sz="1000" b="0" baseline="0" dirty="0" smtClean="0">
                          <a:solidFill>
                            <a:srgbClr val="002060"/>
                          </a:solidFill>
                        </a:rPr>
                        <a:t> в профильных группах Центра социальных инициатив «Маяк»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hlinkClick r:id="rId8"/>
                        </a:rPr>
                        <a:t>https://vk.com/nkomayak</a:t>
                      </a:r>
                      <a:endParaRPr lang="ru-RU" sz="10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Анонсы</a:t>
                      </a:r>
                      <a:r>
                        <a:rPr lang="ru-RU" sz="1000" b="0" baseline="0" dirty="0" smtClean="0">
                          <a:solidFill>
                            <a:srgbClr val="002060"/>
                          </a:solidFill>
                        </a:rPr>
                        <a:t> мероприятий, пост-релизы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Липецкая областная детская газета «Золотой ключик»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hlinkClick r:id="rId9"/>
                        </a:rPr>
                        <a:t>https://vk.com/mygoldkey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Публикации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Официальные страницы партнеров в сети интернет (сайты, профильные группы)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Пост-релизы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ЦСИ «Максимум»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Пресс-релизы и пост-релизы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2060"/>
                          </a:solidFill>
                        </a:rPr>
                        <a:t>Lipetskmedia.ru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rgbClr val="002060"/>
                          </a:solidFill>
                          <a:hlinkClick r:id="rId10"/>
                        </a:rPr>
                        <a:t>http://www.lipetskmedia.ru</a:t>
                      </a: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</a:rPr>
                        <a:t>Пост-релизы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53375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9743" y="896249"/>
            <a:ext cx="7409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Освещение </a:t>
            </a:r>
            <a:r>
              <a:rPr lang="ru-RU" sz="1050" dirty="0"/>
              <a:t>П</a:t>
            </a:r>
            <a:r>
              <a:rPr lang="ru-RU" sz="1050" dirty="0" smtClean="0"/>
              <a:t>роекта </a:t>
            </a:r>
            <a:r>
              <a:rPr lang="ru-RU" sz="1050" dirty="0"/>
              <a:t>в целом и его ключевых мероприятий в СМИ, </a:t>
            </a:r>
            <a:r>
              <a:rPr lang="ru-RU" sz="1050" dirty="0" err="1" smtClean="0"/>
              <a:t>соцсетях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9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492"/>
            <a:ext cx="8291264" cy="81009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Фестиваль доброго творчества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 «Лучики добра» (2012)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Екатерина\Рабочий стол\Фото для отчета\Сказки\IMG_75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5606"/>
            <a:ext cx="2845149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Екатерина\Рабочий стол\Фото для отчета\Сказки\IMG_74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1600"/>
            <a:ext cx="2714569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Орхидея\Фестиваль Лучики добра\Для Соколовой про фестиваль\IMG_75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7804"/>
            <a:ext cx="279665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Мои документы\ОРХИДЕЯ\Фестиваль Доброго творчества Лучики добра\для презентации\IMG_6896.JPG"/>
          <p:cNvPicPr/>
          <p:nvPr/>
        </p:nvPicPr>
        <p:blipFill>
          <a:blip r:embed="rId5" cstate="print"/>
          <a:srcRect l="8511"/>
          <a:stretch>
            <a:fillRect/>
          </a:stretch>
        </p:blipFill>
        <p:spPr bwMode="auto">
          <a:xfrm>
            <a:off x="5508104" y="3111810"/>
            <a:ext cx="2714569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Лучики добра картинки\ДИп - копия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11331" r="12064" b="45634"/>
          <a:stretch>
            <a:fillRect/>
          </a:stretch>
        </p:blipFill>
        <p:spPr bwMode="auto">
          <a:xfrm>
            <a:off x="611560" y="303499"/>
            <a:ext cx="1223700" cy="86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loner\Desktop\Мои документы\ОВЗ\Проекты разные\Фестиваль Лучики добра\Атрибуты фестиваля\Лучики добра грамота\Лучи доб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707652"/>
            <a:ext cx="1585317" cy="21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76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65516"/>
            <a:ext cx="8208912" cy="280831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400" dirty="0" smtClean="0"/>
              <a:t>		</a:t>
            </a:r>
            <a:r>
              <a:rPr lang="ru-RU" sz="1400" dirty="0" smtClean="0">
                <a:solidFill>
                  <a:schemeClr val="tx1"/>
                </a:solidFill>
              </a:rPr>
              <a:t>Проект  принял участие и стал победителем различных конкурсов областного и Всероссийского уровня:</a:t>
            </a: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победитель областного конкурса на получение субсидий администрации Липецкой области (направление деятельности </a:t>
            </a:r>
            <a:r>
              <a:rPr lang="ru-RU" sz="1400" dirty="0" smtClean="0">
                <a:solidFill>
                  <a:schemeClr val="tx1"/>
                </a:solidFill>
                <a:sym typeface="Symbol"/>
              </a:rPr>
              <a:t></a:t>
            </a:r>
            <a:r>
              <a:rPr lang="ru-RU" sz="1400" dirty="0" smtClean="0">
                <a:solidFill>
                  <a:schemeClr val="tx1"/>
                </a:solidFill>
              </a:rPr>
              <a:t> общественная деятельность в области образования, просвещения, науки, культуры, искусства, здравоохранения, профилактики и охраны здоровья граждан, пропаганда здорового образа жизни, улучшения морально-психологического состояния граждан, физической культуры и спорта и содействие указанной деятельности) (2012); </a:t>
            </a:r>
          </a:p>
          <a:p>
            <a:pPr marL="11430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грант в номинации – Развитие гражданских инициатив, направленных на создание комфортной городской среды;</a:t>
            </a:r>
          </a:p>
          <a:p>
            <a:pPr marL="11430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победитель областного смотра-конкурса «Доброволец года 2012», в номинации «Социальный проект»;</a:t>
            </a:r>
          </a:p>
          <a:p>
            <a:pPr marL="11430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лауреат Всероссийского конкурса программ и научно-методических разработок «Наука и практика обеспечения детского и молодежного отдыха XVII Форума организаторов отдыха и оздоровления детей «Стратегия развития отдыха – 2020!» (2012); </a:t>
            </a:r>
          </a:p>
          <a:p>
            <a:pPr marL="11430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лидер Общероссийской Акции «Добровольцы </a:t>
            </a:r>
            <a:r>
              <a:rPr lang="ru-RU" sz="1400" dirty="0" smtClean="0">
                <a:solidFill>
                  <a:schemeClr val="tx1"/>
                </a:solidFill>
                <a:sym typeface="Symbol"/>
              </a:rPr>
              <a:t></a:t>
            </a:r>
            <a:r>
              <a:rPr lang="ru-RU" sz="1400" dirty="0" smtClean="0">
                <a:solidFill>
                  <a:schemeClr val="tx1"/>
                </a:solidFill>
              </a:rPr>
              <a:t> детям» среди 75 регионов РФ(2012);</a:t>
            </a:r>
          </a:p>
          <a:p>
            <a:pPr marL="11430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победитель II Открытого конкурса социально - психолого-педагогических проектов «Возлюби ближнего своего…» (формирование толерантности у детей/юношества к людям с ОВЗ) (2013); </a:t>
            </a:r>
          </a:p>
          <a:p>
            <a:pPr marL="114300" lv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победитель Всероссийского профессионального конкурса инновационных проектов «Мир отдаю детям!» АНО ЦДО г. Санкт Петербург (2013).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победитель </a:t>
            </a:r>
            <a:r>
              <a:rPr lang="en-US" sz="1400" dirty="0" smtClean="0">
                <a:solidFill>
                  <a:schemeClr val="tx1"/>
                </a:solidFill>
              </a:rPr>
              <a:t>II </a:t>
            </a:r>
            <a:r>
              <a:rPr lang="ru-RU" sz="1400" dirty="0" smtClean="0">
                <a:solidFill>
                  <a:schemeClr val="tx1"/>
                </a:solidFill>
              </a:rPr>
              <a:t>степени </a:t>
            </a:r>
            <a:r>
              <a:rPr lang="en-US" sz="1400" dirty="0" smtClean="0">
                <a:solidFill>
                  <a:schemeClr val="tx1"/>
                </a:solidFill>
              </a:rPr>
              <a:t>II </a:t>
            </a:r>
            <a:r>
              <a:rPr lang="ru-RU" sz="1400" dirty="0" smtClean="0">
                <a:solidFill>
                  <a:schemeClr val="tx1"/>
                </a:solidFill>
              </a:rPr>
              <a:t>Всероссийского командно методического конкурса «Мой лучший конспект - 2013» (методическая разработка сценария церемонии открытия Фестиваля доброго творчества «Лучики добра» (2013 )</a:t>
            </a:r>
          </a:p>
          <a:p>
            <a:pPr lvl="0"/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D:\Мои документы\Лидер дополнительного образования общ\Сканированные грамоты\001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38" y="3276077"/>
            <a:ext cx="1408559" cy="15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Лидер дополнительного образования общ\Сканированные грамоты\001 (1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09527"/>
            <a:ext cx="1368152" cy="14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ои документы\КАРТИНКИ\Картинки\Грамоты дипломы похвальные листы\Сканированные грамоты\2012-2014\Диплом Всероссийского конкур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35845"/>
            <a:ext cx="1281032" cy="1545729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Лидер дополнительного образования общ\Сканированные грамоты\001 (16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380311" y="3219821"/>
            <a:ext cx="1296144" cy="15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Лидер дополнительного образования общ\скан катя 2 часть\001 (7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7150" y="3309526"/>
            <a:ext cx="1328538" cy="148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5" name="Picture 1" descr="D:\Мои документы\КАРТИНКИ\Картинки\Грамоты дипломы похвальные листы\Сканированные грамоты\Сканирован дипломы разные\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4006" y="3435846"/>
            <a:ext cx="1400323" cy="154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4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93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</a:rPr>
              <a:t>Фестиваль </a:t>
            </a:r>
            <a:r>
              <a:rPr lang="ru-RU" sz="2500" b="1" dirty="0" smtClean="0">
                <a:solidFill>
                  <a:srgbClr val="FF0000"/>
                </a:solidFill>
              </a:rPr>
              <a:t>доброго творчества</a:t>
            </a:r>
            <a:r>
              <a:rPr lang="ru-RU" sz="2500" dirty="0">
                <a:solidFill>
                  <a:srgbClr val="FF0000"/>
                </a:solidFill>
              </a:rPr>
              <a:t/>
            </a:r>
            <a:br>
              <a:rPr lang="ru-RU" sz="2500" dirty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«Олимпийские каникулы» (2013)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2" name="Объект 31" descr="IMG_03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2"/>
          <a:stretch>
            <a:fillRect/>
          </a:stretch>
        </p:blipFill>
        <p:spPr bwMode="auto">
          <a:xfrm>
            <a:off x="395536" y="1318656"/>
            <a:ext cx="2458500" cy="14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IMG_03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4200" r="4865" b="5514"/>
          <a:stretch/>
        </p:blipFill>
        <p:spPr bwMode="auto">
          <a:xfrm>
            <a:off x="5580114" y="1318656"/>
            <a:ext cx="2559432" cy="1404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IMG_030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b="7497"/>
          <a:stretch>
            <a:fillRect/>
          </a:stretch>
        </p:blipFill>
        <p:spPr bwMode="auto">
          <a:xfrm>
            <a:off x="467544" y="3128724"/>
            <a:ext cx="2386492" cy="133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IMG_04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4737"/>
            <a:ext cx="2466046" cy="133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0" y="2722812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sym typeface="Wingdings 3"/>
              </a:rPr>
              <a:t>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Сборная команда </a:t>
            </a:r>
            <a:r>
              <a:rPr lang="ru-RU" b="1" dirty="0" smtClean="0">
                <a:solidFill>
                  <a:srgbClr val="FF0000"/>
                </a:solidFill>
              </a:rPr>
              <a:t>Китая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272281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sym typeface="Wingdings 3"/>
              </a:rPr>
              <a:t></a:t>
            </a:r>
            <a:r>
              <a:rPr lang="ru-RU" b="1" dirty="0">
                <a:solidFill>
                  <a:srgbClr val="FF0000"/>
                </a:solidFill>
              </a:rPr>
              <a:t> Сборная команда Германии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512" y="446196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sym typeface="Wingdings 3"/>
              </a:rPr>
              <a:t></a:t>
            </a:r>
            <a:r>
              <a:rPr lang="ru-RU" b="1" dirty="0">
                <a:solidFill>
                  <a:srgbClr val="FF0000"/>
                </a:solidFill>
              </a:rPr>
              <a:t> Сборная команда Эфиопии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0112" y="44619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sym typeface="Wingdings 3"/>
              </a:rPr>
              <a:t></a:t>
            </a:r>
            <a:r>
              <a:rPr lang="ru-RU" b="1" dirty="0">
                <a:solidFill>
                  <a:srgbClr val="FF0000"/>
                </a:solidFill>
              </a:rPr>
              <a:t> Сборная команда России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3" name="Рисунок 42" descr="1авп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t="51939" r="22792" b="18745"/>
          <a:stretch>
            <a:fillRect/>
          </a:stretch>
        </p:blipFill>
        <p:spPr bwMode="auto">
          <a:xfrm>
            <a:off x="539552" y="357504"/>
            <a:ext cx="1296144" cy="70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 descr="C:\Users\loner\Desktop\Мои документы\ОВЗ\Проекты разные\Фестиваль Олимпийские каникулы\Дипломы\Диплом Спарта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791251"/>
            <a:ext cx="1756193" cy="18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50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492"/>
            <a:ext cx="8208912" cy="292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		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Проект совместной творческой деятельности детей с ОВЗ, родителей, воспитанников и педагогов ЦРТДиЮ «Левобережный» Фестиваль доброго творчества «Олимпийские каникулы» принял участие и стал победителем различных конкурсов областного и Всероссийского уровня: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победитель областного конкурса на получение субсидий администрации Липецкой области на поддержку и развитие СО НКО (Социально ориентированных некоммерческих организаций), став частью проекта «Помощь рядом» АНО Центр психического развития «Мир детства и семьи» (2013);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победитель областного смотра-конкурса «Доброволец года 2013» в номинации «Социальный проект» (2013);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участник городского конкурса на получение муниципального социального гранта (2013); 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участник Первого Всероссийского конкурса программ и методических материалов по организации отдыха и оздоровления детей и молодежи (2013);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победитель Общероссийского конкурса «Поколение и спорт. Мир и спорт. Олимпийские игры Сочи 2014 года» (2014).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D:\Мои документы\КАРТИНКИ\Картинки\Грамоты дипломы похвальные листы\Сканированные грамоты\2012-2014\Поколение Спорт Олимп канику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76944"/>
            <a:ext cx="1423402" cy="1467779"/>
          </a:xfrm>
          <a:prstGeom prst="rect">
            <a:avLst/>
          </a:prstGeom>
          <a:noFill/>
        </p:spPr>
      </p:pic>
      <p:pic>
        <p:nvPicPr>
          <p:cNvPr id="7" name="Picture 3" descr="D:\Мои документы\КАРТИНКИ\Картинки\Грамоты дипломы похвальные листы\Награды Добровольчество\IMG_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9822"/>
            <a:ext cx="1312664" cy="1476747"/>
          </a:xfrm>
          <a:prstGeom prst="rect">
            <a:avLst/>
          </a:prstGeom>
          <a:noFill/>
        </p:spPr>
      </p:pic>
      <p:pic>
        <p:nvPicPr>
          <p:cNvPr id="8193" name="Picture 1" descr="D:\Мои документы\КАРТИНКИ\Картинки\Грамоты дипломы похвальные листы\Сканированные грамоты\Сканирован дипломы разные\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30773"/>
            <a:ext cx="1512168" cy="1560119"/>
          </a:xfrm>
          <a:prstGeom prst="rect">
            <a:avLst/>
          </a:prstGeom>
          <a:noFill/>
        </p:spPr>
      </p:pic>
      <p:pic>
        <p:nvPicPr>
          <p:cNvPr id="8194" name="Picture 2" descr="D:\Мои документы\КАРТИНКИ\Картинки\Грамоты дипломы похвальные листы\Сканированные грамоты\Сканирован дипломы разные\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178549"/>
            <a:ext cx="1518038" cy="156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6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90" y="528066"/>
            <a:ext cx="6810310" cy="5855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</a:rPr>
              <a:t>Фестиваль доброго творчества</a:t>
            </a:r>
            <a:br>
              <a:rPr lang="ru-RU" sz="25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</a:rPr>
              <a:t>«На пяти холмах» </a:t>
            </a:r>
            <a:r>
              <a:rPr lang="ru-RU" sz="2500" b="1" dirty="0">
                <a:solidFill>
                  <a:srgbClr val="FF0000"/>
                </a:solidFill>
              </a:rPr>
              <a:t>(</a:t>
            </a:r>
            <a:r>
              <a:rPr lang="ru-RU" sz="2500" b="1" dirty="0" smtClean="0">
                <a:solidFill>
                  <a:srgbClr val="FF0000"/>
                </a:solidFill>
              </a:rPr>
              <a:t>2014)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G:\фото спартак 2014\IMG_783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7" y="3057804"/>
            <a:ext cx="2447559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спартак 2014\IMG_9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0902"/>
          <a:stretch>
            <a:fillRect/>
          </a:stretch>
        </p:blipFill>
        <p:spPr bwMode="auto">
          <a:xfrm>
            <a:off x="1101436" y="1275606"/>
            <a:ext cx="2683122" cy="15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Тарелка Фестиваля на 5 холмах копия.jpg"/>
          <p:cNvPicPr/>
          <p:nvPr/>
        </p:nvPicPr>
        <p:blipFill>
          <a:blip r:embed="rId5" cstate="print"/>
          <a:srcRect b="32150"/>
          <a:stretch>
            <a:fillRect/>
          </a:stretch>
        </p:blipFill>
        <p:spPr>
          <a:xfrm>
            <a:off x="611560" y="303498"/>
            <a:ext cx="1134113" cy="918102"/>
          </a:xfrm>
          <a:prstGeom prst="rect">
            <a:avLst/>
          </a:prstGeom>
        </p:spPr>
      </p:pic>
      <p:pic>
        <p:nvPicPr>
          <p:cNvPr id="7" name="Рисунок 6" descr="D:\Мои документы\ОРХИДЕЯ\Фестиваль доброго творчества 2014\Фото Спартак 2014\IMG_87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111810"/>
            <a:ext cx="2847466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Орхидея\Фестиваль доброго творчества 2014\На пяти холмах общее\Фото Спартак 2014\IMG_77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1275607"/>
            <a:ext cx="2847464" cy="16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0C18~1\AppData\Local\Temp\Rar$DI09.540\Эмблема 2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1678" r="5870" b="11678"/>
          <a:stretch/>
        </p:blipFill>
        <p:spPr bwMode="auto">
          <a:xfrm>
            <a:off x="3779913" y="3435846"/>
            <a:ext cx="1497797" cy="1387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62412"/>
              </p:ext>
            </p:extLst>
          </p:nvPr>
        </p:nvGraphicFramePr>
        <p:xfrm>
          <a:off x="3832271" y="1275607"/>
          <a:ext cx="1393078" cy="182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Документ" r:id="rId9" imgW="6981900" imgH="9923362" progId="Word.Document.12">
                  <p:embed/>
                </p:oleObj>
              </mc:Choice>
              <mc:Fallback>
                <p:oleObj name="Документ" r:id="rId9" imgW="6981900" imgH="992336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71" y="1275607"/>
                        <a:ext cx="1393078" cy="1825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804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и документы\КАРТИНКИ\Картинки\Грамоты дипломы похвальные листы\Сканированные грамоты\2014-2015\Диплом ЦПИ 1 степени Фестиваль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2501"/>
            <a:ext cx="2025979" cy="11039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950" y="357504"/>
            <a:ext cx="8429625" cy="31863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sz="2300" dirty="0" smtClean="0">
                <a:solidFill>
                  <a:schemeClr val="tx1"/>
                </a:solidFill>
              </a:rPr>
              <a:t>Социальный проект совместной творческой деятельности детей с ОВЗ, их родителей, учащихся и педагогов ЦРТДиЮ «Левобережный» Фестиваль доброго творчества «На пяти холмах» (2014)  принял участие и стал победителей  профессиональных конкурсов: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лауреат </a:t>
            </a:r>
            <a:r>
              <a:rPr lang="en-US" sz="2300" dirty="0" smtClean="0">
                <a:solidFill>
                  <a:schemeClr val="tx1"/>
                </a:solidFill>
              </a:rPr>
              <a:t>II</a:t>
            </a:r>
            <a:r>
              <a:rPr lang="ru-RU" sz="2300" dirty="0" smtClean="0">
                <a:solidFill>
                  <a:schemeClr val="tx1"/>
                </a:solidFill>
              </a:rPr>
              <a:t> степени Общероссийского конкурса методических разработок и внеклассных мероприятий педагогов и обучающихся «Педагогическое мастерство» </a:t>
            </a:r>
            <a:r>
              <a:rPr lang="ru-RU" sz="2300" b="1" dirty="0" smtClean="0">
                <a:solidFill>
                  <a:schemeClr val="tx1"/>
                </a:solidFill>
              </a:rPr>
              <a:t>(</a:t>
            </a:r>
            <a:r>
              <a:rPr lang="ru-RU" sz="2300" dirty="0" smtClean="0">
                <a:solidFill>
                  <a:schemeClr val="tx1"/>
                </a:solidFill>
              </a:rPr>
              <a:t>информационно методический центр Сибирского Федерального округа Российской Федерации</a:t>
            </a:r>
            <a:r>
              <a:rPr lang="ru-RU" sz="2300" b="1" dirty="0" smtClean="0">
                <a:solidFill>
                  <a:schemeClr val="tx1"/>
                </a:solidFill>
              </a:rPr>
              <a:t>) </a:t>
            </a:r>
            <a:r>
              <a:rPr lang="ru-RU" sz="2300" dirty="0" smtClean="0">
                <a:solidFill>
                  <a:schemeClr val="tx1"/>
                </a:solidFill>
              </a:rPr>
              <a:t>в номинации «Педагогические проекты» (2014);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</a:t>
            </a:r>
            <a:r>
              <a:rPr lang="en-US" sz="2300" dirty="0" smtClean="0">
                <a:solidFill>
                  <a:schemeClr val="tx1"/>
                </a:solidFill>
              </a:rPr>
              <a:t>I</a:t>
            </a:r>
            <a:r>
              <a:rPr lang="ru-RU" sz="2300" dirty="0" smtClean="0">
                <a:solidFill>
                  <a:schemeClr val="tx1"/>
                </a:solidFill>
              </a:rPr>
              <a:t> степени Всероссийского конкурса междисциплинарных проектов и программ «Культура и традиции моей Малой Родины» «Центр профессиональных инноваций (ООО «Новые идеи») (2014);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</a:t>
            </a:r>
            <a:r>
              <a:rPr lang="en-US" sz="2300" dirty="0" smtClean="0">
                <a:solidFill>
                  <a:schemeClr val="tx1"/>
                </a:solidFill>
              </a:rPr>
              <a:t>I</a:t>
            </a:r>
            <a:r>
              <a:rPr lang="ru-RU" sz="2300" dirty="0" smtClean="0">
                <a:solidFill>
                  <a:schemeClr val="tx1"/>
                </a:solidFill>
              </a:rPr>
              <a:t> степени </a:t>
            </a:r>
            <a:r>
              <a:rPr lang="en-US" sz="2300" dirty="0" smtClean="0">
                <a:solidFill>
                  <a:schemeClr val="tx1"/>
                </a:solidFill>
              </a:rPr>
              <a:t>V </a:t>
            </a:r>
            <a:r>
              <a:rPr lang="ru-RU" sz="2300" dirty="0" smtClean="0">
                <a:solidFill>
                  <a:schemeClr val="tx1"/>
                </a:solidFill>
              </a:rPr>
              <a:t>Международного творческого конкурса «Мастер слова» сайт конкурсов «Мир одаренных людей» г. Оренбург в номинации «Педагогические проекты» (2014);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I</a:t>
            </a:r>
            <a:r>
              <a:rPr lang="ru-RU" sz="2300" dirty="0" smtClean="0">
                <a:solidFill>
                  <a:schemeClr val="tx1"/>
                </a:solidFill>
              </a:rPr>
              <a:t> степени. Интернет - конкурса детского, молодежного творчества «</a:t>
            </a:r>
            <a:r>
              <a:rPr lang="ru-RU" sz="2300" dirty="0" err="1" smtClean="0">
                <a:solidFill>
                  <a:schemeClr val="tx1"/>
                </a:solidFill>
              </a:rPr>
              <a:t>Талантико</a:t>
            </a:r>
            <a:r>
              <a:rPr lang="ru-RU" sz="2300" dirty="0" smtClean="0">
                <a:solidFill>
                  <a:schemeClr val="tx1"/>
                </a:solidFill>
              </a:rPr>
              <a:t>» в номинации «Педагогические проекты» (2014);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участник Второго Всероссийского конкурса программ и методических материалов организации отдыха и оздоровления детей и молодежи (Федеральное государственное автономное учреждение «Федеральный институт развития образования») в номинации «Лучшая программа организации отдыха и оздоровления детей 2014 года»;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I степени III Всероссийского творческого конкурса «Интеллектуал» в номинации «Разработка педагогического проекта» (2015);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I степени Всероссийского конкурса профессионального мастерства «Лучший педагог 2015 года» в номинации – «Педагогический проект»;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</a:t>
            </a:r>
            <a:r>
              <a:rPr lang="en-US" sz="2300" dirty="0" smtClean="0">
                <a:solidFill>
                  <a:schemeClr val="tx1"/>
                </a:solidFill>
              </a:rPr>
              <a:t>I</a:t>
            </a:r>
            <a:r>
              <a:rPr lang="ru-RU" sz="2300" dirty="0" smtClean="0">
                <a:solidFill>
                  <a:schemeClr val="tx1"/>
                </a:solidFill>
              </a:rPr>
              <a:t> Региональной премии «Парк Петра» в номинации «Благодеяние» (2015); 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победитель </a:t>
            </a:r>
            <a:r>
              <a:rPr lang="en-US" sz="2300" dirty="0" smtClean="0">
                <a:solidFill>
                  <a:schemeClr val="tx1"/>
                </a:solidFill>
              </a:rPr>
              <a:t>II </a:t>
            </a:r>
            <a:r>
              <a:rPr lang="ru-RU" sz="2300" dirty="0" smtClean="0">
                <a:solidFill>
                  <a:schemeClr val="tx1"/>
                </a:solidFill>
              </a:rPr>
              <a:t>степени городского конкурса методических разработок педагогов дополнительного образования «Грани мастерства» в номинации «Лучшая программа летнего отдыха» (2015)</a:t>
            </a:r>
          </a:p>
          <a:p>
            <a:endParaRPr lang="ru-RU" dirty="0"/>
          </a:p>
        </p:txBody>
      </p:sp>
      <p:pic>
        <p:nvPicPr>
          <p:cNvPr id="5122" name="Picture 2" descr="D:\Мои документы\КАРТИНКИ\Картинки\Грамоты дипломы похвальные листы\Сканированные грамоты\2014-2015\ДИПЛОМ ИНТЕЛЛЕКТУАЛ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9604">
            <a:off x="396000" y="3511854"/>
            <a:ext cx="1304772" cy="1345547"/>
          </a:xfrm>
          <a:prstGeom prst="rect">
            <a:avLst/>
          </a:prstGeom>
          <a:noFill/>
        </p:spPr>
      </p:pic>
      <p:pic>
        <p:nvPicPr>
          <p:cNvPr id="2" name="Picture 5" descr="D:\Мои документы\КАРТИНКИ\Картинки\Грамоты дипломы похвальные листы\Сканированные грамоты\Сканирован дипломы разные\024.jpg"/>
          <p:cNvPicPr>
            <a:picLocks noChangeAspect="1" noChangeArrowheads="1"/>
          </p:cNvPicPr>
          <p:nvPr/>
        </p:nvPicPr>
        <p:blipFill>
          <a:blip r:embed="rId4" cstate="print"/>
          <a:srcRect l="2911" t="2116" r="3928" b="2649"/>
          <a:stretch>
            <a:fillRect/>
          </a:stretch>
        </p:blipFill>
        <p:spPr bwMode="auto">
          <a:xfrm rot="20860646">
            <a:off x="1229947" y="3519260"/>
            <a:ext cx="1310546" cy="1382216"/>
          </a:xfrm>
          <a:prstGeom prst="rect">
            <a:avLst/>
          </a:prstGeom>
          <a:noFill/>
        </p:spPr>
      </p:pic>
      <p:pic>
        <p:nvPicPr>
          <p:cNvPr id="11" name="Picture 3" descr="D:\Мои документы\КАРТИНКИ\Картинки\Грамоты дипломы похвальные листы\Сканированные грамоты\2014-2015\Лучший педагог 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7790">
            <a:off x="2048719" y="3504718"/>
            <a:ext cx="1331640" cy="1392637"/>
          </a:xfrm>
          <a:prstGeom prst="rect">
            <a:avLst/>
          </a:prstGeom>
          <a:noFill/>
        </p:spPr>
      </p:pic>
      <p:pic>
        <p:nvPicPr>
          <p:cNvPr id="5125" name="Picture 5" descr="D:\Мои документы\КАРТИНКИ\Картинки\Грамоты дипломы похвальные листы\Сканированные грамоты\2014-2015\Педагогическое мастерство 2 степен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1214">
            <a:off x="2968090" y="3563384"/>
            <a:ext cx="1440160" cy="1404156"/>
          </a:xfrm>
          <a:prstGeom prst="rect">
            <a:avLst/>
          </a:prstGeom>
          <a:noFill/>
        </p:spPr>
      </p:pic>
      <p:pic>
        <p:nvPicPr>
          <p:cNvPr id="10" name="Picture 2" descr="D:\Мои документы\КАРТИНКИ\Картинки\Грамоты дипломы похвальные листы\Сканированные грамоты\2014-2015\Диплом Парк Пет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50785">
            <a:off x="7528122" y="3439616"/>
            <a:ext cx="1382549" cy="1426071"/>
          </a:xfrm>
          <a:prstGeom prst="rect">
            <a:avLst/>
          </a:prstGeom>
          <a:noFill/>
        </p:spPr>
      </p:pic>
      <p:pic>
        <p:nvPicPr>
          <p:cNvPr id="13" name="Picture 5" descr="F:\фото пушки награда.jpg"/>
          <p:cNvPicPr>
            <a:picLocks noChangeAspect="1" noChangeArrowheads="1"/>
          </p:cNvPicPr>
          <p:nvPr/>
        </p:nvPicPr>
        <p:blipFill>
          <a:blip r:embed="rId8" cstate="print"/>
          <a:srcRect l="15783" r="16565" b="7878"/>
          <a:stretch>
            <a:fillRect/>
          </a:stretch>
        </p:blipFill>
        <p:spPr bwMode="auto">
          <a:xfrm>
            <a:off x="4350238" y="4172911"/>
            <a:ext cx="1224136" cy="933496"/>
          </a:xfrm>
          <a:prstGeom prst="rect">
            <a:avLst/>
          </a:prstGeom>
          <a:noFill/>
        </p:spPr>
      </p:pic>
      <p:pic>
        <p:nvPicPr>
          <p:cNvPr id="12" name="Picture 4" descr="D:\Мои документы\КАРТИНКИ\Картинки\Грамоты дипломы похвальные листы\Сканированные грамоты\2012-2014\Мастер слова Проек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98039">
            <a:off x="6371996" y="3450929"/>
            <a:ext cx="1383371" cy="1467398"/>
          </a:xfrm>
          <a:prstGeom prst="rect">
            <a:avLst/>
          </a:prstGeom>
          <a:noFill/>
        </p:spPr>
      </p:pic>
      <p:pic>
        <p:nvPicPr>
          <p:cNvPr id="5127" name="Picture 7" descr="D:\Мои документы\КАРТИНКИ\Картинки\Грамоты дипломы похвальные листы\Сканированные грамоты\Сканирован дипломы разные\0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16732">
            <a:off x="5410622" y="3517866"/>
            <a:ext cx="1440160" cy="148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0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6467" y="353752"/>
            <a:ext cx="700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Цель проекта</a:t>
            </a:r>
            <a:r>
              <a:rPr lang="ru-RU" b="1" u="sng" dirty="0" smtClean="0"/>
              <a:t>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9936" y="951588"/>
            <a:ext cx="842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Развитие творческих способностей 200 детей с ограниченными возможностями здоровья города Липецка через взаимодействие с родителями, социальными партнерами посредством организации и проведения мастер-классов, интерактивных программ выездного трех-дневного Фестиваля в период с сентября 2021 по июнь 2022 года.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866" y="1593988"/>
            <a:ext cx="746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Актуальность и социальная значимость проекта: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2899" y="1790810"/>
            <a:ext cx="86677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Социальный </a:t>
            </a:r>
            <a:r>
              <a:rPr lang="ru-RU" sz="1100" dirty="0">
                <a:solidFill>
                  <a:srgbClr val="002060"/>
                </a:solidFill>
              </a:rPr>
              <a:t>проект совместной творческой деятельности детей с ограниченными возможностями здоровья, </a:t>
            </a:r>
            <a:r>
              <a:rPr lang="ru-RU" sz="1100" dirty="0" smtClean="0">
                <a:solidFill>
                  <a:srgbClr val="002060"/>
                </a:solidFill>
              </a:rPr>
              <a:t>их </a:t>
            </a:r>
            <a:r>
              <a:rPr lang="ru-RU" sz="1100" dirty="0">
                <a:solidFill>
                  <a:srgbClr val="002060"/>
                </a:solidFill>
              </a:rPr>
              <a:t>родителей (законным представителей), педагогов и волонтеров </a:t>
            </a:r>
            <a:r>
              <a:rPr lang="ru-RU" sz="1100" dirty="0" err="1" smtClean="0">
                <a:solidFill>
                  <a:srgbClr val="002060"/>
                </a:solidFill>
              </a:rPr>
              <a:t>Фестиваляьдоброго</a:t>
            </a:r>
            <a:r>
              <a:rPr lang="ru-RU" sz="1100" dirty="0" smtClean="0">
                <a:solidFill>
                  <a:srgbClr val="002060"/>
                </a:solidFill>
              </a:rPr>
              <a:t> творчества  «Академия добра» (далее – Проект) поможет детям с ОВЗ и волонтерам провести правильно организованный познавательный досуг, больше узнать о разных праздниках и самим принять в них участие, а изготовленные на мастер-классах небольшие подарки могут стать добрыми сюрпризами для родных и близких, а также для друзей.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         Учитывая </a:t>
            </a:r>
            <a:r>
              <a:rPr lang="ru-RU" sz="1100" dirty="0">
                <a:solidFill>
                  <a:srgbClr val="002060"/>
                </a:solidFill>
              </a:rPr>
              <a:t>естественную потребность детей и подростков в игре, общении, приключениях, </a:t>
            </a:r>
            <a:r>
              <a:rPr lang="ru-RU" sz="1100" dirty="0" smtClean="0">
                <a:solidFill>
                  <a:srgbClr val="002060"/>
                </a:solidFill>
              </a:rPr>
              <a:t>романтике, организация </a:t>
            </a:r>
            <a:r>
              <a:rPr lang="ru-RU" sz="1100" dirty="0">
                <a:solidFill>
                  <a:srgbClr val="002060"/>
                </a:solidFill>
              </a:rPr>
              <a:t>познавательного отдыха и проведение праздников для детей с ОВЗ и их родителей является </a:t>
            </a:r>
            <a:r>
              <a:rPr lang="ru-RU" sz="1100" dirty="0" smtClean="0">
                <a:solidFill>
                  <a:srgbClr val="002060"/>
                </a:solidFill>
              </a:rPr>
              <a:t>актуальной, а формат выездного фестиваля способствует большему сплочению семьи, воспитывающей особого ребенка.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Проект является логическим продолжением, ранее реализованных проектов Фестиваля доброго творчества: («Фестиваль доброго творчества» (2011), «Лучики добра» (2012), «Олимпийские каникулы» (2013), «На пяти холмах» (2014), «Литературная академия» (2015), «</a:t>
            </a:r>
            <a:r>
              <a:rPr lang="ru-RU" sz="1100" dirty="0" err="1">
                <a:solidFill>
                  <a:srgbClr val="002060"/>
                </a:solidFill>
              </a:rPr>
              <a:t>КинОлетО</a:t>
            </a:r>
            <a:r>
              <a:rPr lang="ru-RU" sz="1100" dirty="0">
                <a:solidFill>
                  <a:srgbClr val="002060"/>
                </a:solidFill>
              </a:rPr>
              <a:t>» (2016), «</a:t>
            </a:r>
            <a:r>
              <a:rPr lang="ru-RU" sz="1100" dirty="0" err="1">
                <a:solidFill>
                  <a:srgbClr val="002060"/>
                </a:solidFill>
              </a:rPr>
              <a:t>Экотур</a:t>
            </a:r>
            <a:r>
              <a:rPr lang="ru-RU" sz="1100" dirty="0">
                <a:solidFill>
                  <a:srgbClr val="002060"/>
                </a:solidFill>
              </a:rPr>
              <a:t> 2017» (2017), «Семейные каникулы» (2018), «Азбука профессий» (2019).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      Фестиваль </a:t>
            </a:r>
            <a:r>
              <a:rPr lang="ru-RU" sz="1100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1100" dirty="0">
                <a:solidFill>
                  <a:srgbClr val="002060"/>
                </a:solidFill>
              </a:rPr>
              <a:t> это новое социальное окружение, яркие впечатления, новые открытия для ребенка и его близких. </a:t>
            </a:r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1100" dirty="0">
                <a:solidFill>
                  <a:srgbClr val="002060"/>
                </a:solidFill>
              </a:rPr>
              <a:t>Фестиваль помогает вовлечь детей с ОВЗ в разработку и реализацию своих собственных идей и проектов, дает возможность самовыражения, создает условия для получения новых знаний. Вот уже на протяжении почти десяти лет, ежегодно Фестиваль объединяет более 120 участников: детей и родителей, педагогов и волонтеров.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      Данные проекты разработаны для целевых групп: дети, находящиеся в трудной жизненной ситуации и дети с ОВЗ, а участие волонтеров в реализации данных проектов способствует решению задач Десятилетия детства по улучшению качества жизни детей и семей с детьми с ОВЗ. 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11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8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396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Фестиваль доброго творчества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   «Литературная академия» (2015)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loner\Desktop\Закрытие Лит академ\Литературная академия Фото по кадрам\лит-ра_106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85" y="3111810"/>
            <a:ext cx="307124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oner\Desktop\фото литература\Разн\IMG_2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7624"/>
            <a:ext cx="316835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oner\Desktop\фото литература\общее\герои\IMG_78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1810"/>
            <a:ext cx="3157220" cy="15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oner\Desktop\лит-ра_068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0621"/>
            <a:ext cx="3096344" cy="15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C:\Users\loner\Desktop\Мои документы\ОВЗ\Проекты разные\Фест доброго творчества 2015 Литер академия\Литературная академия 2015 ноут\Диплом, благод письмо Лит академия\КрайДип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80" y="1986251"/>
            <a:ext cx="1374474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oner\Desktop\Мои документы\ОВЗ\Проекты разные\Фест доброго творчества 2015 Литер академия\Литературная академия 2015 ноут\Эмблема\Ти шорт ФФ Ф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36847" r="28406" b="32894"/>
          <a:stretch/>
        </p:blipFill>
        <p:spPr bwMode="auto">
          <a:xfrm>
            <a:off x="467544" y="249491"/>
            <a:ext cx="1722626" cy="11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62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411511"/>
            <a:ext cx="8534400" cy="2376263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300" dirty="0">
                <a:solidFill>
                  <a:schemeClr val="tx1"/>
                </a:solidFill>
              </a:rPr>
              <a:t>С</a:t>
            </a:r>
            <a:r>
              <a:rPr lang="ru-RU" sz="2300" dirty="0" smtClean="0">
                <a:solidFill>
                  <a:schemeClr val="tx1"/>
                </a:solidFill>
              </a:rPr>
              <a:t>оциальный проект совместной творческой деятельности детей с ОВЗ, их родителей, учащихся и педагогов ЦРТДиЮ «Левобережный» </a:t>
            </a:r>
            <a:r>
              <a:rPr lang="ru-RU" sz="2300" dirty="0">
                <a:solidFill>
                  <a:schemeClr val="tx1"/>
                </a:solidFill>
              </a:rPr>
              <a:t>«Литературная академия» в </a:t>
            </a:r>
            <a:r>
              <a:rPr lang="ru-RU" sz="2300" dirty="0" smtClean="0">
                <a:solidFill>
                  <a:schemeClr val="tx1"/>
                </a:solidFill>
              </a:rPr>
              <a:t>рамках реализации проекта Фестиваль доброго творчества (2015 г.) </a:t>
            </a:r>
            <a:r>
              <a:rPr lang="ru-RU" sz="2300" dirty="0">
                <a:solidFill>
                  <a:schemeClr val="tx1"/>
                </a:solidFill>
              </a:rPr>
              <a:t>принял участие и стал победителей  профессиональных конкурсов</a:t>
            </a:r>
            <a:r>
              <a:rPr lang="ru-RU" sz="23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- лауреат  </a:t>
            </a:r>
            <a:r>
              <a:rPr lang="en-US" sz="2300" dirty="0" smtClean="0">
                <a:solidFill>
                  <a:schemeClr val="tx1"/>
                </a:solidFill>
              </a:rPr>
              <a:t>I</a:t>
            </a:r>
            <a:r>
              <a:rPr lang="ru-RU" sz="2300" dirty="0" smtClean="0">
                <a:solidFill>
                  <a:schemeClr val="tx1"/>
                </a:solidFill>
              </a:rPr>
              <a:t> степени Всероссийского конкурса профессионального мастерства «Педагогическая мастерская» в номинации «Педагогический проект» (№ ДО 199-0092), (Приказ № 199 от 17.09.2015);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диплом </a:t>
            </a:r>
            <a:r>
              <a:rPr lang="en-US" sz="2300" dirty="0">
                <a:solidFill>
                  <a:schemeClr val="tx1"/>
                </a:solidFill>
              </a:rPr>
              <a:t>II </a:t>
            </a:r>
            <a:r>
              <a:rPr lang="ru-RU" sz="2300" dirty="0">
                <a:solidFill>
                  <a:schemeClr val="tx1"/>
                </a:solidFill>
              </a:rPr>
              <a:t>степени городского конкурса методических разработок педагогов дополнительного образования «Грани мастерства» в номинации «Лучшая программа летнего отдыха» (2015);</a:t>
            </a:r>
          </a:p>
          <a:p>
            <a:pPr marL="109728" indent="0">
              <a:buNone/>
            </a:pPr>
            <a:r>
              <a:rPr lang="ru-RU" sz="2300" dirty="0">
                <a:solidFill>
                  <a:schemeClr val="tx1"/>
                </a:solidFill>
              </a:rPr>
              <a:t>- диплом </a:t>
            </a:r>
            <a:r>
              <a:rPr lang="en-US" sz="2300" dirty="0">
                <a:solidFill>
                  <a:schemeClr val="tx1"/>
                </a:solidFill>
              </a:rPr>
              <a:t>II </a:t>
            </a:r>
            <a:r>
              <a:rPr lang="ru-RU" sz="2300" dirty="0">
                <a:solidFill>
                  <a:schemeClr val="tx1"/>
                </a:solidFill>
              </a:rPr>
              <a:t>степени городского конкурса методических разработок педагогов дополнительного образования «Грани мастерства» в номинации «Лучший сборник методических материалов» (2015);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диплом </a:t>
            </a:r>
            <a:r>
              <a:rPr lang="en-US" sz="2300" dirty="0">
                <a:solidFill>
                  <a:schemeClr val="tx1"/>
                </a:solidFill>
              </a:rPr>
              <a:t>I </a:t>
            </a:r>
            <a:r>
              <a:rPr lang="ru-RU" sz="2300" dirty="0">
                <a:solidFill>
                  <a:schemeClr val="tx1"/>
                </a:solidFill>
              </a:rPr>
              <a:t>степени городского конкурса методических разработок педагогов дополнительного образования «Грани мастерства» в номинации «Лучший сценарий праздника, мероприятия» (2015</a:t>
            </a:r>
            <a:r>
              <a:rPr lang="ru-RU" sz="2300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2300" dirty="0">
                <a:solidFill>
                  <a:schemeClr val="tx1"/>
                </a:solidFill>
              </a:rPr>
              <a:t>диплом I степени </a:t>
            </a:r>
            <a:r>
              <a:rPr lang="ru-RU" sz="2300" dirty="0" smtClean="0">
                <a:solidFill>
                  <a:schemeClr val="tx1"/>
                </a:solidFill>
              </a:rPr>
              <a:t>II Всероссийского конкурса </a:t>
            </a:r>
            <a:r>
              <a:rPr lang="ru-RU" sz="2300" dirty="0">
                <a:solidFill>
                  <a:schemeClr val="tx1"/>
                </a:solidFill>
              </a:rPr>
              <a:t>профессионального мастерства «Ярмарка педагогических идей»</a:t>
            </a:r>
          </a:p>
          <a:p>
            <a:pPr marL="109728" indent="0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(номинация </a:t>
            </a:r>
            <a:r>
              <a:rPr lang="ru-RU" sz="2300" dirty="0">
                <a:solidFill>
                  <a:schemeClr val="tx1"/>
                </a:solidFill>
              </a:rPr>
              <a:t>- Организация внеклассной деятельности и досуга «Социальный проект для детей с ОВЗ Фестиваль доброго творчества «Литературная академия» - </a:t>
            </a:r>
            <a:r>
              <a:rPr lang="ru-RU" sz="2300" dirty="0" smtClean="0">
                <a:solidFill>
                  <a:schemeClr val="tx1"/>
                </a:solidFill>
              </a:rPr>
              <a:t>(</a:t>
            </a:r>
            <a:r>
              <a:rPr lang="ru-RU" sz="2300" dirty="0">
                <a:solidFill>
                  <a:schemeClr val="tx1"/>
                </a:solidFill>
              </a:rPr>
              <a:t>приказ № 273 от </a:t>
            </a:r>
            <a:r>
              <a:rPr lang="ru-RU" sz="2300" dirty="0" smtClean="0">
                <a:solidFill>
                  <a:schemeClr val="tx1"/>
                </a:solidFill>
              </a:rPr>
              <a:t>21.03.2016)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2100" dirty="0" smtClean="0"/>
          </a:p>
          <a:p>
            <a:endParaRPr lang="ru-RU" dirty="0"/>
          </a:p>
        </p:txBody>
      </p:sp>
      <p:pic>
        <p:nvPicPr>
          <p:cNvPr id="4098" name="Picture 2" descr="D:\Мои документы\КАРТИНКИ\Картинки\Грамоты дипломы похвальные листы\Сканированные грамоты\2015-2016\Шкредюк 1 место Пед мастер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41780"/>
            <a:ext cx="1443970" cy="1532383"/>
          </a:xfrm>
          <a:prstGeom prst="rect">
            <a:avLst/>
          </a:prstGeom>
          <a:noFill/>
        </p:spPr>
      </p:pic>
      <p:pic>
        <p:nvPicPr>
          <p:cNvPr id="4" name="Picture 2" descr="C:\Users\loner\Desktop\Мои документы\Картинки\Мои дипломы и грамоты\2015-2016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41780"/>
            <a:ext cx="1485284" cy="15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oner\Desktop\Мои документы\Картинки\Мои дипломы и грамоты\2015-2016\Шкредюк Лучший педаг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841780"/>
            <a:ext cx="1431815" cy="14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loner\Desktop\Мои документы\Методист\Конкурсы 2015-2016\Отправленные\Конкурс Обобщение опыта\Ярмарка пед идей\Ярмарка пед идей 1 степ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56" y="2841780"/>
            <a:ext cx="1464504" cy="149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65516"/>
            <a:ext cx="7024744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</a:rPr>
              <a:t>Фестиваль доброго творчества</a:t>
            </a:r>
            <a:br>
              <a:rPr lang="ru-RU" sz="2300" b="1" dirty="0">
                <a:solidFill>
                  <a:srgbClr val="FF0000"/>
                </a:solidFill>
              </a:rPr>
            </a:b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«</a:t>
            </a:r>
            <a:r>
              <a:rPr lang="ru-RU" sz="2300" b="1" dirty="0" err="1" smtClean="0">
                <a:solidFill>
                  <a:srgbClr val="FF0000"/>
                </a:solidFill>
              </a:rPr>
              <a:t>КинОлетО</a:t>
            </a:r>
            <a:r>
              <a:rPr lang="ru-RU" sz="2300" b="1" dirty="0" smtClean="0">
                <a:solidFill>
                  <a:srgbClr val="FF0000"/>
                </a:solidFill>
              </a:rPr>
              <a:t>» </a:t>
            </a:r>
            <a:r>
              <a:rPr lang="ru-RU" sz="2300" b="1" dirty="0">
                <a:solidFill>
                  <a:srgbClr val="FF0000"/>
                </a:solidFill>
              </a:rPr>
              <a:t>(</a:t>
            </a:r>
            <a:r>
              <a:rPr lang="ru-RU" sz="2300" b="1" dirty="0" smtClean="0">
                <a:solidFill>
                  <a:srgbClr val="FF0000"/>
                </a:solidFill>
              </a:rPr>
              <a:t>2016)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oner\Desktop\Мои документы\ОВЗ\Проекты разные\Фестиваль Доб творчества 2016 КинОлетО\кинолето 2016 ФОТО\IMG_0348 (Копировать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08" y="3244716"/>
            <a:ext cx="2717584" cy="15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05" y="1365117"/>
            <a:ext cx="2874359" cy="1566673"/>
          </a:xfrm>
        </p:spPr>
      </p:pic>
      <p:pic>
        <p:nvPicPr>
          <p:cNvPr id="4" name="Picture 3" descr="C:\Users\loner\Desktop\Мои документы\ОВЗ\Проекты разные\Фестиваль Доб творчества 2016 КинОлетО\КинОлетО Комп 22 вечер\КинОлетО Дипломы полн\Эмблемы элементы\СОЛНЦЕ НА МАЙКУ без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220"/>
            <a:ext cx="1271201" cy="10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" y="1383618"/>
            <a:ext cx="2903185" cy="1548172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78652"/>
            <a:ext cx="2779649" cy="1584176"/>
          </a:xfrm>
          <a:prstGeom prst="rect">
            <a:avLst/>
          </a:prstGeom>
        </p:spPr>
      </p:pic>
      <p:pic>
        <p:nvPicPr>
          <p:cNvPr id="1027" name="Picture 3" descr="C:\Users\loner\Desktop\Мои документы\ОВЗ\Проекты разные\Фестиваль Доб творчества 2016 КинОлетО\КинОлетО Комп 22 вечер\КинОлетО Дипломы полн\Эмблемы элементы\Камеры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5849" r="3697" b="3371"/>
          <a:stretch/>
        </p:blipFill>
        <p:spPr bwMode="auto">
          <a:xfrm>
            <a:off x="3677577" y="3381840"/>
            <a:ext cx="1758519" cy="13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loner\Desktop\Мои документы\ОВЗ\Проекты разные\Фестиваль Доб творчества 2016 КинОлетО\КинОлетО Комп 22 вечер\КинОлетО Дипломы полн\Диплом\Диплом 4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45" y="1366930"/>
            <a:ext cx="1490779" cy="20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1476" y="519522"/>
            <a:ext cx="8372474" cy="243027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Социальный </a:t>
            </a:r>
            <a:r>
              <a:rPr lang="ru-RU" sz="1300" dirty="0">
                <a:solidFill>
                  <a:schemeClr val="tx1"/>
                </a:solidFill>
              </a:rPr>
              <a:t>проект совместной творческой деятельности детей с ОВЗ, их родителей, учащихся и педагогов </a:t>
            </a:r>
            <a:r>
              <a:rPr lang="ru-RU" sz="1300" dirty="0" smtClean="0">
                <a:solidFill>
                  <a:schemeClr val="tx1"/>
                </a:solidFill>
              </a:rPr>
              <a:t>ЦРТ </a:t>
            </a:r>
            <a:r>
              <a:rPr lang="ru-RU" sz="1300" dirty="0">
                <a:solidFill>
                  <a:schemeClr val="tx1"/>
                </a:solidFill>
              </a:rPr>
              <a:t>«Левобережный» </a:t>
            </a:r>
            <a:r>
              <a:rPr lang="ru-RU" sz="1300" dirty="0" smtClean="0">
                <a:solidFill>
                  <a:schemeClr val="tx1"/>
                </a:solidFill>
              </a:rPr>
              <a:t>«</a:t>
            </a:r>
            <a:r>
              <a:rPr lang="ru-RU" sz="1300" dirty="0" err="1" smtClean="0">
                <a:solidFill>
                  <a:schemeClr val="tx1"/>
                </a:solidFill>
              </a:rPr>
              <a:t>КинОлетО</a:t>
            </a:r>
            <a:r>
              <a:rPr lang="ru-RU" sz="1300" dirty="0" smtClean="0">
                <a:solidFill>
                  <a:schemeClr val="tx1"/>
                </a:solidFill>
              </a:rPr>
              <a:t>» </a:t>
            </a:r>
            <a:r>
              <a:rPr lang="ru-RU" sz="1300" dirty="0">
                <a:solidFill>
                  <a:schemeClr val="tx1"/>
                </a:solidFill>
              </a:rPr>
              <a:t>в рамках реализации проекта Фестиваль доброго творчества (</a:t>
            </a:r>
            <a:r>
              <a:rPr lang="ru-RU" sz="1300" dirty="0" smtClean="0">
                <a:solidFill>
                  <a:schemeClr val="tx1"/>
                </a:solidFill>
              </a:rPr>
              <a:t>2016) </a:t>
            </a:r>
            <a:r>
              <a:rPr lang="ru-RU" sz="1300" dirty="0">
                <a:solidFill>
                  <a:schemeClr val="tx1"/>
                </a:solidFill>
              </a:rPr>
              <a:t>принял участие и стал победителей  профессиональных </a:t>
            </a:r>
            <a:r>
              <a:rPr lang="ru-RU" sz="1300" dirty="0" smtClean="0">
                <a:solidFill>
                  <a:schemeClr val="tx1"/>
                </a:solidFill>
              </a:rPr>
              <a:t>конкурсов и смотров: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Всероссийский </a:t>
            </a:r>
            <a:r>
              <a:rPr lang="ru-RU" sz="1300" dirty="0">
                <a:solidFill>
                  <a:schemeClr val="tx1"/>
                </a:solidFill>
              </a:rPr>
              <a:t>уровень дистанционного обобщения передового педагогического </a:t>
            </a:r>
            <a:r>
              <a:rPr lang="ru-RU" sz="1300" dirty="0" smtClean="0">
                <a:solidFill>
                  <a:schemeClr val="tx1"/>
                </a:solidFill>
              </a:rPr>
              <a:t>опыта Номинация </a:t>
            </a:r>
            <a:r>
              <a:rPr lang="ru-RU" sz="1300" dirty="0">
                <a:solidFill>
                  <a:schemeClr val="tx1"/>
                </a:solidFill>
              </a:rPr>
              <a:t>«Организация воспитательной работы и досуга» </a:t>
            </a:r>
            <a:r>
              <a:rPr lang="ru-RU" sz="1300" dirty="0" smtClean="0">
                <a:solidFill>
                  <a:schemeClr val="tx1"/>
                </a:solidFill>
              </a:rPr>
              <a:t>Обобщение </a:t>
            </a:r>
            <a:r>
              <a:rPr lang="ru-RU" sz="1300" dirty="0">
                <a:solidFill>
                  <a:schemeClr val="tx1"/>
                </a:solidFill>
              </a:rPr>
              <a:t>опыта «Социальные проекты для детей с ОВЗ» (Приказ № 252 от </a:t>
            </a:r>
            <a:r>
              <a:rPr lang="ru-RU" sz="1300" dirty="0" smtClean="0">
                <a:solidFill>
                  <a:schemeClr val="tx1"/>
                </a:solidFill>
              </a:rPr>
              <a:t>01.02.2016);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Гран-при социальная </a:t>
            </a:r>
            <a:r>
              <a:rPr lang="ru-RU" sz="1300" dirty="0">
                <a:solidFill>
                  <a:schemeClr val="tx1"/>
                </a:solidFill>
              </a:rPr>
              <a:t>акция проекта «Город, где согреваются сердца» в рамках работы сетевого сообщества образовательных учреждений г. Липецка по теме: «Социальное проектирование как способ формирования экологической этики участников образовательного процесса» в контексте городской воспитательной акции «Город начинается с тебя</a:t>
            </a:r>
            <a:r>
              <a:rPr lang="ru-RU" sz="1300" dirty="0" smtClean="0">
                <a:solidFill>
                  <a:schemeClr val="tx1"/>
                </a:solidFill>
              </a:rPr>
              <a:t>!»;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сертификат участника областного смотра-конкурса </a:t>
            </a:r>
            <a:r>
              <a:rPr lang="ru-RU" sz="1400" dirty="0">
                <a:solidFill>
                  <a:schemeClr val="tx1"/>
                </a:solidFill>
              </a:rPr>
              <a:t>«Доброволец года-2016» в номинации «Социальный проект</a:t>
            </a:r>
            <a:r>
              <a:rPr lang="ru-RU" sz="1400" dirty="0" smtClean="0">
                <a:solidFill>
                  <a:schemeClr val="tx1"/>
                </a:solidFill>
              </a:rPr>
              <a:t>» (2016);</a:t>
            </a:r>
          </a:p>
          <a:p>
            <a:pPr lvl="0">
              <a:buFontTx/>
              <a:buChar char="-"/>
            </a:pPr>
            <a:endParaRPr lang="ru-RU" dirty="0"/>
          </a:p>
        </p:txBody>
      </p:sp>
      <p:pic>
        <p:nvPicPr>
          <p:cNvPr id="5" name="Рисунок 4" descr="ser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21193"/>
          <a:stretch/>
        </p:blipFill>
        <p:spPr bwMode="auto">
          <a:xfrm>
            <a:off x="4499992" y="2762250"/>
            <a:ext cx="1800200" cy="1757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loner\Desktop\Мои документы\Картинки\Мои дипломы и грамоты\2016-2017\Доброволец года 201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62250"/>
            <a:ext cx="1368152" cy="175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Город, где согрев сердца 20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85" y="2762250"/>
            <a:ext cx="1431665" cy="175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oner\Desktop\Мои документы\Картинки\Мои дипломы и грамоты\2016\Шкредюк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2250"/>
            <a:ext cx="1370330" cy="175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65516"/>
            <a:ext cx="7024744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94C600">
                    <a:lumMod val="50000"/>
                  </a:srgbClr>
                </a:solidFill>
              </a:rPr>
              <a:t>Фестиваль доброго творчества</a:t>
            </a:r>
            <a:br>
              <a:rPr lang="ru-RU" sz="2300" b="1" dirty="0">
                <a:solidFill>
                  <a:srgbClr val="94C600">
                    <a:lumMod val="50000"/>
                  </a:srgbClr>
                </a:solidFill>
              </a:rPr>
            </a:br>
            <a:r>
              <a:rPr lang="ru-RU" sz="2300" b="1" dirty="0">
                <a:solidFill>
                  <a:srgbClr val="94C600">
                    <a:lumMod val="50000"/>
                  </a:srgbClr>
                </a:solidFill>
              </a:rPr>
              <a:t> </a:t>
            </a:r>
            <a: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  <a:t>«Экотур-2017» </a:t>
            </a:r>
            <a:r>
              <a:rPr lang="ru-RU" sz="2300" b="1" dirty="0">
                <a:solidFill>
                  <a:srgbClr val="94C600">
                    <a:lumMod val="50000"/>
                  </a:srgbClr>
                </a:solidFill>
              </a:rPr>
              <a:t>(</a:t>
            </a:r>
            <a: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  <a:t>2017)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221600"/>
            <a:ext cx="3419475" cy="17097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1810"/>
            <a:ext cx="3419475" cy="1709738"/>
          </a:xfrm>
        </p:spPr>
      </p:pic>
      <p:pic>
        <p:nvPicPr>
          <p:cNvPr id="15" name="Picture 2" descr="C:\Users\loner\Desktop\фотосет дети\пожарные\IMG_4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83" y="3111810"/>
            <a:ext cx="3419475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oner\Desktop\фотосет дети\фотосет\IMG_3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21600"/>
            <a:ext cx="3419475" cy="17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oner\Desktop\Мои документы\ОВЗ\Проекты разные\Фестив добр твор Экотур 2017\Дипломы сертификаты Экотур-2017\Сертификат участника\ЭКОТУР Сертифика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20" y="1587251"/>
            <a:ext cx="1361428" cy="19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oner\Desktop\Мои документы\ОВЗ\Проекты разные\Фестив добр твор Экотур 2017\Дипломы сертификаты Экотур-2017\эмблема\Экотур 2017- круглая 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553"/>
            <a:ext cx="1224136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375" y="357504"/>
            <a:ext cx="8559105" cy="275430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1600" dirty="0" smtClean="0"/>
              <a:t>	</a:t>
            </a:r>
            <a:r>
              <a:rPr lang="ru-RU" sz="1100" dirty="0" smtClean="0">
                <a:solidFill>
                  <a:schemeClr val="tx1"/>
                </a:solidFill>
              </a:rPr>
              <a:t>Социальный </a:t>
            </a:r>
            <a:r>
              <a:rPr lang="ru-RU" sz="1100" dirty="0">
                <a:solidFill>
                  <a:schemeClr val="tx1"/>
                </a:solidFill>
              </a:rPr>
              <a:t>проект совместной творческой деятельности детей с ОВЗ, их родителей, учащихся и педагогов </a:t>
            </a:r>
            <a:r>
              <a:rPr lang="ru-RU" sz="1100" dirty="0" smtClean="0">
                <a:solidFill>
                  <a:schemeClr val="tx1"/>
                </a:solidFill>
              </a:rPr>
              <a:t>ЦРТ </a:t>
            </a:r>
            <a:r>
              <a:rPr lang="ru-RU" sz="1100" dirty="0">
                <a:solidFill>
                  <a:schemeClr val="tx1"/>
                </a:solidFill>
              </a:rPr>
              <a:t>«Левобережный» Фестиваль доброго творчества </a:t>
            </a:r>
            <a:r>
              <a:rPr lang="ru-RU" sz="1100" dirty="0" smtClean="0">
                <a:solidFill>
                  <a:schemeClr val="tx1"/>
                </a:solidFill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</a:rPr>
              <a:t>Экотур</a:t>
            </a:r>
            <a:r>
              <a:rPr lang="ru-RU" sz="1100" dirty="0" smtClean="0">
                <a:solidFill>
                  <a:schemeClr val="tx1"/>
                </a:solidFill>
              </a:rPr>
              <a:t> - 2017» принял </a:t>
            </a:r>
            <a:r>
              <a:rPr lang="ru-RU" sz="1100" dirty="0">
                <a:solidFill>
                  <a:schemeClr val="tx1"/>
                </a:solidFill>
              </a:rPr>
              <a:t>участие и стал победителей  профессиональных конкурсов: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диплом </a:t>
            </a:r>
            <a:r>
              <a:rPr lang="en-US" sz="1100" dirty="0" smtClean="0">
                <a:solidFill>
                  <a:schemeClr val="tx1"/>
                </a:solidFill>
              </a:rPr>
              <a:t>II</a:t>
            </a:r>
            <a:r>
              <a:rPr lang="ru-RU" sz="1100" dirty="0" smtClean="0">
                <a:solidFill>
                  <a:schemeClr val="tx1"/>
                </a:solidFill>
              </a:rPr>
              <a:t> степени Всероссийского конкурса  «Педагогический проект» (2017);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- диплом </a:t>
            </a:r>
            <a:r>
              <a:rPr lang="en-US" sz="1100" dirty="0">
                <a:solidFill>
                  <a:schemeClr val="tx1"/>
                </a:solidFill>
              </a:rPr>
              <a:t>II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степени </a:t>
            </a:r>
            <a:r>
              <a:rPr lang="en-US" sz="1100" dirty="0" smtClean="0">
                <a:solidFill>
                  <a:schemeClr val="tx1"/>
                </a:solidFill>
              </a:rPr>
              <a:t>I</a:t>
            </a:r>
            <a:r>
              <a:rPr lang="ru-RU" sz="1100" dirty="0" smtClean="0">
                <a:solidFill>
                  <a:schemeClr val="tx1"/>
                </a:solidFill>
              </a:rPr>
              <a:t> Всероссийского конкурса </a:t>
            </a:r>
            <a:r>
              <a:rPr lang="ru-RU" sz="1100" dirty="0">
                <a:solidFill>
                  <a:schemeClr val="tx1"/>
                </a:solidFill>
              </a:rPr>
              <a:t>для педагогов и обучающихся «Педагогический проект</a:t>
            </a:r>
            <a:r>
              <a:rPr lang="ru-RU" sz="1100" dirty="0" smtClean="0">
                <a:solidFill>
                  <a:schemeClr val="tx1"/>
                </a:solidFill>
              </a:rPr>
              <a:t>» (Всероссийский </a:t>
            </a:r>
            <a:r>
              <a:rPr lang="ru-RU" sz="1100" dirty="0">
                <a:solidFill>
                  <a:schemeClr val="tx1"/>
                </a:solidFill>
              </a:rPr>
              <a:t>Информационно-Методический Центр им. М.В. Ломоносова «Педагогический проект</a:t>
            </a:r>
            <a:r>
              <a:rPr lang="ru-RU" sz="1100" dirty="0" smtClean="0">
                <a:solidFill>
                  <a:schemeClr val="tx1"/>
                </a:solidFill>
              </a:rPr>
              <a:t>» (серия </a:t>
            </a:r>
            <a:r>
              <a:rPr lang="ru-RU" sz="1100" dirty="0">
                <a:solidFill>
                  <a:schemeClr val="tx1"/>
                </a:solidFill>
              </a:rPr>
              <a:t>ПП, № 038, приказ от 04.12.2017 № </a:t>
            </a:r>
            <a:r>
              <a:rPr lang="ru-RU" sz="1100" dirty="0" smtClean="0">
                <a:solidFill>
                  <a:schemeClr val="tx1"/>
                </a:solidFill>
              </a:rPr>
              <a:t>12);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диплом </a:t>
            </a:r>
            <a:r>
              <a:rPr lang="en-US" sz="1100" dirty="0">
                <a:solidFill>
                  <a:schemeClr val="tx1"/>
                </a:solidFill>
              </a:rPr>
              <a:t>I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степени Всероссийского конкурса </a:t>
            </a:r>
            <a:r>
              <a:rPr lang="ru-RU" sz="1100" dirty="0">
                <a:solidFill>
                  <a:schemeClr val="tx1"/>
                </a:solidFill>
              </a:rPr>
              <a:t>«Педагогическое мастерство</a:t>
            </a:r>
            <a:r>
              <a:rPr lang="ru-RU" sz="1100" dirty="0" smtClean="0">
                <a:solidFill>
                  <a:schemeClr val="tx1"/>
                </a:solidFill>
              </a:rPr>
              <a:t>» (Серия </a:t>
            </a:r>
            <a:r>
              <a:rPr lang="ru-RU" sz="1100" dirty="0">
                <a:solidFill>
                  <a:schemeClr val="tx1"/>
                </a:solidFill>
              </a:rPr>
              <a:t>МИ-182017№0500340, приказ №340-М от «18» декабря </a:t>
            </a:r>
            <a:r>
              <a:rPr lang="ru-RU" sz="1100" dirty="0" smtClean="0">
                <a:solidFill>
                  <a:schemeClr val="tx1"/>
                </a:solidFill>
              </a:rPr>
              <a:t>2017);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Диплом </a:t>
            </a:r>
            <a:r>
              <a:rPr lang="en-US" sz="1100" dirty="0" smtClean="0">
                <a:solidFill>
                  <a:schemeClr val="tx1"/>
                </a:solidFill>
              </a:rPr>
              <a:t>I</a:t>
            </a:r>
            <a:r>
              <a:rPr lang="ru-RU" sz="1100" dirty="0" smtClean="0">
                <a:solidFill>
                  <a:schemeClr val="tx1"/>
                </a:solidFill>
              </a:rPr>
              <a:t> степени Всероссийского конкурса «Таланты России - 2018» (Всероссийский информационно-образовательный портал «Магистр») (Приказ № 001 от 20.02.2018. Серия ЦМ № 91)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с</a:t>
            </a:r>
            <a:r>
              <a:rPr lang="ru-RU" sz="1100" dirty="0" smtClean="0">
                <a:solidFill>
                  <a:schemeClr val="tx1"/>
                </a:solidFill>
              </a:rPr>
              <a:t>ертификат </a:t>
            </a:r>
            <a:r>
              <a:rPr lang="ru-RU" sz="1100" dirty="0">
                <a:solidFill>
                  <a:schemeClr val="tx1"/>
                </a:solidFill>
              </a:rPr>
              <a:t>участника на ярмарке-выставке социально-психологических проектов и программ (направление «Мир вокруг меня</a:t>
            </a:r>
            <a:r>
              <a:rPr lang="ru-RU" sz="1100" dirty="0" smtClean="0">
                <a:solidFill>
                  <a:schemeClr val="tx1"/>
                </a:solidFill>
              </a:rPr>
              <a:t>»)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(Муниципальное </a:t>
            </a:r>
            <a:r>
              <a:rPr lang="ru-RU" sz="1100" dirty="0">
                <a:solidFill>
                  <a:schemeClr val="tx1"/>
                </a:solidFill>
              </a:rPr>
              <a:t>бюджетное учреждение муниципального образования «Город Архангельск» «Городской центр экспертизы, мониторинга, психолого-педагогического и информационно-методического сопровождения </a:t>
            </a:r>
            <a:r>
              <a:rPr lang="ru-RU" sz="1000" dirty="0">
                <a:solidFill>
                  <a:schemeClr val="tx1"/>
                </a:solidFill>
              </a:rPr>
              <a:t>«</a:t>
            </a:r>
            <a:r>
              <a:rPr lang="ru-RU" sz="1000" dirty="0" err="1">
                <a:solidFill>
                  <a:schemeClr val="tx1"/>
                </a:solidFill>
              </a:rPr>
              <a:t>Леда</a:t>
            </a:r>
            <a:r>
              <a:rPr lang="ru-RU" sz="1000" dirty="0" smtClean="0">
                <a:solidFill>
                  <a:schemeClr val="tx1"/>
                </a:solidFill>
              </a:rPr>
              <a:t>») (2017);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8" name="Рисунок 7" descr="C:\Users\loner\Desktop\Мои документы\Картинки\Мои дипломы и грамоты\2017-2018\1 Всерос конкурс Пед проек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0273"/>
            <a:ext cx="1512168" cy="183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oner\Desktop\Мои документы\Картинки\Мои дипломы и грамоты\2017-2018\Педагогическое мастерство 1 степен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28" y="3010273"/>
            <a:ext cx="1368152" cy="183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loner\Desktop\Мои документы\Картинки\Мои дипломы и грамоты\2017-2018\Сертификат Архангельск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85" y="3010273"/>
            <a:ext cx="1512168" cy="183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loner\Desktop\Мои документы\Картинки\Мои дипломы и грамоты\2017-2018\Диплом Таланты России 1 степен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10273"/>
            <a:ext cx="1436040" cy="18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04775"/>
            <a:ext cx="7038975" cy="1085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  <a:t>Социальный проект «Семейные каникулы» </a:t>
            </a:r>
            <a:r>
              <a:rPr lang="ru-RU" sz="2300" b="1" dirty="0">
                <a:solidFill>
                  <a:srgbClr val="94C600">
                    <a:lumMod val="50000"/>
                  </a:srgbClr>
                </a:solidFill>
              </a:rPr>
              <a:t>Фестиваль доброго </a:t>
            </a:r>
            <a: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  <a:t>творчества </a:t>
            </a:r>
            <a:b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</a:br>
            <a:r>
              <a:rPr lang="ru-RU" sz="2300" b="1" dirty="0" smtClean="0">
                <a:solidFill>
                  <a:srgbClr val="94C600">
                    <a:lumMod val="50000"/>
                  </a:srgbClr>
                </a:solidFill>
              </a:rPr>
              <a:t>«Академия добра» (2018)</a:t>
            </a:r>
            <a:endParaRPr lang="ru-RU" dirty="0"/>
          </a:p>
        </p:txBody>
      </p:sp>
      <p:pic>
        <p:nvPicPr>
          <p:cNvPr id="6146" name="Picture 2" descr="C:\Users\loner\Desktop\Мои документы\ОВЗ\Проекты разные\Фестиваль добр творч 2018 Семейные каникулы\Дипломы, грамоты, сертификаты\PCfh-OJEvRI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" y="109854"/>
            <a:ext cx="1262973" cy="10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oner\Desktop\Мои документы\ОВЗ\Проекты разные\Фестиваль добр творч 2018 Семейные каникулы\Проект и все к нему\Фото\Мастер-классы\Чурсиной\IMG_79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1190402"/>
            <a:ext cx="3384376" cy="19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oner\Desktop\Мои документы\ОВЗ\Проекты разные\Фестиваль добр творч 2018 Семейные каникулы\Проект и все к нему\Фото\Мастер-классы\IMG_8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16" y="3268314"/>
            <a:ext cx="3289838" cy="16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oner\Desktop\Мои документы\ОВЗ\Проекты разные\Фестиваль добр творч 2018 Семейные каникулы\Проект и все к нему\Фото\Мероприятия\8zvpC1ZPeL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6754"/>
          <a:stretch/>
        </p:blipFill>
        <p:spPr bwMode="auto">
          <a:xfrm>
            <a:off x="5223779" y="1190402"/>
            <a:ext cx="3419475" cy="19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loner\Desktop\Мои документы\ОВЗ\Проекты разные\Фестиваль добр творч 2018 Семейные каникулы\Проект и все к нему\Фото\Фото с Фестиваля\фото-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" y="3129812"/>
            <a:ext cx="3164265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oner\Desktop\Мои документы\ОВЗ\Проекты разные\Фестиваль добр творч 2018 Семейные каникулы\Дипломы, грамоты, сертификаты\xzpqSSjfcB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69672"/>
            <a:ext cx="1591588" cy="21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49492"/>
            <a:ext cx="580049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Социальный проект </a:t>
            </a:r>
            <a:r>
              <a:rPr lang="ru-RU" sz="2100" b="1" dirty="0" smtClean="0">
                <a:solidFill>
                  <a:srgbClr val="94C600">
                    <a:lumMod val="50000"/>
                  </a:srgbClr>
                </a:solidFill>
              </a:rPr>
              <a:t>«Азбука профессий» </a:t>
            </a:r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Фестиваль доброго творчества </a:t>
            </a:r>
            <a:br>
              <a:rPr lang="ru-RU" sz="2100" b="1" dirty="0">
                <a:solidFill>
                  <a:srgbClr val="94C600">
                    <a:lumMod val="50000"/>
                  </a:srgbClr>
                </a:solidFill>
              </a:rPr>
            </a:br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«Академия добра» (</a:t>
            </a:r>
            <a:r>
              <a:rPr lang="ru-RU" sz="2100" b="1" dirty="0" smtClean="0">
                <a:solidFill>
                  <a:srgbClr val="94C600">
                    <a:lumMod val="50000"/>
                  </a:srgbClr>
                </a:solidFill>
              </a:rPr>
              <a:t>2019)</a:t>
            </a:r>
            <a:endParaRPr lang="ru-RU" dirty="0"/>
          </a:p>
        </p:txBody>
      </p:sp>
      <p:pic>
        <p:nvPicPr>
          <p:cNvPr id="7" name="Объект 6" descr="C:\Users\loner\Desktop\Мои документы\ОВЗ\Проекты разные\Фестиваль Доб творчества 2019 Азбука профессий\Фото\Лаборатория безопасности\LqncrxOAnUg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1329613"/>
            <a:ext cx="2999503" cy="167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loner\Desktop\Мои документы\ОВЗ\Проекты разные\Фестиваль Доб творчества 2019 Азбука профессий\Фото\Лаборатория безопасности\STYJiMCX1w4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29612"/>
            <a:ext cx="2721495" cy="165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oner\Desktop\Мои документы\ОВЗ\Проекты разные\Фестиваль Доб творчества 2019 Азбука профессий\Фото\IMG_62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25" y="3181097"/>
            <a:ext cx="2714675" cy="159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loner\Desktop\Мои документы\ОВЗ\Проекты разные\Фестиваль Доб творчества 2019 Азбука профессий\Дипломы, грамоты, эмблема\Эмблема\PNG для сумки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2" y="249493"/>
            <a:ext cx="1296144" cy="9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loner\Desktop\Мои документы\ОВЗ\Проекты разные\Фестиваль Доб творчества 2019 Азбука профессий\Фото\Собаки\kOrjzeNhsW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 bwMode="auto">
          <a:xfrm>
            <a:off x="745901" y="3148626"/>
            <a:ext cx="2918619" cy="1661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loner\Desktop\Мои документы\ОВЗ\Проекты разные\Фестиваль Доб творчества 2019 Азбука профессий\ФЕСТИВАЛЬ 2019\Дипломы, сертиф, грамоты\Сертификат Фест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30" y="1762124"/>
            <a:ext cx="1450340" cy="221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3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57504"/>
            <a:ext cx="8229600" cy="2490471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ru-RU" sz="2300" dirty="0"/>
              <a:t>	</a:t>
            </a:r>
            <a:r>
              <a:rPr lang="ru-RU" sz="1300" dirty="0" smtClean="0">
                <a:solidFill>
                  <a:schemeClr val="tx1"/>
                </a:solidFill>
              </a:rPr>
              <a:t>Социальный </a:t>
            </a:r>
            <a:r>
              <a:rPr lang="ru-RU" sz="1300" dirty="0">
                <a:solidFill>
                  <a:schemeClr val="tx1"/>
                </a:solidFill>
              </a:rPr>
              <a:t>проект совместной творческой деятельности детей с ОВЗ, их родителей, </a:t>
            </a:r>
            <a:r>
              <a:rPr lang="ru-RU" sz="1300" dirty="0" smtClean="0">
                <a:solidFill>
                  <a:schemeClr val="tx1"/>
                </a:solidFill>
              </a:rPr>
              <a:t>педагогов и волонтеров из числа учащихся ЦРТ </a:t>
            </a:r>
            <a:r>
              <a:rPr lang="ru-RU" sz="1300" dirty="0">
                <a:solidFill>
                  <a:schemeClr val="tx1"/>
                </a:solidFill>
              </a:rPr>
              <a:t>«Левобережный» Фестиваль доброго творчества </a:t>
            </a:r>
            <a:r>
              <a:rPr lang="ru-RU" sz="1300" dirty="0" smtClean="0">
                <a:solidFill>
                  <a:schemeClr val="tx1"/>
                </a:solidFill>
              </a:rPr>
              <a:t>«Азбука профессий» </a:t>
            </a:r>
            <a:r>
              <a:rPr lang="ru-RU" sz="1300" dirty="0">
                <a:solidFill>
                  <a:schemeClr val="tx1"/>
                </a:solidFill>
              </a:rPr>
              <a:t>принял участие и стал </a:t>
            </a:r>
            <a:r>
              <a:rPr lang="ru-RU" sz="1300" dirty="0" smtClean="0">
                <a:solidFill>
                  <a:schemeClr val="tx1"/>
                </a:solidFill>
              </a:rPr>
              <a:t>победителем  </a:t>
            </a:r>
            <a:r>
              <a:rPr lang="ru-RU" sz="1300" dirty="0">
                <a:solidFill>
                  <a:schemeClr val="tx1"/>
                </a:solidFill>
              </a:rPr>
              <a:t>профессиональных </a:t>
            </a:r>
            <a:r>
              <a:rPr lang="ru-RU" sz="1300" dirty="0" smtClean="0">
                <a:solidFill>
                  <a:schemeClr val="tx1"/>
                </a:solidFill>
              </a:rPr>
              <a:t>конкурсов и смотров:</a:t>
            </a:r>
            <a:endParaRPr lang="ru-RU" sz="13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- диплом </a:t>
            </a:r>
            <a:r>
              <a:rPr lang="en-US" sz="1300" dirty="0">
                <a:solidFill>
                  <a:schemeClr val="tx1"/>
                </a:solidFill>
              </a:rPr>
              <a:t>II</a:t>
            </a:r>
            <a:r>
              <a:rPr lang="ru-RU" sz="1300" dirty="0">
                <a:solidFill>
                  <a:schemeClr val="tx1"/>
                </a:solidFill>
              </a:rPr>
              <a:t> степени XV Всероссийского конкурса для педагогов и обучающихся «Педагогическое мастерство» (2020);</a:t>
            </a:r>
          </a:p>
          <a:p>
            <a:pPr marL="109728" indent="0" algn="just">
              <a:buNone/>
            </a:pPr>
            <a:r>
              <a:rPr lang="ru-RU" sz="1300" dirty="0">
                <a:solidFill>
                  <a:schemeClr val="tx1"/>
                </a:solidFill>
              </a:rPr>
              <a:t>- диплом </a:t>
            </a:r>
            <a:r>
              <a:rPr lang="en-US" sz="1300" dirty="0">
                <a:solidFill>
                  <a:schemeClr val="tx1"/>
                </a:solidFill>
              </a:rPr>
              <a:t>III</a:t>
            </a:r>
            <a:r>
              <a:rPr lang="ru-RU" sz="1300" dirty="0">
                <a:solidFill>
                  <a:schemeClr val="tx1"/>
                </a:solidFill>
              </a:rPr>
              <a:t> степени Седьмого Всероссийского Открытого конкурса программ и методических материалов организаций отдыха детей и их оздоровления (номинация «Лучшие методические материалы (методические разработки) социально-педагогической направленности организации детского отдыха 2019 года») (2020);</a:t>
            </a:r>
          </a:p>
          <a:p>
            <a:pPr marL="109728" indent="0" algn="just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- диплом </a:t>
            </a:r>
            <a:r>
              <a:rPr lang="en-US" sz="1300" dirty="0">
                <a:solidFill>
                  <a:schemeClr val="tx1"/>
                </a:solidFill>
              </a:rPr>
              <a:t>III</a:t>
            </a:r>
            <a:r>
              <a:rPr lang="ru-RU" sz="1300" dirty="0">
                <a:solidFill>
                  <a:schemeClr val="tx1"/>
                </a:solidFill>
              </a:rPr>
              <a:t> степени Седьмого Всероссийского Открытого конкурса программ и методических материалов организаций отдыха детей и их оздоровления (номинация «Лучшая инклюзивная программа организации детского отдыха и оздоровления, реализованная в 2019 году») (2020</a:t>
            </a:r>
            <a:r>
              <a:rPr lang="ru-RU" sz="1300" dirty="0" smtClean="0">
                <a:solidFill>
                  <a:schemeClr val="tx1"/>
                </a:solidFill>
              </a:rPr>
              <a:t>);</a:t>
            </a:r>
          </a:p>
          <a:p>
            <a:pPr marL="109728" indent="0" algn="just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- сертификат участника областного конкурса «Доброволец года 2019»</a:t>
            </a:r>
            <a:endParaRPr lang="ru-RU" sz="13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r="50000" b="4286"/>
          <a:stretch/>
        </p:blipFill>
        <p:spPr bwMode="auto">
          <a:xfrm>
            <a:off x="2699792" y="2886075"/>
            <a:ext cx="1512168" cy="19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loner\Desktop\Мои документы\Картинки\Мои дипломы и грамоты\2019-2020\Сертификат Доброволец го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7051"/>
            <a:ext cx="2207966" cy="15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oner\Desktop\Мои документы\Картинки\Мои дипломы и грамоты\2019-2020\шкредю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6075"/>
            <a:ext cx="1512168" cy="20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942" r="50371" b="5985"/>
          <a:stretch/>
        </p:blipFill>
        <p:spPr bwMode="auto">
          <a:xfrm>
            <a:off x="4622664" y="2886075"/>
            <a:ext cx="1584176" cy="19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49492"/>
            <a:ext cx="580049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Социальный проект </a:t>
            </a:r>
            <a:r>
              <a:rPr lang="ru-RU" sz="2100" b="1" dirty="0" smtClean="0">
                <a:solidFill>
                  <a:srgbClr val="94C600">
                    <a:lumMod val="50000"/>
                  </a:srgbClr>
                </a:solidFill>
              </a:rPr>
              <a:t>«Праздник на отлично!» </a:t>
            </a:r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Фестиваль доброго творчества </a:t>
            </a:r>
            <a:br>
              <a:rPr lang="ru-RU" sz="2100" b="1" dirty="0">
                <a:solidFill>
                  <a:srgbClr val="94C600">
                    <a:lumMod val="50000"/>
                  </a:srgbClr>
                </a:solidFill>
              </a:rPr>
            </a:br>
            <a:r>
              <a:rPr lang="ru-RU" sz="2100" b="1" dirty="0">
                <a:solidFill>
                  <a:srgbClr val="94C600">
                    <a:lumMod val="50000"/>
                  </a:srgbClr>
                </a:solidFill>
              </a:rPr>
              <a:t>«Академия добра» (</a:t>
            </a:r>
            <a:r>
              <a:rPr lang="ru-RU" sz="2100" b="1" dirty="0" smtClean="0">
                <a:solidFill>
                  <a:srgbClr val="94C600">
                    <a:lumMod val="50000"/>
                  </a:srgbClr>
                </a:solidFill>
              </a:rPr>
              <a:t>2019)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9" y="86448"/>
            <a:ext cx="1556472" cy="1556472"/>
          </a:xfrm>
        </p:spPr>
      </p:pic>
      <p:pic>
        <p:nvPicPr>
          <p:cNvPr id="8194" name="Picture 2" descr="https://sun9-62.userapi.com/impg/MhRl76a0i05wAx0xbOZtfyDSuOmY3uGH46HhtQ/dPVxmT8nC9Q.jpg?size=1200x1600&amp;quality=96&amp;sign=ebdb15bdaf099533bd020ba27a2065f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1735073"/>
            <a:ext cx="2003821" cy="26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0.userapi.com/impg/k5WbJYY0aAqKTd0rgcKFrztN5T1fsXTb4TxGwQ/MVO2IPCJ8qQ.jpg?size=1600x899&amp;quality=96&amp;sign=a4065eb6213d423f048171c95f13a19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3" y="1305425"/>
            <a:ext cx="3221257" cy="18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8.userapi.com/impg/_i6jYKxC8pp5jVrGIGDaRxYTHW67W2KW6xkdhA/vZ0-1vXJxV0.jpg?size=780x1040&amp;quality=96&amp;sign=ba4fe8f3d85abd4aae85886d27a1c2f9&amp;type=album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00" y="1642920"/>
            <a:ext cx="2039066" cy="27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69.userapi.com/impg/GJvJlh2PKZ6gXvyZdfdoEsNKxO8EMGyOGWRtQg/rCdUXhlLm6Y.jpg?size=692x323&amp;quality=96&amp;sign=8c2b84c4e5f1b4e9ff7c95c4cd0a61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40" y="3177345"/>
            <a:ext cx="3870973" cy="1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4686" y="1004553"/>
            <a:ext cx="8610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Мероприятия</a:t>
            </a:r>
            <a:r>
              <a:rPr lang="ru-RU" sz="1100" dirty="0">
                <a:solidFill>
                  <a:srgbClr val="002060"/>
                </a:solidFill>
              </a:rPr>
              <a:t>, проводимые при реализации </a:t>
            </a:r>
            <a:r>
              <a:rPr lang="ru-RU" sz="1100" dirty="0" smtClean="0">
                <a:solidFill>
                  <a:srgbClr val="002060"/>
                </a:solidFill>
              </a:rPr>
              <a:t>проектов</a:t>
            </a:r>
            <a:r>
              <a:rPr lang="ru-RU" sz="1100" dirty="0">
                <a:solidFill>
                  <a:srgbClr val="002060"/>
                </a:solidFill>
              </a:rPr>
              <a:t>, позволяют обеспечить равные возможности для детей с отклонениями в развитии, создать условия для их успешной социализации. Привлечение здоровых детей к работе с детьми с </a:t>
            </a:r>
            <a:r>
              <a:rPr lang="ru-RU" sz="1100" dirty="0" smtClean="0">
                <a:solidFill>
                  <a:srgbClr val="002060"/>
                </a:solidFill>
              </a:rPr>
              <a:t>ОВЗ позволяет </a:t>
            </a:r>
            <a:r>
              <a:rPr lang="ru-RU" sz="1100" dirty="0">
                <a:solidFill>
                  <a:srgbClr val="002060"/>
                </a:solidFill>
              </a:rPr>
              <a:t>привить школьникам терпимое отношение к сверстникам-инвалидам.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     </a:t>
            </a:r>
            <a:r>
              <a:rPr lang="ru-RU" sz="1100" dirty="0" smtClean="0">
                <a:solidFill>
                  <a:srgbClr val="002060"/>
                </a:solidFill>
              </a:rPr>
              <a:t>С </a:t>
            </a:r>
            <a:r>
              <a:rPr lang="ru-RU" sz="1100" dirty="0">
                <a:solidFill>
                  <a:srgbClr val="002060"/>
                </a:solidFill>
              </a:rPr>
              <a:t>каждым годом количество участников Фестиваля растет, расширяется и география. Многие из ребят, которые побывали на Фестивалях, теперь посещают творческие объединения ЦРТ «Левобережный», принимают активное участие в массовых мероприятиях, игровых программах и конкурсах различного уровня. Родители детей с ОВЗ теперь по-другому себя ощущают, потому что они увидели поддержку и заботу со стороны педагогического коллектива ЦРТ «Левобережный» и стали нашими активными помощниками</a:t>
            </a:r>
            <a:r>
              <a:rPr lang="ru-RU" sz="1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На протяжении трех фестивальных дней ребята примут участие в </a:t>
            </a:r>
            <a:r>
              <a:rPr lang="ru-RU" sz="1100" dirty="0" err="1">
                <a:solidFill>
                  <a:srgbClr val="002060"/>
                </a:solidFill>
              </a:rPr>
              <a:t>конкурсно</a:t>
            </a:r>
            <a:r>
              <a:rPr lang="ru-RU" sz="1100" dirty="0">
                <a:solidFill>
                  <a:srgbClr val="002060"/>
                </a:solidFill>
              </a:rPr>
              <a:t>-игровых программах, творческих конкурсах, театрализованных шоу-программах, познавательном </a:t>
            </a:r>
            <a:r>
              <a:rPr lang="ru-RU" sz="1100" dirty="0" err="1">
                <a:solidFill>
                  <a:srgbClr val="002060"/>
                </a:solidFill>
              </a:rPr>
              <a:t>квесте</a:t>
            </a:r>
            <a:r>
              <a:rPr lang="ru-RU" sz="1100" dirty="0">
                <a:solidFill>
                  <a:srgbClr val="002060"/>
                </a:solidFill>
              </a:rPr>
              <a:t>, веселых дискотеках, тренингах и мастер-классах.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      В ходе реализации Проекта осуществляется позитивное педагогическое воздействия на детей с ОВЗ с помощью таких педагогических технологий как: коллективно-творческая игра, трудовая деятельность, занятия спортом. Положительными результатами является: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- формирование интереса детей и подростков к собственному здоровью, приобретение навыков ведения здорового образа жизни;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rgbClr val="002060"/>
                </a:solidFill>
              </a:rPr>
              <a:t>развитие детской самостоятельности, лидерских и организаторских качеств, обогащение социального опыта; 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rgbClr val="002060"/>
                </a:solidFill>
              </a:rPr>
              <a:t>повышение творческой активности детей путем вовлечения их в социально-значимую деятельность;</a:t>
            </a:r>
          </a:p>
          <a:p>
            <a:r>
              <a:rPr lang="ru-RU" sz="1100" dirty="0">
                <a:solidFill>
                  <a:srgbClr val="002060"/>
                </a:solidFill>
              </a:rPr>
              <a:t>- получение участниками Проекта новых знаний, умений и навыков, расширение кругозора;</a:t>
            </a:r>
          </a:p>
          <a:p>
            <a:r>
              <a:rPr lang="ru-RU" sz="1100" dirty="0">
                <a:solidFill>
                  <a:srgbClr val="002060"/>
                </a:solidFill>
              </a:rPr>
              <a:t>- развитие толерантности, творческих, познавательных, коммуникативных способностей детей и подростков.</a:t>
            </a:r>
          </a:p>
          <a:p>
            <a:endParaRPr lang="ru-RU" sz="1100" dirty="0">
              <a:solidFill>
                <a:srgbClr val="002060"/>
              </a:solidFill>
            </a:endParaRPr>
          </a:p>
          <a:p>
            <a:pPr indent="457200"/>
            <a:endParaRPr 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096" y="131498"/>
            <a:ext cx="763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Актуальность </a:t>
            </a:r>
            <a:r>
              <a:rPr lang="ru-RU" sz="1200" b="1" u="sng" dirty="0"/>
              <a:t>и социальная значимость проекта: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471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:\фото спартак 2014\IMG_9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0" y="1125558"/>
            <a:ext cx="6982916" cy="362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171451"/>
            <a:ext cx="786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Фестиваль доброго творчества – Фестиваль добра, познания и радости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51596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ЦРТ «Левобережный</a:t>
            </a:r>
            <a:r>
              <a:rPr lang="ru-RU" sz="2400" b="1" dirty="0">
                <a:solidFill>
                  <a:srgbClr val="FF0000"/>
                </a:solidFill>
              </a:rPr>
              <a:t>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47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65516"/>
            <a:ext cx="7880834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Методические сборники, пособия, журналы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789553"/>
            <a:ext cx="6984776" cy="2540533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/>
              <a:t>Методическое пособие по организации творческой деятельности и отдыха детей с ограниченными возможностями здоровья в рамках реализации летнего социального проекта Фестиваль доброго творчества </a:t>
            </a:r>
            <a:r>
              <a:rPr lang="ru-RU" sz="1600" b="1" dirty="0"/>
              <a:t>«Каникулы плюс»</a:t>
            </a:r>
            <a:r>
              <a:rPr lang="ru-RU" sz="1600" dirty="0"/>
              <a:t> (2014</a:t>
            </a:r>
            <a:r>
              <a:rPr lang="ru-RU" sz="1600" dirty="0" smtClean="0"/>
              <a:t>). </a:t>
            </a:r>
          </a:p>
          <a:p>
            <a:r>
              <a:rPr lang="ru-RU" sz="1600" dirty="0"/>
              <a:t>- Сборник методических материалов по проведению мастер-классов в помощь педагогам дополнительного образования </a:t>
            </a:r>
            <a:r>
              <a:rPr lang="ru-RU" sz="1600" b="1" dirty="0"/>
              <a:t>«Лабиринты творчества»</a:t>
            </a:r>
            <a:r>
              <a:rPr lang="ru-RU" sz="1600" dirty="0"/>
              <a:t> (2014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 smtClean="0"/>
              <a:t>Методическое </a:t>
            </a:r>
            <a:r>
              <a:rPr lang="ru-RU" sz="1600" dirty="0"/>
              <a:t>пособие по организации творческой деятельности и отдыха детей с ограниченными возможностями здоровья в рамках реализации летнего социального проекта Фестиваль </a:t>
            </a:r>
            <a:r>
              <a:rPr lang="ru-RU" sz="1600" dirty="0" smtClean="0"/>
              <a:t>доброго </a:t>
            </a:r>
            <a:r>
              <a:rPr lang="ru-RU" sz="1600" dirty="0"/>
              <a:t>творчества </a:t>
            </a:r>
            <a:r>
              <a:rPr lang="ru-RU" sz="1600" b="1" dirty="0"/>
              <a:t>«Книжное лето</a:t>
            </a:r>
            <a:r>
              <a:rPr lang="ru-RU" sz="1600" b="1" dirty="0" smtClean="0"/>
              <a:t>»</a:t>
            </a:r>
            <a:r>
              <a:rPr lang="ru-RU" sz="1600" dirty="0" smtClean="0"/>
              <a:t> </a:t>
            </a:r>
            <a:r>
              <a:rPr lang="ru-RU" sz="1600" dirty="0"/>
              <a:t>(2015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Сборник методических материалов по проведению мастер-классов в помощь педагогам дополнительного образования </a:t>
            </a:r>
            <a:r>
              <a:rPr lang="ru-RU" sz="1600" b="1" dirty="0"/>
              <a:t>«Ларец идей</a:t>
            </a:r>
            <a:r>
              <a:rPr lang="ru-RU" sz="1600" b="1" dirty="0" smtClean="0"/>
              <a:t>»</a:t>
            </a:r>
            <a:r>
              <a:rPr lang="ru-RU" sz="1600" dirty="0" smtClean="0"/>
              <a:t> </a:t>
            </a:r>
            <a:r>
              <a:rPr lang="ru-RU" sz="1600" dirty="0"/>
              <a:t>(2016).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02" y="1131596"/>
            <a:ext cx="1440160" cy="145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1" y="2943226"/>
            <a:ext cx="1400786" cy="17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Рисунок 4" descr="C:\Users\0C18~1\AppData\Local\Temp\Rar$DI43.210\Кате лабиринт тв-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3225"/>
            <a:ext cx="1440160" cy="17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31" descr="G:\облож сбор\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43226"/>
            <a:ext cx="1440160" cy="1729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oner\Desktop\Мои документы\ОВЗ\Проекты разные\Фестиваль Доб творчества 2016 КинОлетО\облож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125" r="2514"/>
          <a:stretch/>
        </p:blipFill>
        <p:spPr bwMode="auto">
          <a:xfrm>
            <a:off x="7179037" y="2943225"/>
            <a:ext cx="1385369" cy="17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бложк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r="1451" b="1155"/>
          <a:stretch/>
        </p:blipFill>
        <p:spPr bwMode="auto">
          <a:xfrm>
            <a:off x="5408598" y="2943225"/>
            <a:ext cx="1550177" cy="1741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3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4000" y="883637"/>
            <a:ext cx="1636588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41" y="2059265"/>
            <a:ext cx="823684" cy="131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8779" y="453588"/>
            <a:ext cx="526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</a:rPr>
              <a:t>Упоминание в СМИ:</a:t>
            </a:r>
            <a:endParaRPr lang="ru-RU" sz="1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269" name="Рисунок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5468" r="10519" b="7693"/>
          <a:stretch>
            <a:fillRect/>
          </a:stretch>
        </p:blipFill>
        <p:spPr bwMode="auto">
          <a:xfrm>
            <a:off x="4754718" y="1230327"/>
            <a:ext cx="3160325" cy="16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1975" r="-281" b="11685"/>
          <a:stretch>
            <a:fillRect/>
          </a:stretch>
        </p:blipFill>
        <p:spPr bwMode="auto">
          <a:xfrm>
            <a:off x="283966" y="1250880"/>
            <a:ext cx="3702113" cy="16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Рисунок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18961" r="26508" b="7944"/>
          <a:stretch>
            <a:fillRect/>
          </a:stretch>
        </p:blipFill>
        <p:spPr bwMode="auto">
          <a:xfrm>
            <a:off x="6551225" y="3100775"/>
            <a:ext cx="1928469" cy="16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0075" y="789215"/>
            <a:ext cx="2858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http://www.lipetsk.ru/content/news/88695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3966" y="3455387"/>
            <a:ext cx="104274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2926" y="929356"/>
            <a:ext cx="430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hlinkClick r:id="rId9"/>
              </a:rPr>
              <a:t>http://</a:t>
            </a:r>
            <a:r>
              <a:rPr lang="en-US" sz="900" b="1" dirty="0" smtClean="0">
                <a:hlinkClick r:id="rId9"/>
              </a:rPr>
              <a:t>www.doal.ru/node/5076</a:t>
            </a:r>
            <a:endParaRPr lang="ru-RU" sz="900" b="1" dirty="0" smtClean="0"/>
          </a:p>
          <a:p>
            <a:endParaRPr lang="ru-RU" sz="900" b="1" dirty="0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82" name="Рисунок 23" descr="https://sun9-48.userapi.com/c627523/v627523743/3636e/KXBwUTDw6C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274750"/>
            <a:ext cx="2136616" cy="14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 rot="10800000" flipV="1">
            <a:off x="283965" y="2709678"/>
            <a:ext cx="31743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Радиопередача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Теплые встречи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(Радио России | Липецк от 17 апреля 2019)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https://vk.com/public113584584?w=wall-113584584_3129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41" y="2059265"/>
            <a:ext cx="823684" cy="1318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0075" y="973881"/>
            <a:ext cx="28582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3966" y="3455387"/>
            <a:ext cx="104274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 rot="10800000" flipV="1">
            <a:off x="283965" y="3079010"/>
            <a:ext cx="3174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r="701" b="11685"/>
          <a:stretch/>
        </p:blipFill>
        <p:spPr bwMode="auto">
          <a:xfrm>
            <a:off x="283964" y="1732809"/>
            <a:ext cx="3545085" cy="1722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83967" y="1143000"/>
            <a:ext cx="3659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hlinkClick r:id="rId7"/>
              </a:rPr>
              <a:t>https://www.nnov.kp.ru/daily/26987.7/4047309/</a:t>
            </a:r>
            <a:endParaRPr lang="ru-RU" sz="1200" dirty="0"/>
          </a:p>
        </p:txBody>
      </p:sp>
      <p:pic>
        <p:nvPicPr>
          <p:cNvPr id="39" name="Рисунок 3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9" r="-245" b="11504"/>
          <a:stretch/>
        </p:blipFill>
        <p:spPr bwMode="auto">
          <a:xfrm>
            <a:off x="4879533" y="1821497"/>
            <a:ext cx="3627755" cy="1500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572000" y="1143000"/>
            <a:ext cx="397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hlinkClick r:id="rId9"/>
              </a:rPr>
              <a:t>https://mchsrf.ru/news/print/587501-master-klass-mchs-speshit-na.html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57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41" y="2059265"/>
            <a:ext cx="823684" cy="131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2981324" y="731188"/>
            <a:ext cx="26098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2">
                    <a:lumMod val="25000"/>
                  </a:schemeClr>
                </a:solidFill>
              </a:rPr>
              <a:t>Упоминание в СМИ:</a:t>
            </a:r>
            <a:endParaRPr lang="ru-RU" sz="1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265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223" r="-1402" b="5946"/>
          <a:stretch>
            <a:fillRect/>
          </a:stretch>
        </p:blipFill>
        <p:spPr bwMode="auto">
          <a:xfrm>
            <a:off x="275581" y="2191089"/>
            <a:ext cx="3846578" cy="17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8519" y="1289702"/>
            <a:ext cx="28281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26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7176" y="1049871"/>
            <a:ext cx="34194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7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https://razvitie-48.ru/news/laboratoriya_bezopasnosti_prinyala_uchastie_v_festivale_dobrogo_tvorchestva_akademiya_dobra/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1" y="1324439"/>
            <a:ext cx="39433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http://48.mchs.gov.ru/pressroom/news/item/8153729/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Рисунок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3971" r="10941" b="11935"/>
          <a:stretch>
            <a:fillRect/>
          </a:stretch>
        </p:blipFill>
        <p:spPr bwMode="auto">
          <a:xfrm>
            <a:off x="4741041" y="2059265"/>
            <a:ext cx="3319535" cy="17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41" y="2059265"/>
            <a:ext cx="823684" cy="131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2981324" y="731188"/>
            <a:ext cx="26098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2">
                    <a:lumMod val="25000"/>
                  </a:schemeClr>
                </a:solidFill>
              </a:rPr>
              <a:t>Упоминание в СМИ:</a:t>
            </a:r>
            <a:endParaRPr lang="ru-RU" sz="1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8519" y="1289702"/>
            <a:ext cx="28281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26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Рисунок 118" descr="https://sun9-68.userapi.com/c857736/v857736791/90bcc/2qbmhE4BP4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 b="10249"/>
          <a:stretch>
            <a:fillRect/>
          </a:stretch>
        </p:blipFill>
        <p:spPr bwMode="auto">
          <a:xfrm>
            <a:off x="296466" y="1924885"/>
            <a:ext cx="172561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119" descr="https://sun9-7.userapi.com/c857736/v857736791/90bd6/-63hmD_Eyj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70" y="1923297"/>
            <a:ext cx="1655763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5276" y="1186221"/>
            <a:ext cx="43815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Областная детская газета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ключик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номера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№13 от 25.06.2019; №14 от 09.07.2019; №17 от 20.08.2019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76776" y="1462081"/>
            <a:ext cx="461962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http://levber48.ru/festival-dobrogo-tvorchestva-akademiya-dobra-proshel-v-mau-dzol-orlyonok/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Рисунок 1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16714" r="3366" b="11185"/>
          <a:stretch>
            <a:fillRect/>
          </a:stretch>
        </p:blipFill>
        <p:spPr bwMode="auto">
          <a:xfrm>
            <a:off x="5018598" y="2043570"/>
            <a:ext cx="3416300" cy="20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2076929" y="980751"/>
            <a:ext cx="4884956" cy="29052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+mj-lt"/>
              </a:rPr>
              <a:t>- директор</a:t>
            </a:r>
            <a:r>
              <a:rPr lang="ru-RU" sz="3600" b="1" dirty="0" smtClean="0"/>
              <a:t> </a:t>
            </a:r>
            <a:r>
              <a:rPr lang="ru-RU" sz="3600" b="1" dirty="0"/>
              <a:t>организации с ограниченной ответственностью «Липецкие рейсы»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Виталий </a:t>
            </a:r>
            <a:r>
              <a:rPr lang="ru-RU" sz="3600" b="1" dirty="0"/>
              <a:t>Сергеевич Игнатов;</a:t>
            </a:r>
          </a:p>
          <a:p>
            <a:pPr marL="0" indent="0">
              <a:buNone/>
            </a:pPr>
            <a:r>
              <a:rPr lang="ru-RU" sz="3600" b="1" dirty="0"/>
              <a:t>- заместитель директора организации с ограниченной ответственностью «Липецкие рейсы» Сергей Владимирович </a:t>
            </a:r>
            <a:r>
              <a:rPr lang="ru-RU" sz="3600" b="1" dirty="0" err="1"/>
              <a:t>Дюкарев</a:t>
            </a:r>
            <a:r>
              <a:rPr lang="ru-RU" sz="3600" b="1" dirty="0"/>
              <a:t>;</a:t>
            </a:r>
          </a:p>
          <a:p>
            <a:pPr marL="0" indent="0">
              <a:buNone/>
            </a:pPr>
            <a:r>
              <a:rPr lang="ru-RU" sz="3600" b="1" dirty="0" smtClean="0"/>
              <a:t>- генеральный директор </a:t>
            </a:r>
            <a:r>
              <a:rPr lang="ru-RU" sz="3600" b="1" dirty="0"/>
              <a:t>ООО </a:t>
            </a:r>
            <a:r>
              <a:rPr lang="ru-RU" sz="3600" b="1" dirty="0" smtClean="0"/>
              <a:t>«ЛВК» Ольга Вячеславовна Капустянская; 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- генеральный </a:t>
            </a:r>
            <a:r>
              <a:rPr lang="ru-RU" sz="3600" b="1" dirty="0"/>
              <a:t>директор ООО «Теремок», владелец сети магазинов «</a:t>
            </a:r>
            <a:r>
              <a:rPr lang="ru-RU" sz="3600" b="1" dirty="0" err="1"/>
              <a:t>НаследникЪ</a:t>
            </a:r>
            <a:r>
              <a:rPr lang="ru-RU" sz="3600" b="1" dirty="0"/>
              <a:t> </a:t>
            </a:r>
            <a:r>
              <a:rPr lang="ru-RU" sz="3600" b="1" dirty="0" err="1"/>
              <a:t>Выжанова</a:t>
            </a:r>
            <a:r>
              <a:rPr lang="ru-RU" sz="3600" b="1" dirty="0"/>
              <a:t>» </a:t>
            </a:r>
            <a:r>
              <a:rPr lang="ru-RU" sz="3600" b="1" dirty="0" smtClean="0"/>
              <a:t>Андрей </a:t>
            </a:r>
            <a:r>
              <a:rPr lang="ru-RU" sz="3600" b="1" dirty="0"/>
              <a:t>Викторович </a:t>
            </a:r>
            <a:r>
              <a:rPr lang="ru-RU" sz="3600" b="1" dirty="0" err="1" smtClean="0"/>
              <a:t>Выжанов</a:t>
            </a:r>
            <a:r>
              <a:rPr lang="ru-RU" sz="3600" b="1" dirty="0" smtClean="0"/>
              <a:t>;</a:t>
            </a:r>
          </a:p>
          <a:p>
            <a:pPr marL="0" indent="0">
              <a:buNone/>
            </a:pPr>
            <a:r>
              <a:rPr lang="ru-RU" sz="3600" b="1" dirty="0" smtClean="0"/>
              <a:t>- генеральный </a:t>
            </a:r>
            <a:r>
              <a:rPr lang="ru-RU" sz="3600" b="1" dirty="0"/>
              <a:t>директор сети фирменных магазинов «Сытый </a:t>
            </a:r>
            <a:r>
              <a:rPr lang="ru-RU" sz="3600" b="1" dirty="0" err="1"/>
              <a:t>Бацька</a:t>
            </a:r>
            <a:r>
              <a:rPr lang="ru-RU" sz="3600" b="1" dirty="0"/>
              <a:t>» Герман Анатольевич </a:t>
            </a:r>
            <a:r>
              <a:rPr lang="ru-RU" sz="3600" b="1" dirty="0" err="1"/>
              <a:t>Боровлев</a:t>
            </a:r>
            <a:r>
              <a:rPr lang="ru-RU" sz="3600" b="1" dirty="0" smtClean="0"/>
              <a:t>;</a:t>
            </a:r>
          </a:p>
          <a:p>
            <a:pPr marL="0" indent="0">
              <a:buNone/>
            </a:pPr>
            <a:r>
              <a:rPr lang="ru-RU" sz="3600" b="1" dirty="0" smtClean="0"/>
              <a:t>- </a:t>
            </a:r>
            <a:r>
              <a:rPr lang="ru-RU" sz="3600" b="1" dirty="0"/>
              <a:t>председатель Липецкой Региональной Общественной Организации Родителей с детьми-инвалидами по слуху «</a:t>
            </a:r>
            <a:r>
              <a:rPr lang="ru-RU" sz="3600" b="1" dirty="0" err="1"/>
              <a:t>ЛипУшки</a:t>
            </a:r>
            <a:r>
              <a:rPr lang="ru-RU" sz="3600" b="1" dirty="0"/>
              <a:t>» Галина Владимировна </a:t>
            </a:r>
            <a:r>
              <a:rPr lang="ru-RU" sz="3600" b="1" dirty="0" err="1"/>
              <a:t>Чурсина</a:t>
            </a:r>
            <a:r>
              <a:rPr lang="ru-RU" sz="3600" b="1" dirty="0"/>
              <a:t>;</a:t>
            </a:r>
          </a:p>
          <a:p>
            <a:pPr marL="0" indent="0">
              <a:buNone/>
            </a:pPr>
            <a:r>
              <a:rPr lang="ru-RU" sz="3600" b="1" dirty="0"/>
              <a:t>- директор общества с ограниченной ответственностью «Ретро – плюс» Лариса Анатольевна Петрушенко;</a:t>
            </a:r>
          </a:p>
          <a:p>
            <a:pPr marL="0" indent="0">
              <a:buNone/>
            </a:pPr>
            <a:r>
              <a:rPr lang="ru-RU" sz="3600" b="1" dirty="0" smtClean="0"/>
              <a:t>- Липецкая </a:t>
            </a:r>
            <a:r>
              <a:rPr lang="ru-RU" sz="3600" b="1" dirty="0"/>
              <a:t>областная общественная организация «Кинологический центр» </a:t>
            </a:r>
            <a:r>
              <a:rPr lang="ru-RU" sz="3600" b="1" dirty="0" smtClean="0"/>
              <a:t>Елена </a:t>
            </a:r>
            <a:r>
              <a:rPr lang="ru-RU" sz="3600" b="1" dirty="0"/>
              <a:t>Владимировна Мищенко;</a:t>
            </a:r>
          </a:p>
          <a:p>
            <a:pPr marL="0" indent="0">
              <a:buNone/>
            </a:pPr>
            <a:r>
              <a:rPr lang="ru-RU" sz="3600" b="1" dirty="0"/>
              <a:t>- академия детского развития Р.И.Т.А. ;</a:t>
            </a:r>
          </a:p>
          <a:p>
            <a:pPr marL="0" indent="0">
              <a:buNone/>
            </a:pPr>
            <a:r>
              <a:rPr lang="ru-RU" sz="3600" b="1" dirty="0" smtClean="0"/>
              <a:t>начальник </a:t>
            </a:r>
            <a:r>
              <a:rPr lang="ru-RU" sz="3600" b="1" dirty="0"/>
              <a:t>отдела продаж ОАО «Компания Росинка» Александр Валерьевич </a:t>
            </a:r>
            <a:r>
              <a:rPr lang="ru-RU" sz="3600" b="1" dirty="0" smtClean="0"/>
              <a:t>Митрошин;</a:t>
            </a:r>
          </a:p>
          <a:p>
            <a:pPr marL="0" indent="0">
              <a:buNone/>
            </a:pPr>
            <a:r>
              <a:rPr lang="ru-RU" sz="3600" b="1" dirty="0" smtClean="0"/>
              <a:t>- МАУ </a:t>
            </a:r>
            <a:r>
              <a:rPr lang="ru-RU" sz="3600" b="1" dirty="0"/>
              <a:t>ДО </a:t>
            </a:r>
            <a:r>
              <a:rPr lang="ru-RU" sz="3600" b="1" dirty="0" err="1"/>
              <a:t>ЦРТДиЮ</a:t>
            </a:r>
            <a:r>
              <a:rPr lang="ru-RU" sz="3600" b="1" dirty="0"/>
              <a:t> "</a:t>
            </a:r>
            <a:r>
              <a:rPr lang="ru-RU" sz="3600" b="1" dirty="0" smtClean="0"/>
              <a:t>Советский;</a:t>
            </a:r>
          </a:p>
          <a:p>
            <a:pPr marL="0" indent="0">
              <a:buNone/>
            </a:pPr>
            <a:r>
              <a:rPr lang="ru-RU" sz="3600" b="1" dirty="0" smtClean="0"/>
              <a:t>- ДТ «Октябрьский» </a:t>
            </a:r>
            <a:r>
              <a:rPr lang="ru-RU" sz="3600" b="1" dirty="0"/>
              <a:t>г. Липецка и др.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endParaRPr lang="ru-RU" b="1" dirty="0"/>
          </a:p>
        </p:txBody>
      </p:sp>
      <p:pic>
        <p:nvPicPr>
          <p:cNvPr id="7" name="Picture 4" descr="http://bagra.ru/logos/httplipetsk_reisen_tour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821698"/>
            <a:ext cx="1443889" cy="4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katalogi-tovarov-ceny.ru/images/stories/Shop_Logo/NaslednikVyzhano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48" y="1599642"/>
            <a:ext cx="1296144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oner\Desktop\Мои документы\ОВЗ\Проекты разные\Фестиваль добр творч 2018 Семейные каникулы\Проект и все к нему\Спонсоры\ЛоготипСытый Баць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2" y="2362214"/>
            <a:ext cx="1438268" cy="4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5750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Верные друзья  Фестиваля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loner\Desktop\Мои документы\ОВЗ\Проекты разные\Фестиваль Доб творчества 2016 КинОлетО\КинОлетО Комп 22 вечер\РАБОТА\ЛипУшки\Эмблема Липушки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 b="16361"/>
          <a:stretch/>
        </p:blipFill>
        <p:spPr bwMode="auto">
          <a:xfrm>
            <a:off x="498984" y="450309"/>
            <a:ext cx="1368152" cy="1060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https://pp.userapi.com/c845417/v845417608/53b54/MW5XP_GTBY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0" y="1720153"/>
            <a:ext cx="1368152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elemir48.ru/upload/images/logo/14960481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r="19503"/>
          <a:stretch/>
        </p:blipFill>
        <p:spPr bwMode="auto">
          <a:xfrm>
            <a:off x="498984" y="2991022"/>
            <a:ext cx="1324774" cy="10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opora48.com/images/rosink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62" y="3140267"/>
            <a:ext cx="1082291" cy="7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1-47.userapi.com/O98_GqAByQoK-Izxte_ahIeSaJsa7F0phbMJ9A/v5v76NhKaI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4" y="4161226"/>
            <a:ext cx="1309698" cy="9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un1-18.userapi.com/H2P5SH9B_LtcH9UiY6644cdmkyeCsdoz50XhbQ/0RWzPgBOvY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80" y="4085096"/>
            <a:ext cx="935653" cy="9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7"/>
          <p:cNvPicPr>
            <a:picLocks noChangeAspect="1"/>
          </p:cNvPicPr>
          <p:nvPr/>
        </p:nvPicPr>
        <p:blipFill rotWithShape="1">
          <a:blip r:embed="rId11"/>
          <a:srcRect l="42717" t="22577" r="31884" b="63056"/>
          <a:stretch/>
        </p:blipFill>
        <p:spPr>
          <a:xfrm>
            <a:off x="3568858" y="4367257"/>
            <a:ext cx="2389456" cy="5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62" y="954581"/>
            <a:ext cx="5386331" cy="403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0524" y="1453716"/>
            <a:ext cx="852487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100" dirty="0" smtClean="0">
                <a:solidFill>
                  <a:srgbClr val="002060"/>
                </a:solidFill>
              </a:rPr>
              <a:t>В рамках реализации Проекта организованные праздники и мероприятия дадут </a:t>
            </a:r>
            <a:r>
              <a:rPr lang="ru-RU" sz="1100" dirty="0">
                <a:solidFill>
                  <a:srgbClr val="002060"/>
                </a:solidFill>
              </a:rPr>
              <a:t>возможность </a:t>
            </a:r>
            <a:r>
              <a:rPr lang="ru-RU" sz="1100" dirty="0" smtClean="0">
                <a:solidFill>
                  <a:srgbClr val="002060"/>
                </a:solidFill>
              </a:rPr>
              <a:t>детям </a:t>
            </a:r>
            <a:r>
              <a:rPr lang="ru-RU" sz="1100" dirty="0">
                <a:solidFill>
                  <a:srgbClr val="002060"/>
                </a:solidFill>
              </a:rPr>
              <a:t>с ОВЗ </a:t>
            </a:r>
            <a:r>
              <a:rPr lang="ru-RU" sz="1100" dirty="0" smtClean="0">
                <a:solidFill>
                  <a:srgbClr val="002060"/>
                </a:solidFill>
              </a:rPr>
              <a:t>и детям-инвалидам почувствовать </a:t>
            </a:r>
            <a:r>
              <a:rPr lang="ru-RU" sz="1100" dirty="0">
                <a:solidFill>
                  <a:srgbClr val="002060"/>
                </a:solidFill>
              </a:rPr>
              <a:t>себя равноправными членами общества, </a:t>
            </a:r>
            <a:r>
              <a:rPr lang="ru-RU" sz="1100" dirty="0" smtClean="0">
                <a:solidFill>
                  <a:srgbClr val="002060"/>
                </a:solidFill>
              </a:rPr>
              <a:t>возможность не </a:t>
            </a:r>
            <a:r>
              <a:rPr lang="ru-RU" sz="1100" dirty="0">
                <a:solidFill>
                  <a:srgbClr val="002060"/>
                </a:solidFill>
              </a:rPr>
              <a:t>только раскрыть свои творческие способности, но и стать непосредственным </a:t>
            </a:r>
            <a:r>
              <a:rPr lang="ru-RU" sz="1100" dirty="0" smtClean="0">
                <a:solidFill>
                  <a:srgbClr val="002060"/>
                </a:solidFill>
              </a:rPr>
              <a:t>участником общего дела. </a:t>
            </a:r>
            <a:r>
              <a:rPr lang="ru-RU" sz="1100" dirty="0">
                <a:solidFill>
                  <a:srgbClr val="002060"/>
                </a:solidFill>
              </a:rPr>
              <a:t>Включение в социальную среду помогает «особым» детям овладеть комплексом социальных ролей, норм и правил общежития, преодолеть чувство </a:t>
            </a:r>
            <a:r>
              <a:rPr lang="ru-RU" sz="1100" dirty="0" smtClean="0">
                <a:solidFill>
                  <a:srgbClr val="002060"/>
                </a:solidFill>
              </a:rPr>
              <a:t>отверженности, а радость</a:t>
            </a:r>
            <a:r>
              <a:rPr lang="ru-RU" sz="1100" dirty="0">
                <a:solidFill>
                  <a:srgbClr val="002060"/>
                </a:solidFill>
              </a:rPr>
              <a:t>, полученная от праздника, поднимает настроение, создает положительный настрой, что очень </a:t>
            </a:r>
            <a:r>
              <a:rPr lang="ru-RU" sz="1100" dirty="0" smtClean="0">
                <a:solidFill>
                  <a:srgbClr val="002060"/>
                </a:solidFill>
              </a:rPr>
              <a:t>важно. </a:t>
            </a:r>
            <a:r>
              <a:rPr lang="ru-RU" sz="1100" dirty="0">
                <a:solidFill>
                  <a:srgbClr val="002060"/>
                </a:solidFill>
              </a:rPr>
              <a:t>Обязательным условием проведения праздников для детей с ОВЗ является создание теплой, творческой атмосферы</a:t>
            </a:r>
            <a:r>
              <a:rPr lang="ru-RU" sz="1100" dirty="0" smtClean="0">
                <a:solidFill>
                  <a:srgbClr val="002060"/>
                </a:solidFill>
              </a:rPr>
              <a:t>. Участие в интересных мастер-классах и отрядных делах способствует получению новых знаний и развитию творческих навыков. </a:t>
            </a:r>
          </a:p>
          <a:p>
            <a:pPr indent="457200"/>
            <a:r>
              <a:rPr lang="ru-RU" sz="1100" dirty="0" smtClean="0">
                <a:solidFill>
                  <a:srgbClr val="002060"/>
                </a:solidFill>
              </a:rPr>
              <a:t>Для родителей (законных представителей) участие в тренингах и мастер-классах будет способствовать получению психологической помощи, советов и рекомендаций, а также возможность </a:t>
            </a:r>
            <a:r>
              <a:rPr lang="ru-RU" sz="1100" dirty="0">
                <a:solidFill>
                  <a:srgbClr val="002060"/>
                </a:solidFill>
              </a:rPr>
              <a:t>для отдыха, оздоровления, да и просто для обмена опытом в комфортной </a:t>
            </a:r>
            <a:r>
              <a:rPr lang="ru-RU" sz="1100" dirty="0" smtClean="0">
                <a:solidFill>
                  <a:srgbClr val="002060"/>
                </a:solidFill>
              </a:rPr>
              <a:t>обстановке. Многие родители детей с ОВЗ сами являются людьми с ограниченными возможностями здоровья и тоже нуждаются в помощи. У таких родителей наблюдается хроническая усталость и эмоциональное выгорание, а атмосфера праздника, веселья и радости поможет решить эти задачи, и окажет положительное воздействие  на эмоциональный настрой, доброжелательность и позитив.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434" y="288358"/>
            <a:ext cx="6807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/>
              <a:t>Актуальность </a:t>
            </a:r>
            <a:r>
              <a:rPr lang="ru-RU" sz="1200" b="1" u="sng" dirty="0"/>
              <a:t>и социальная значимость проекта: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218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4973" y="794491"/>
            <a:ext cx="37729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Ханеня</a:t>
            </a:r>
            <a:r>
              <a:rPr lang="ru-RU" sz="900" b="1" dirty="0" smtClean="0"/>
              <a:t> Татьяна Владимировна</a:t>
            </a:r>
            <a:r>
              <a:rPr lang="ru-RU" sz="900" dirty="0" smtClean="0"/>
              <a:t>–руководитель проекта</a:t>
            </a:r>
            <a:r>
              <a:rPr lang="ru-RU" sz="900" b="1" dirty="0" smtClean="0"/>
              <a:t>. </a:t>
            </a:r>
            <a:r>
              <a:rPr lang="ru-RU" sz="900" dirty="0" smtClean="0"/>
              <a:t>Опыт </a:t>
            </a:r>
            <a:r>
              <a:rPr lang="ru-RU" sz="900" dirty="0"/>
              <a:t>реализации социально-значимых проектов: семейный фестиваль </a:t>
            </a:r>
            <a:endParaRPr lang="ru-RU" sz="900" dirty="0" smtClean="0"/>
          </a:p>
          <a:p>
            <a:r>
              <a:rPr lang="ru-RU" sz="900" dirty="0" smtClean="0"/>
              <a:t>«</a:t>
            </a:r>
            <a:r>
              <a:rPr lang="ru-RU" sz="900" dirty="0"/>
              <a:t>Счастливы вместе» (2017-2020), социально-значимый проект "Академия мудрого родителя" (2019), семейный </a:t>
            </a:r>
            <a:endParaRPr lang="ru-RU" sz="900" dirty="0" smtClean="0"/>
          </a:p>
          <a:p>
            <a:r>
              <a:rPr lang="ru-RU" sz="900" dirty="0" smtClean="0"/>
              <a:t>образовательный </a:t>
            </a:r>
            <a:r>
              <a:rPr lang="ru-RU" sz="900" dirty="0"/>
              <a:t>проект "Моя счастливая семья" (2019), семейный социально-образовательный проект "Счастливы вместе" (</a:t>
            </a:r>
            <a:r>
              <a:rPr lang="ru-RU" sz="900" dirty="0" smtClean="0"/>
              <a:t>2019). </a:t>
            </a:r>
          </a:p>
          <a:p>
            <a:endParaRPr lang="ru-RU" dirty="0"/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93227" y="139408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/>
              <a:t>Команда </a:t>
            </a:r>
            <a:r>
              <a:rPr lang="ru-RU" sz="1200" b="1" u="sng" dirty="0"/>
              <a:t>проекта: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5397" y="819823"/>
            <a:ext cx="33999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Чубарова Светлана Владимировна </a:t>
            </a:r>
            <a:r>
              <a:rPr lang="ru-RU" sz="900" dirty="0" smtClean="0"/>
              <a:t>- </a:t>
            </a:r>
            <a:r>
              <a:rPr lang="ru-RU" sz="900" dirty="0"/>
              <a:t>руководитель мастерской "Ларчик</a:t>
            </a:r>
            <a:r>
              <a:rPr lang="ru-RU" sz="900" dirty="0" smtClean="0"/>
              <a:t>". </a:t>
            </a:r>
            <a:r>
              <a:rPr lang="ru-RU" sz="900" dirty="0"/>
              <a:t>Педагог дополнительного </a:t>
            </a:r>
            <a:r>
              <a:rPr lang="ru-RU" sz="900" dirty="0" smtClean="0"/>
              <a:t>образования. Победитель </a:t>
            </a:r>
            <a:r>
              <a:rPr lang="ru-RU" sz="900" dirty="0"/>
              <a:t>областного конкурса “Сердце отдаю детям”, 2010. Победитель городского конкурса “Лидеры дополнительного образования”, </a:t>
            </a:r>
            <a:r>
              <a:rPr lang="ru-RU" sz="900" dirty="0" smtClean="0"/>
              <a:t>2010. Обладатель </a:t>
            </a:r>
            <a:r>
              <a:rPr lang="ru-RU" sz="900" dirty="0"/>
              <a:t>почётной грамоты Министерства образования и науки РФ, 2020.</a:t>
            </a: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2050" name="Picture 2" descr="https://sun9-34.userapi.com/impg/Hrn_f-YPsI5lP_VgjV3xKC786C_Kpgi8NxcLQg/2CklmVL_sOE.jpg?size=498x1080&amp;quality=96&amp;sign=6f92c96fff0a6dd6da6034f0cf1aa917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7" b="24104"/>
          <a:stretch/>
        </p:blipFill>
        <p:spPr bwMode="auto">
          <a:xfrm>
            <a:off x="4471088" y="832815"/>
            <a:ext cx="1073876" cy="9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6461" t="23324" r="34035" b="20819"/>
          <a:stretch/>
        </p:blipFill>
        <p:spPr>
          <a:xfrm>
            <a:off x="107363" y="2035222"/>
            <a:ext cx="911175" cy="96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1577" t="34379" r="16632" b="14945"/>
          <a:stretch/>
        </p:blipFill>
        <p:spPr>
          <a:xfrm>
            <a:off x="4471088" y="1891659"/>
            <a:ext cx="1036085" cy="972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6790" y="1994063"/>
            <a:ext cx="32078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b="1" dirty="0" err="1" smtClean="0"/>
              <a:t>Гахова</a:t>
            </a:r>
            <a:r>
              <a:rPr lang="ru-RU" sz="900" b="1" dirty="0" smtClean="0"/>
              <a:t> Анна </a:t>
            </a:r>
            <a:r>
              <a:rPr lang="ru-RU" sz="900" b="1" dirty="0"/>
              <a:t>Владимировна </a:t>
            </a:r>
            <a:r>
              <a:rPr lang="ru-RU" sz="900" dirty="0"/>
              <a:t>- руководитель мастерской "Ларчик". Педагог дополнительного образования, руководитель творческого объединения «Мир твоими руками». Победитель городского конкурса «Сердце отдаю детям» (2020). Является куратором культурно-образовательного проекта «Неделя Православной культуры</a:t>
            </a:r>
            <a:r>
              <a:rPr lang="ru-RU" sz="900" dirty="0" smtClean="0"/>
              <a:t>».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7173" y="1877721"/>
            <a:ext cx="35748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Шкредюк</a:t>
            </a:r>
            <a:r>
              <a:rPr lang="ru-RU" sz="900" b="1" dirty="0" smtClean="0"/>
              <a:t> Екатерина </a:t>
            </a:r>
            <a:r>
              <a:rPr lang="ru-RU" sz="900" b="1" dirty="0"/>
              <a:t>Васильевна </a:t>
            </a:r>
            <a:r>
              <a:rPr lang="ru-RU" sz="900" dirty="0" smtClean="0"/>
              <a:t>– с 2011года </a:t>
            </a:r>
            <a:r>
              <a:rPr lang="ru-RU" sz="900" dirty="0"/>
              <a:t>– автор и организатор Фестиваля доброго творчества для детей с ОВЗ и их родителей. </a:t>
            </a:r>
          </a:p>
          <a:p>
            <a:pPr lvl="0"/>
            <a:r>
              <a:rPr lang="ru-RU" sz="900" dirty="0" smtClean="0"/>
              <a:t>Обладатель </a:t>
            </a:r>
            <a:r>
              <a:rPr lang="ru-RU" sz="900" dirty="0"/>
              <a:t>премии им. С.А. Шмакова, 2014. </a:t>
            </a:r>
            <a:r>
              <a:rPr lang="ru-RU" sz="900" dirty="0" smtClean="0"/>
              <a:t>Почётная </a:t>
            </a:r>
            <a:r>
              <a:rPr lang="ru-RU" sz="900" dirty="0"/>
              <a:t>грамота министерства просвещения РФ, </a:t>
            </a:r>
            <a:r>
              <a:rPr lang="ru-RU" sz="900" dirty="0" smtClean="0"/>
              <a:t>2019.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t="3492" b="24642"/>
          <a:stretch/>
        </p:blipFill>
        <p:spPr>
          <a:xfrm>
            <a:off x="111439" y="3063110"/>
            <a:ext cx="907099" cy="90085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75509" y="3022595"/>
            <a:ext cx="30121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Арбузова Мария Вячеславовна</a:t>
            </a:r>
            <a:r>
              <a:rPr lang="ru-RU" sz="900" dirty="0"/>
              <a:t> – руководитель спортивно-танцевальной мастерской. </a:t>
            </a:r>
            <a:r>
              <a:rPr lang="ru-RU" sz="900" dirty="0" smtClean="0"/>
              <a:t>Награждена </a:t>
            </a:r>
            <a:r>
              <a:rPr lang="ru-RU" sz="900" dirty="0"/>
              <a:t>почётной грамотой Управления образования и науки Липецкой области (19.08.2013</a:t>
            </a:r>
            <a:r>
              <a:rPr lang="ru-RU" sz="900" dirty="0" smtClean="0"/>
              <a:t>). Волонтер </a:t>
            </a:r>
            <a:r>
              <a:rPr lang="ru-RU" sz="900" dirty="0"/>
              <a:t>Фестиваля доброго творчества для детей с ОВЗ и их родителей с 2010 года., фестиваля «Счастливы вместе» с 2018 года.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t="9575" b="21458"/>
          <a:stretch/>
        </p:blipFill>
        <p:spPr>
          <a:xfrm>
            <a:off x="4463514" y="2924877"/>
            <a:ext cx="1043659" cy="96422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07173" y="2963460"/>
            <a:ext cx="33950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 err="1" smtClean="0"/>
              <a:t>Брыксина</a:t>
            </a:r>
            <a:r>
              <a:rPr lang="ru-RU" sz="900" b="1" dirty="0" smtClean="0"/>
              <a:t> Екатерина </a:t>
            </a:r>
            <a:r>
              <a:rPr lang="ru-RU" sz="900" b="1" dirty="0"/>
              <a:t>Игоревна </a:t>
            </a:r>
            <a:r>
              <a:rPr lang="ru-RU" sz="900" dirty="0"/>
              <a:t>- руководитель спортивно-танцевальной мастерской. Педагог дополнительного образования, руководитель студии танца «Катюша».</a:t>
            </a:r>
          </a:p>
          <a:p>
            <a:pPr lvl="0"/>
            <a:r>
              <a:rPr lang="ru-RU" sz="900" dirty="0"/>
              <a:t>Волонтер социального проекта «Счастливы вместе» (2018-2020).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/>
          <a:srcRect t="9775" b="26931"/>
          <a:stretch/>
        </p:blipFill>
        <p:spPr>
          <a:xfrm>
            <a:off x="4457056" y="3988812"/>
            <a:ext cx="1050117" cy="95544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18538" y="4024085"/>
            <a:ext cx="33060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err="1">
                <a:solidFill>
                  <a:schemeClr val="tx1"/>
                </a:solidFill>
              </a:rPr>
              <a:t>Будюкина</a:t>
            </a:r>
            <a:r>
              <a:rPr lang="ru-RU" sz="900" b="1" dirty="0">
                <a:solidFill>
                  <a:schemeClr val="tx1"/>
                </a:solidFill>
              </a:rPr>
              <a:t> Юлия Владимировна </a:t>
            </a:r>
            <a:r>
              <a:rPr lang="ru-RU" sz="900" dirty="0">
                <a:solidFill>
                  <a:schemeClr val="tx1"/>
                </a:solidFill>
              </a:rPr>
              <a:t>– педагог дополнительного образования (ЦРТ «Левобережный»), куратор  </a:t>
            </a:r>
            <a:r>
              <a:rPr lang="ru-RU" sz="900" dirty="0" smtClean="0">
                <a:solidFill>
                  <a:schemeClr val="tx1"/>
                </a:solidFill>
              </a:rPr>
              <a:t>10 </a:t>
            </a:r>
            <a:r>
              <a:rPr lang="ru-RU" sz="900" dirty="0">
                <a:solidFill>
                  <a:schemeClr val="tx1"/>
                </a:solidFill>
              </a:rPr>
              <a:t>выездных  Фестивалей доброго творчества.</a:t>
            </a:r>
          </a:p>
          <a:p>
            <a:r>
              <a:rPr lang="ru-RU" sz="900" dirty="0">
                <a:solidFill>
                  <a:schemeClr val="tx1"/>
                </a:solidFill>
              </a:rPr>
              <a:t>Победитель областного конкурса “Сердце отдаю детям”, 2010. Победитель городского конкурса “Сердце отдаю детям”, 2010. </a:t>
            </a:r>
          </a:p>
          <a:p>
            <a:pPr lvl="0"/>
            <a:endParaRPr lang="ru-RU" sz="9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77315" y="3943201"/>
            <a:ext cx="3221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Милютинская Софья Николаевна. </a:t>
            </a:r>
            <a:r>
              <a:rPr lang="ru-RU" sz="900" dirty="0"/>
              <a:t>Главный редактор газеты «Золотой ключик». Руководитель волонтеров, работающих с детьми в нашем проекте.</a:t>
            </a:r>
          </a:p>
          <a:p>
            <a:r>
              <a:rPr lang="ru-RU" sz="900" dirty="0"/>
              <a:t>Волонтер социальных проектов «Счастливы вместе» (2018-2020), «Желтая собака – мой лучший друг», «С лучшими друзьями», «Фестиваль доброго творчества». </a:t>
            </a:r>
          </a:p>
        </p:txBody>
      </p:sp>
      <p:pic>
        <p:nvPicPr>
          <p:cNvPr id="27" name="Picture 5" descr="IMG_068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b="17639"/>
          <a:stretch/>
        </p:blipFill>
        <p:spPr bwMode="auto">
          <a:xfrm>
            <a:off x="102550" y="4054796"/>
            <a:ext cx="915988" cy="8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3" y="728049"/>
            <a:ext cx="820741" cy="10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6" y="1568627"/>
            <a:ext cx="28958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Проскуряков Михаил Юрьевич </a:t>
            </a:r>
            <a:r>
              <a:rPr lang="ru-RU" sz="1100" dirty="0">
                <a:solidFill>
                  <a:srgbClr val="002060"/>
                </a:solidFill>
              </a:rPr>
              <a:t>– педагог-организатор ЦРТ «Левобережный», информационная поддержка Фестиваля доброго творчества и автор всех видеороликов о Фестивале доброго творчества с 2011 по 2019 год.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561" y="335426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/>
              <a:t>Команда </a:t>
            </a:r>
            <a:r>
              <a:rPr lang="ru-RU" sz="1200" b="1" u="sng" dirty="0"/>
              <a:t>проекта: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3949" y="1524997"/>
            <a:ext cx="2638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Климова Ксения Александровна – социальный педагог ЦРТ «Левобережный</a:t>
            </a:r>
            <a:r>
              <a:rPr lang="ru-RU" sz="1100" dirty="0" smtClean="0">
                <a:solidFill>
                  <a:srgbClr val="002060"/>
                </a:solidFill>
              </a:rPr>
              <a:t>», куратор 3 выездных Фестивалей доброго творчества.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levber48.ru/wp-content/uploads/2012/09/kl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02" y="1446594"/>
            <a:ext cx="1559697" cy="15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0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5" y="1402778"/>
            <a:ext cx="1571665" cy="15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520" y="1066800"/>
            <a:ext cx="1095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Задачи: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520" y="2609850"/>
            <a:ext cx="174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Место реализации</a:t>
            </a:r>
          </a:p>
          <a:p>
            <a:pPr algn="r"/>
            <a:r>
              <a:rPr lang="ru-RU" sz="1200" b="1" u="sng" dirty="0" smtClean="0"/>
              <a:t>проекта: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" y="3255367"/>
            <a:ext cx="183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Участники проекта: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108795" y="976528"/>
            <a:ext cx="6873279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- </a:t>
            </a:r>
            <a:r>
              <a:rPr lang="ru-RU" sz="1000" dirty="0">
                <a:solidFill>
                  <a:srgbClr val="002060"/>
                </a:solidFill>
              </a:rPr>
              <a:t>приобщить ребят к творческим видам деятельности;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- формировать у детей навыки общения и толерантности, умения в любом коллективе быть принятым и уважаемым;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- развить творческие способности, мышление, </a:t>
            </a:r>
            <a:r>
              <a:rPr lang="ru-RU" sz="1000" dirty="0" smtClean="0">
                <a:solidFill>
                  <a:srgbClr val="002060"/>
                </a:solidFill>
              </a:rPr>
              <a:t>фантазию;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- организовать среду, предоставляющую ребенку возможность для самореализации в индивидуальном и личностном потенциале;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- развивать смелость, уверенность в себе и своих </a:t>
            </a:r>
            <a:r>
              <a:rPr lang="ru-RU" sz="1000" dirty="0" smtClean="0">
                <a:solidFill>
                  <a:srgbClr val="002060"/>
                </a:solidFill>
              </a:rPr>
              <a:t>силах</a:t>
            </a:r>
            <a:r>
              <a:rPr lang="ru-RU" sz="1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8795" y="3071515"/>
            <a:ext cx="6873279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- </a:t>
            </a:r>
            <a:r>
              <a:rPr lang="ru-RU" sz="1000" b="1" dirty="0">
                <a:solidFill>
                  <a:srgbClr val="002060"/>
                </a:solidFill>
              </a:rPr>
              <a:t>дети с ограниченными возможностями здоровья в возрасте от 5 до 18</a:t>
            </a:r>
            <a:r>
              <a:rPr lang="ru-RU" sz="1000" dirty="0">
                <a:solidFill>
                  <a:srgbClr val="002060"/>
                </a:solidFill>
              </a:rPr>
              <a:t> лет, являющиеся учащимися учреждений дошкольного, общего и дополнительного образования города Липецка, </a:t>
            </a:r>
            <a:r>
              <a:rPr lang="ru-RU" sz="1000" dirty="0" smtClean="0">
                <a:solidFill>
                  <a:srgbClr val="002060"/>
                </a:solidFill>
              </a:rPr>
              <a:t>;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002060"/>
                </a:solidFill>
              </a:rPr>
              <a:t>родители </a:t>
            </a:r>
            <a:r>
              <a:rPr lang="ru-RU" sz="1000" b="1" dirty="0">
                <a:solidFill>
                  <a:srgbClr val="002060"/>
                </a:solidFill>
              </a:rPr>
              <a:t>(законные представители)</a:t>
            </a:r>
            <a:r>
              <a:rPr lang="ru-RU" sz="1000" dirty="0">
                <a:solidFill>
                  <a:srgbClr val="002060"/>
                </a:solidFill>
              </a:rPr>
              <a:t>, многие из которых также являются людьми с </a:t>
            </a:r>
            <a:r>
              <a:rPr lang="ru-RU" sz="1000" dirty="0" smtClean="0">
                <a:solidFill>
                  <a:srgbClr val="002060"/>
                </a:solidFill>
              </a:rPr>
              <a:t>ограниченными возможностями здоровья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000" dirty="0" smtClean="0">
                <a:solidFill>
                  <a:srgbClr val="002060"/>
                </a:solidFill>
              </a:rPr>
              <a:t>- </a:t>
            </a:r>
            <a:r>
              <a:rPr lang="ru-RU" sz="1000" b="1" dirty="0">
                <a:solidFill>
                  <a:srgbClr val="002060"/>
                </a:solidFill>
              </a:rPr>
              <a:t>квалифицированные специалисты</a:t>
            </a:r>
            <a:r>
              <a:rPr lang="ru-RU" sz="1000" dirty="0">
                <a:solidFill>
                  <a:srgbClr val="002060"/>
                </a:solidFill>
              </a:rPr>
              <a:t>, реализующие аналогичные проекты ежегодно. Это </a:t>
            </a:r>
            <a:r>
              <a:rPr lang="ru-RU" sz="1000" b="1" dirty="0">
                <a:solidFill>
                  <a:srgbClr val="002060"/>
                </a:solidFill>
              </a:rPr>
              <a:t>педагогические работники ЦРТ «Левобережный», </a:t>
            </a:r>
            <a:r>
              <a:rPr lang="ru-RU" sz="1000" dirty="0">
                <a:solidFill>
                  <a:srgbClr val="002060"/>
                </a:solidFill>
              </a:rPr>
              <a:t>которые разрабатывают сценарии основных мероприятий, подготавливают с детьми и родителями творческие номера и постановки, проводят данные мероприятия, разрабатывают и проводят мастер-классы, организуют информационную поддержку Фестиваля </a:t>
            </a:r>
            <a:r>
              <a:rPr lang="ru-RU" sz="1000" b="1" dirty="0">
                <a:solidFill>
                  <a:srgbClr val="002060"/>
                </a:solidFill>
              </a:rPr>
              <a:t>(до 20 человек)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smtClean="0">
                <a:solidFill>
                  <a:srgbClr val="002060"/>
                </a:solidFill>
              </a:rPr>
              <a:t>педагоги </a:t>
            </a:r>
            <a:r>
              <a:rPr lang="ru-RU" sz="1000" dirty="0">
                <a:solidFill>
                  <a:srgbClr val="002060"/>
                </a:solidFill>
              </a:rPr>
              <a:t>дополнительного образования учреждений дополнительного образования города Липецка</a:t>
            </a:r>
            <a:r>
              <a:rPr lang="ru-RU" sz="1000" dirty="0" smtClean="0">
                <a:solidFill>
                  <a:srgbClr val="002060"/>
                </a:solidFill>
              </a:rPr>
              <a:t>.</a:t>
            </a:r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Помощь и поддержку в проведении Фестиваля оказывают </a:t>
            </a:r>
            <a:r>
              <a:rPr lang="ru-RU" sz="1000" b="1" dirty="0">
                <a:solidFill>
                  <a:srgbClr val="002060"/>
                </a:solidFill>
              </a:rPr>
              <a:t>волонтеры, из числа учащихся Центра</a:t>
            </a:r>
            <a:r>
              <a:rPr lang="ru-RU" sz="1000" dirty="0">
                <a:solidFill>
                  <a:srgbClr val="002060"/>
                </a:solidFill>
              </a:rPr>
              <a:t>, которые проводят массовые мероприятия и мастер-классы.</a:t>
            </a:r>
            <a:endParaRPr lang="ru-RU" sz="1000" dirty="0">
              <a:solidFill>
                <a:srgbClr val="00206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8795" y="2543175"/>
            <a:ext cx="6873279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МАУ ДЗОЛ «Орлёнок» (адрес: Липецкая область, </a:t>
            </a:r>
            <a:r>
              <a:rPr lang="ru-RU" sz="1000" dirty="0" err="1">
                <a:solidFill>
                  <a:srgbClr val="002060"/>
                </a:solidFill>
              </a:rPr>
              <a:t>Грязинский</a:t>
            </a:r>
            <a:r>
              <a:rPr lang="ru-RU" sz="1000" dirty="0">
                <a:solidFill>
                  <a:srgbClr val="002060"/>
                </a:solidFill>
              </a:rPr>
              <a:t> район, территория Плехановского лесничества, квартал 55</a:t>
            </a:r>
            <a:r>
              <a:rPr lang="ru-RU" sz="1000" dirty="0" smtClean="0">
                <a:solidFill>
                  <a:srgbClr val="002060"/>
                </a:solidFill>
              </a:rPr>
              <a:t>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520" y="1066800"/>
            <a:ext cx="179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Подготовительный этап: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7064" y="2533141"/>
            <a:ext cx="174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Основной этап: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9409" y="3368770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Заключительный этап: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066621" y="1013725"/>
            <a:ext cx="6873279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Размещение анонса о проведении проекта в социальных сетях и сайтах партнеров (сентябрь 2021);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Формирование базы участников (сентябрь 2021);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Поведение мастер-классов  и интерактивных программ (сентябрь 2021-май 2022).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5777" y="3430325"/>
            <a:ext cx="6873279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Рефлексия участников проекта;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/>
              </a:rPr>
              <a:t>анкетирование;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размещение пост-релизов.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8795" y="2593587"/>
            <a:ext cx="687327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Проведение выездной мини-смены Фестиваля доброго творчества «Академия добра» (июнь 2022)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" y="129605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ОВЗ и волонтеров, из числа учащихся ЦРТ «Левобережный»: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лидерских и организаторских качеств;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приобретение новых знаний, развитие творческих способностей, детской самостоятельности;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обогащение социального опыта;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получение участниками Проекта новых знаний, умений и навыков индивидуальной и коллективной творческой и трудовой деятельности, социальной активности;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творческих, познавательных, коммуникативных способностей и толерантности;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анализировать и корректировать собственную деятельность и деятельность временного детского коллектива;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патриотических идеалов у детей и подростков;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получение положительного эмоционального отклика от совместной деятельности;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творческой активности детей путем вовлечения их в социально-значимую деятельность, личностный рост участников Фестиваля.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2294</Words>
  <Application>Microsoft Office PowerPoint</Application>
  <PresentationFormat>Экран (16:9)</PresentationFormat>
  <Paragraphs>280</Paragraphs>
  <Slides>37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Wingdings 3</vt:lpstr>
      <vt:lpstr>Simple Light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Фестиваль доброго творчества  «Лучики добра» (2012)</vt:lpstr>
      <vt:lpstr>Презентация PowerPoint</vt:lpstr>
      <vt:lpstr>Фестиваль доброго творчества «Олимпийские каникулы» (2013)</vt:lpstr>
      <vt:lpstr>Презентация PowerPoint</vt:lpstr>
      <vt:lpstr>Фестиваль доброго творчества  «На пяти холмах» (2014)</vt:lpstr>
      <vt:lpstr>Презентация PowerPoint</vt:lpstr>
      <vt:lpstr>Фестиваль доброго творчества    «Литературная академия» (2015)</vt:lpstr>
      <vt:lpstr>Презентация PowerPoint</vt:lpstr>
      <vt:lpstr>Фестиваль доброго творчества  «КинОлетО» (2016)</vt:lpstr>
      <vt:lpstr>Презентация PowerPoint</vt:lpstr>
      <vt:lpstr>Фестиваль доброго творчества  «Экотур-2017» (2017)</vt:lpstr>
      <vt:lpstr>Презентация PowerPoint</vt:lpstr>
      <vt:lpstr>Социальный проект «Семейные каникулы» Фестиваль доброго творчества  «Академия добра» (2018)</vt:lpstr>
      <vt:lpstr>Социальный проект «Азбука профессий» Фестиваль доброго творчества  «Академия добра» (2019)</vt:lpstr>
      <vt:lpstr>Презентация PowerPoint</vt:lpstr>
      <vt:lpstr>Социальный проект «Праздник на отлично!» Фестиваль доброго творчества  «Академия добра» (2019)</vt:lpstr>
      <vt:lpstr>Презентация PowerPoint</vt:lpstr>
      <vt:lpstr>Методические сборники, пособия, журналы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Пользователь Windows</cp:lastModifiedBy>
  <cp:revision>167</cp:revision>
  <dcterms:modified xsi:type="dcterms:W3CDTF">2021-07-05T19:11:42Z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2521189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