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4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Смета</a:t>
            </a:r>
            <a:r>
              <a:rPr lang="ru-RU" baseline="0" dirty="0" smtClean="0"/>
              <a:t> расходов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B2-469F-92DE-A48C0E34B7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B2-469F-92DE-A48C0E34B7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9B2-469F-92DE-A48C0E34B7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9B2-469F-92DE-A48C0E34B7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9B2-469F-92DE-A48C0E34B7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9B2-469F-92DE-A48C0E34B7D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9B2-469F-92DE-A48C0E34B7D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Оплата услуг</c:v>
                </c:pt>
                <c:pt idx="1">
                  <c:v>Отчисления</c:v>
                </c:pt>
                <c:pt idx="2">
                  <c:v>Сладкие призы</c:v>
                </c:pt>
                <c:pt idx="3">
                  <c:v>Инвентарь</c:v>
                </c:pt>
                <c:pt idx="4">
                  <c:v>Канцтовары</c:v>
                </c:pt>
                <c:pt idx="5">
                  <c:v>Футболки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132.4</c:v>
                </c:pt>
                <c:pt idx="1">
                  <c:v>40.700000000000003</c:v>
                </c:pt>
                <c:pt idx="2">
                  <c:v>20</c:v>
                </c:pt>
                <c:pt idx="3">
                  <c:v>10.3</c:v>
                </c:pt>
                <c:pt idx="4">
                  <c:v>3.6</c:v>
                </c:pt>
                <c:pt idx="5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9B2-469F-92DE-A48C0E34B7D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2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3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860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50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1103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4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89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1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1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5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7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8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1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0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37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87EE-32CA-43F2-B529-6CAD4CDD15C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C93568-2545-4E5F-A40A-9A061E60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58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17.jpeg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83" y="-1442027"/>
            <a:ext cx="7434984" cy="1051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"/>
    </mc:Choice>
    <mc:Fallback xmlns="">
      <p:transition spd="slow" advTm="1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64" y="3315854"/>
            <a:ext cx="10982036" cy="4313382"/>
          </a:xfrm>
        </p:spPr>
        <p:txBody>
          <a:bodyPr>
            <a:no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1" y="-213900"/>
            <a:ext cx="3057316" cy="4324623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6" b="97376" l="972" r="93975">
                        <a14:foregroundMark x1="63071" y1="64917" x2="63071" y2="64917"/>
                        <a14:foregroundMark x1="24781" y1="80041" x2="24781" y2="80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64" y="4586903"/>
            <a:ext cx="2815290" cy="1980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1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017410" cy="859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Муниципальное казённое </a:t>
            </a:r>
            <a:r>
              <a:rPr lang="ru-RU" sz="2400" dirty="0" smtClean="0">
                <a:solidFill>
                  <a:schemeClr val="tx1"/>
                </a:solidFill>
              </a:rPr>
              <a:t>учреждение Комитет по делам молодёжи муниципального района </a:t>
            </a:r>
            <a:r>
              <a:rPr lang="ru-RU" sz="2400" dirty="0" err="1" smtClean="0">
                <a:solidFill>
                  <a:schemeClr val="tx1"/>
                </a:solidFill>
              </a:rPr>
              <a:t>Ишимбайский</a:t>
            </a:r>
            <a:r>
              <a:rPr lang="ru-RU" sz="2400" dirty="0" smtClean="0">
                <a:solidFill>
                  <a:schemeClr val="tx1"/>
                </a:solidFill>
              </a:rPr>
              <a:t> район Республики Башкортостан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3081" y="1337482"/>
            <a:ext cx="11313994" cy="2470244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8000" b="1" spc="3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проект </a:t>
            </a:r>
          </a:p>
          <a:p>
            <a:pPr algn="ctr"/>
            <a:r>
              <a:rPr lang="ru-RU" sz="8000" b="1" spc="3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Я-Аниматор!»</a:t>
            </a:r>
            <a:endParaRPr lang="ru-RU" sz="80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436" y="5800437"/>
            <a:ext cx="13534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представляет: </a:t>
            </a:r>
            <a:endParaRPr lang="ru-RU" sz="2400" dirty="0" smtClean="0"/>
          </a:p>
          <a:p>
            <a:r>
              <a:rPr lang="ru-RU" sz="2400" dirty="0" smtClean="0"/>
              <a:t>председатель Комитета по делам молодёжи</a:t>
            </a:r>
            <a:r>
              <a:rPr lang="ru-RU" sz="2400" dirty="0" smtClean="0"/>
              <a:t> </a:t>
            </a:r>
            <a:r>
              <a:rPr lang="ru-RU" sz="2400" dirty="0" smtClean="0"/>
              <a:t>Ишимбаева Нелли Рифовна</a:t>
            </a:r>
            <a:endParaRPr lang="ru-RU" sz="2400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6" b="97376" l="972" r="93975">
                        <a14:foregroundMark x1="63071" y1="64917" x2="63071" y2="64917"/>
                        <a14:foregroundMark x1="24781" y1="80041" x2="24781" y2="80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82" y="4035272"/>
            <a:ext cx="3749064" cy="226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34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9">
        <p14:ferris dir="l"/>
      </p:transition>
    </mc:Choice>
    <mc:Fallback xmlns="">
      <p:transition spd="slow" advTm="7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92" y="1160059"/>
            <a:ext cx="7246962" cy="5435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60353" y="178641"/>
            <a:ext cx="10768083" cy="6463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Социальный проект 		«Я – Аниматор!»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914" y="1160059"/>
            <a:ext cx="4314256" cy="2585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Цели проекта:</a:t>
            </a:r>
          </a:p>
          <a:p>
            <a:r>
              <a:rPr lang="ru-RU" dirty="0" smtClean="0"/>
              <a:t>-содействие трудовой занятости молодёжи</a:t>
            </a:r>
          </a:p>
          <a:p>
            <a:r>
              <a:rPr lang="ru-RU" dirty="0" smtClean="0"/>
              <a:t>-вовлечение молодёжи в социально-общественную сферу деятельности</a:t>
            </a:r>
          </a:p>
          <a:p>
            <a:r>
              <a:rPr lang="ru-RU" dirty="0" smtClean="0"/>
              <a:t>-профилактика девиантного поведения, вредных привычек среди несовершеннолетних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4914" y="4080469"/>
            <a:ext cx="4314256" cy="1200329"/>
          </a:xfrm>
          <a:prstGeom prst="rect">
            <a:avLst/>
          </a:prstGeom>
          <a:solidFill>
            <a:schemeClr val="accent3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Задача проекта:</a:t>
            </a:r>
          </a:p>
          <a:p>
            <a:r>
              <a:rPr lang="ru-RU" dirty="0" smtClean="0"/>
              <a:t>-организация игровых спортивных мероприятий на дворовых площадках по месту жительства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77" y="5280798"/>
            <a:ext cx="1302529" cy="1842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115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8"/>
    </mc:Choice>
    <mc:Fallback xmlns="">
      <p:transition spd="slow" advTm="17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1.85185E-6 L -3.1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493" y="-40336"/>
            <a:ext cx="10336409" cy="13208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Этапы реализации проекта:</a:t>
            </a:r>
            <a:endParaRPr lang="ru-RU" sz="4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39" y="1547112"/>
            <a:ext cx="5213444" cy="4209677"/>
          </a:xfrm>
        </p:spPr>
      </p:pic>
      <p:sp>
        <p:nvSpPr>
          <p:cNvPr id="10" name="TextBox 9"/>
          <p:cNvSpPr txBox="1"/>
          <p:nvPr/>
        </p:nvSpPr>
        <p:spPr>
          <a:xfrm>
            <a:off x="322485" y="750555"/>
            <a:ext cx="6747048" cy="95410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Апрель</a:t>
            </a:r>
            <a:r>
              <a:rPr lang="ru-RU" sz="2800" dirty="0" smtClean="0"/>
              <a:t> – сбор заявок на участие в проекте.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485" y="1915700"/>
            <a:ext cx="6747049" cy="13849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u="sng" dirty="0"/>
              <a:t>Май</a:t>
            </a:r>
            <a:r>
              <a:rPr lang="ru-RU" sz="2800" dirty="0"/>
              <a:t> – отборочный кастинг и проведение обучающих семинаров с будущими аниматорами.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486" y="3558759"/>
            <a:ext cx="6747049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u="sng" dirty="0"/>
              <a:t>Июнь – Август </a:t>
            </a:r>
            <a:r>
              <a:rPr lang="ru-RU" sz="2800" dirty="0"/>
              <a:t>– работа аниматоров на площадках по месту жительства.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488" y="4770930"/>
            <a:ext cx="6747049" cy="9541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u="sng" dirty="0"/>
              <a:t>Сентябрь</a:t>
            </a:r>
            <a:r>
              <a:rPr lang="ru-RU" sz="2800" dirty="0"/>
              <a:t> – подведение итогов сезона, сдача </a:t>
            </a:r>
            <a:r>
              <a:rPr lang="ru-RU" sz="2800" dirty="0" smtClean="0"/>
              <a:t>отчётов.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107091" y="5983101"/>
            <a:ext cx="122990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-15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Срок реализации проекта: ежегодно в летний период</a:t>
            </a:r>
            <a:endParaRPr lang="ru-RU" sz="3600" b="1" cap="none" spc="-15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36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45"/>
    </mc:Choice>
    <mc:Fallback xmlns="">
      <p:transition spd="slow" advTm="16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1796"/>
            <a:ext cx="6517642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10 отобранных аниматоров в возрасте от 18 до 25 лет получив набор необходимого инвентаря (обручи, скакалки, бадминтон, мячи, настольные игры) ежедневно по будням с 18:00 до 20:00 начинают свою работу на закрепленной дворовой площадке.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59" y="130178"/>
            <a:ext cx="5565141" cy="4184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0" y="4465807"/>
            <a:ext cx="2676655" cy="2007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65" y="4465808"/>
            <a:ext cx="2675466" cy="200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80" y="4465807"/>
            <a:ext cx="2015224" cy="2006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645" y="4465808"/>
            <a:ext cx="2021556" cy="2010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1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7"/>
    </mc:Choice>
    <mc:Fallback xmlns="">
      <p:transition spd="slow" advTm="13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478"/>
            <a:ext cx="12037325" cy="61415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400" b="1" dirty="0" smtClean="0">
                <a:ln>
                  <a:solidFill>
                    <a:schemeClr val="tx1"/>
                  </a:solidFill>
                </a:ln>
              </a:rPr>
              <a:t>Вся работа проходит согласно индивидуальным планам</a:t>
            </a:r>
            <a:endParaRPr lang="ru-RU" sz="34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0" y="900751"/>
            <a:ext cx="4369800" cy="585024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26" y="900752"/>
            <a:ext cx="4137634" cy="585024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36" y="2406507"/>
            <a:ext cx="2006859" cy="2838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77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3"/>
    </mc:Choice>
    <mc:Fallback xmlns="">
      <p:transition spd="slow" advTm="15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3773"/>
            <a:ext cx="5474221" cy="6050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spc="3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Особенности проекта:</a:t>
            </a:r>
            <a:endParaRPr lang="ru-RU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632" y="1173706"/>
            <a:ext cx="8685031" cy="709685"/>
          </a:xfrm>
          <a:ln w="28575">
            <a:solidFill>
              <a:schemeClr val="accent5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- это социальный лифт для молодёжи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6" b="97376" l="972" r="93975">
                        <a14:foregroundMark x1="63071" y1="64917" x2="63071" y2="64917"/>
                        <a14:foregroundMark x1="24781" y1="80041" x2="24781" y2="80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1" y="973282"/>
            <a:ext cx="1568178" cy="1103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288272"/>
            <a:ext cx="12192000" cy="452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Пробуя себя в качестве </a:t>
            </a:r>
          </a:p>
          <a:p>
            <a:pPr algn="ctr"/>
            <a:r>
              <a:rPr lang="ru-RU" sz="4800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организаторов мероприятий, вовлекаясь в общественную деятельность – </a:t>
            </a:r>
            <a:r>
              <a:rPr lang="ru-RU" sz="4800" cap="none" spc="0" dirty="0" smtClean="0">
                <a:ln/>
                <a:solidFill>
                  <a:srgbClr val="FF0000"/>
                </a:solidFill>
                <a:effectLst/>
              </a:rPr>
              <a:t>аниматоры</a:t>
            </a:r>
            <a:r>
              <a:rPr lang="ru-RU" sz="4800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вливаются в команду волонтёров, активистов</a:t>
            </a:r>
            <a:r>
              <a:rPr lang="ru-RU" sz="48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, или приходят на работу в качестве сотрудников.</a:t>
            </a:r>
            <a:endParaRPr lang="ru-RU" sz="4800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56" b="90000" l="15889" r="90000">
                        <a14:foregroundMark x1="34222" y1="32444" x2="34222" y2="32444"/>
                        <a14:backgroundMark x1="33111" y1="24222" x2="33111" y2="24222"/>
                        <a14:backgroundMark x1="40111" y1="19556" x2="40111" y2="19556"/>
                        <a14:backgroundMark x1="29556" y1="33222" x2="29556" y2="33222"/>
                        <a14:backgroundMark x1="22778" y1="41667" x2="22778" y2="41667"/>
                        <a14:backgroundMark x1="19444" y1="49000" x2="19444" y2="49000"/>
                        <a14:backgroundMark x1="25222" y1="51444" x2="25222" y2="51444"/>
                        <a14:backgroundMark x1="31333" y1="52778" x2="31333" y2="52778"/>
                        <a14:backgroundMark x1="32667" y1="52778" x2="32667" y2="52778"/>
                        <a14:backgroundMark x1="67111" y1="67778" x2="67111" y2="6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94" y="58882"/>
            <a:ext cx="2123365" cy="2123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64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8"/>
    </mc:Choice>
    <mc:Fallback xmlns="">
      <p:transition spd="slow" advTm="14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8471" y="1785804"/>
            <a:ext cx="7493529" cy="1086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Финансирование проекта ведётся из бюджета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муниципального района.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937"/>
            <a:ext cx="4698471" cy="66460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05724" y="609600"/>
            <a:ext cx="7883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Ежемесячная заработная плата </a:t>
            </a:r>
            <a:r>
              <a:rPr lang="ru-RU" sz="2800" b="1" dirty="0" smtClean="0"/>
              <a:t>аниматора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03413" y="1051349"/>
            <a:ext cx="6888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 </a:t>
            </a:r>
            <a:r>
              <a:rPr lang="ru-RU" sz="3200" b="1" dirty="0">
                <a:solidFill>
                  <a:srgbClr val="FF0000"/>
                </a:solidFill>
              </a:rPr>
              <a:t>000 </a:t>
            </a:r>
            <a:r>
              <a:rPr lang="ru-RU" sz="3200" b="1" dirty="0" smtClean="0">
                <a:solidFill>
                  <a:srgbClr val="FF0000"/>
                </a:solidFill>
              </a:rPr>
              <a:t>рублей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761902427"/>
              </p:ext>
            </p:extLst>
          </p:nvPr>
        </p:nvGraphicFramePr>
        <p:xfrm>
          <a:off x="4903413" y="3305312"/>
          <a:ext cx="6888478" cy="340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6532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8"/>
    </mc:Choice>
    <mc:Fallback xmlns="">
      <p:transition spd="slow" advTm="14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Graphic spid="2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24" y="158305"/>
            <a:ext cx="5120160" cy="838200"/>
          </a:xfrm>
          <a:ln w="57150"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ru-RU" sz="4800" b="1" dirty="0"/>
              <a:t>«Я – Аниматор</a:t>
            </a:r>
            <a:r>
              <a:rPr lang="ru-RU" sz="4800" b="1" dirty="0" smtClean="0"/>
              <a:t>!»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2413" y="240145"/>
            <a:ext cx="6055413" cy="2881746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ru-RU" sz="2800" b="1" dirty="0" smtClean="0"/>
              <a:t>проект</a:t>
            </a:r>
            <a:r>
              <a:rPr lang="ru-RU" sz="2800" b="1" dirty="0" smtClean="0"/>
              <a:t>, позволяющий раскрыться, прочувствовать свои предпочтения в личностном развитии, влиться в общественную жизнь города, обрести друзей и стать частью команды активной молодёжи Ишимбая</a:t>
            </a:r>
            <a:r>
              <a:rPr lang="ru-RU" sz="2800" b="1" dirty="0" smtClean="0"/>
              <a:t>!</a:t>
            </a:r>
          </a:p>
          <a:p>
            <a:pPr>
              <a:buFontTx/>
              <a:buChar char="-"/>
            </a:pPr>
            <a:r>
              <a:rPr lang="ru-RU" sz="2800" b="1" dirty="0" smtClean="0"/>
              <a:t>Доказательством тому служат полученные результаты: за время реализации проекта с 2013 по 2019 год в ряды добровольцев вступило более 100 человек, было временно трудоустроено 70 студентов, проведено более 420 мероприятий с общим целевой аудитории охватом в более чем 63 000 человек.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9" y="3793934"/>
            <a:ext cx="3189584" cy="2394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99" y="2998586"/>
            <a:ext cx="2331514" cy="1748636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45" y="4991275"/>
            <a:ext cx="2659576" cy="1766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1" y="1102833"/>
            <a:ext cx="3281943" cy="24640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20" y="598901"/>
            <a:ext cx="2114997" cy="2991698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96" b="97376" l="972" r="93975">
                        <a14:foregroundMark x1="63071" y1="64917" x2="63071" y2="64917"/>
                        <a14:foregroundMark x1="24781" y1="80041" x2="24781" y2="80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90" y="3232499"/>
            <a:ext cx="1995453" cy="1404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51" y="5288227"/>
            <a:ext cx="2497287" cy="14041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933" y="3226601"/>
            <a:ext cx="2213286" cy="1659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19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51"/>
    </mc:Choice>
    <mc:Fallback xmlns="">
      <p:transition spd="slow" advTm="23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5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|1.8|5.2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1.3|2|3|2.5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.7|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0.8|1|0.7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1.4|1.4|1.4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0.3|2.4|2.1|2.1|2.3|1.7|1.6|1.6|1.5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3470</TotalTime>
  <Words>307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Этапы реализации проекта:</vt:lpstr>
      <vt:lpstr>Презентация PowerPoint</vt:lpstr>
      <vt:lpstr>Вся работа проходит согласно индивидуальным планам</vt:lpstr>
      <vt:lpstr>Особенности проекта:</vt:lpstr>
      <vt:lpstr>Презентация PowerPoint</vt:lpstr>
      <vt:lpstr>«Я – Аниматор!»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ПК</cp:lastModifiedBy>
  <cp:revision>38</cp:revision>
  <dcterms:created xsi:type="dcterms:W3CDTF">2019-08-27T05:22:39Z</dcterms:created>
  <dcterms:modified xsi:type="dcterms:W3CDTF">2020-04-24T10:45:29Z</dcterms:modified>
</cp:coreProperties>
</file>