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>
        <p:scale>
          <a:sx n="100" d="100"/>
          <a:sy n="100" d="100"/>
        </p:scale>
        <p:origin x="-1944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14.07.2021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14.07.2021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«Волонтеры серебряного возраста»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140969"/>
            <a:ext cx="6768752" cy="1368152"/>
          </a:xfrm>
        </p:spPr>
        <p:txBody>
          <a:bodyPr/>
          <a:lstStyle/>
          <a:p>
            <a:r>
              <a:rPr lang="ru-RU" sz="1800" b="1" dirty="0"/>
              <a:t>ГОСУДАРСТВЕННОЕ БЮДЖЕТНОЕ УЧРЕЖДЕНИЕ</a:t>
            </a:r>
            <a:br>
              <a:rPr lang="ru-RU" sz="1800" b="1" dirty="0"/>
            </a:br>
            <a:r>
              <a:rPr lang="ru-RU" sz="1800" b="1" dirty="0"/>
              <a:t> «ЮЖНО-САХАЛИНСКИЙ ДОМ-ИНТЕРНАТ ДЛЯ ПРЕСТАРЕЛЫХ И ИНВАЛИДОВ»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93131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Аннотация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916832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В нашем учреждении ведется активная деятельность по вовлечению получателей социальных услуг в социально значимые и волонтерские проекты, то есть, проживающие пожилого возраста самостоятельно демонстрируют свои умения и обучают желающих из других организаций и учреждений. </a:t>
            </a:r>
            <a:endParaRPr lang="ru-RU" dirty="0" smtClean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+mj-lt"/>
              </a:rPr>
              <a:t>Несмотря </a:t>
            </a:r>
            <a:r>
              <a:rPr lang="ru-RU" dirty="0">
                <a:latin typeface="+mj-lt"/>
              </a:rPr>
              <a:t>на то, что у данной социальной группы не хватает необходимых знаний, навыков и практик в оказании такой помощи, значительная часть пожилых граждан чувствуют в себе большой потенциал, активно берётся за любые возможности, позволяющие проявлять инициативу. </a:t>
            </a:r>
            <a:endParaRPr lang="ru-RU" dirty="0" smtClean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+mj-lt"/>
              </a:rPr>
              <a:t>Участие </a:t>
            </a:r>
            <a:r>
              <a:rPr lang="ru-RU" dirty="0">
                <a:latin typeface="+mj-lt"/>
              </a:rPr>
              <a:t>в добровольческой деятельности позволит гражданам пожилого возраста, чувствующим в себе физические и моральные силы, реализовать свой внутренний потенциал, накопленный жизненный опыт, категориям граждан – получателям услуг – получить необходимую помощь, повысить качество жизни, снизить внутреннее психологическое напряжение.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89757" y="6369142"/>
            <a:ext cx="467542" cy="270029"/>
          </a:xfrm>
          <a:prstGeom prst="flowChartProcess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istral" panose="03090702030407020403" pitchFamily="66" charset="0"/>
              </a:rPr>
              <a:t>2</a:t>
            </a:r>
            <a:endParaRPr lang="ru-RU" dirty="0">
              <a:solidFill>
                <a:schemeClr val="tx1"/>
              </a:solidFill>
              <a:latin typeface="Mistral" panose="03090702030407020403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6386455"/>
            <a:ext cx="51845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ГБУ «Южно-Сахалинский дом-интернат для престарелых и инвалидов»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54721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943842"/>
            <a:ext cx="396973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В настоящее время в число </a:t>
            </a:r>
            <a:r>
              <a:rPr lang="ru-RU" sz="1400" b="1" dirty="0" smtClean="0">
                <a:latin typeface="+mj-lt"/>
              </a:rPr>
              <a:t>Серебряных </a:t>
            </a:r>
            <a:r>
              <a:rPr lang="ru-RU" sz="1400" b="1" dirty="0">
                <a:latin typeface="+mj-lt"/>
              </a:rPr>
              <a:t>волонтеров </a:t>
            </a:r>
            <a:r>
              <a:rPr lang="ru-RU" sz="1400" dirty="0">
                <a:latin typeface="+mj-lt"/>
              </a:rPr>
              <a:t>входит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9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человек</a:t>
            </a:r>
            <a:r>
              <a:rPr lang="ru-RU" sz="1400" dirty="0">
                <a:latin typeface="+mj-lt"/>
              </a:rPr>
              <a:t>. Своими яркими примерами они служат подражанием для всех получателей социальных услуг нашего дома-интерната.</a:t>
            </a:r>
          </a:p>
          <a:p>
            <a:pPr algn="ctr"/>
            <a:r>
              <a:rPr lang="ru-RU" sz="1400" dirty="0">
                <a:latin typeface="+mj-lt"/>
              </a:rPr>
              <a:t>Работа по развитию </a:t>
            </a:r>
            <a:r>
              <a:rPr lang="ru-RU" sz="1400" b="1" dirty="0">
                <a:latin typeface="+mj-lt"/>
              </a:rPr>
              <a:t>Серебряного волонтерства </a:t>
            </a:r>
            <a:r>
              <a:rPr lang="ru-RU" sz="1400" dirty="0">
                <a:latin typeface="+mj-lt"/>
              </a:rPr>
              <a:t>в учреждении ведется активно и постоянно. Получатели социальных услуг получают возможность динамично взаимодействовать с социумом, личностно развиваться, приносить пользу обществу.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8"/>
          <a:stretch/>
        </p:blipFill>
        <p:spPr>
          <a:xfrm>
            <a:off x="323528" y="332656"/>
            <a:ext cx="3969731" cy="3183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Блок-схема: процесс 6"/>
          <p:cNvSpPr/>
          <p:nvPr/>
        </p:nvSpPr>
        <p:spPr>
          <a:xfrm>
            <a:off x="89757" y="6369142"/>
            <a:ext cx="467542" cy="270029"/>
          </a:xfrm>
          <a:prstGeom prst="flowChartProcess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Mistral" panose="03090702030407020403" pitchFamily="66" charset="0"/>
              </a:rPr>
              <a:t>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6386455"/>
            <a:ext cx="51845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ГБУ «Южно-Сахалинский дом-интернат для престарелых и инвалидов»</a:t>
            </a:r>
            <a:endParaRPr lang="ru-RU" sz="11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26" y="332656"/>
            <a:ext cx="3005051" cy="1981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519043"/>
            <a:ext cx="2098203" cy="1457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01301"/>
            <a:ext cx="2089501" cy="1371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02" y="4293096"/>
            <a:ext cx="2799633" cy="1886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62545"/>
            <a:ext cx="1927836" cy="1445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85" y="5174948"/>
            <a:ext cx="1830061" cy="1211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791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224136"/>
          </a:xfrm>
        </p:spPr>
        <p:txBody>
          <a:bodyPr>
            <a:noAutofit/>
          </a:bodyPr>
          <a:lstStyle/>
          <a:p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Серебряные добровольцы пробуют свои силы в разных формах </a:t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волонтерской работы: акции, праздники, спортивные мероприятия 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89757" y="6369142"/>
            <a:ext cx="467542" cy="270029"/>
          </a:xfrm>
          <a:prstGeom prst="flowChartProcess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istral" panose="03090702030407020403" pitchFamily="66" charset="0"/>
              </a:rPr>
              <a:t>4</a:t>
            </a:r>
            <a:endParaRPr lang="ru-RU" dirty="0">
              <a:solidFill>
                <a:schemeClr val="tx1"/>
              </a:solidFill>
              <a:latin typeface="Mistral" panose="030907020304070204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6386455"/>
            <a:ext cx="51845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ГБУ «Южно-Сахалинский дом-интернат для престарелых и инвалидов»</a:t>
            </a:r>
            <a:endParaRPr lang="ru-RU" sz="1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5717" y="52292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+mj-lt"/>
              </a:rPr>
              <a:t>И</a:t>
            </a:r>
            <a:r>
              <a:rPr lang="ru-RU" sz="1400" b="1" dirty="0" smtClean="0">
                <a:latin typeface="+mj-lt"/>
              </a:rPr>
              <a:t>гровая </a:t>
            </a:r>
            <a:r>
              <a:rPr lang="ru-RU" sz="1400" b="1" dirty="0">
                <a:latin typeface="+mj-lt"/>
              </a:rPr>
              <a:t>программа «В городе детства», совместно с </a:t>
            </a:r>
            <a:r>
              <a:rPr lang="ru-RU" sz="1400" b="1" dirty="0" smtClean="0">
                <a:latin typeface="+mj-lt"/>
              </a:rPr>
              <a:t>ребятами </a:t>
            </a:r>
            <a:r>
              <a:rPr lang="ru-RU" sz="1400" b="1" dirty="0">
                <a:latin typeface="+mj-lt"/>
              </a:rPr>
              <a:t>с социально-реабилитационного центра «Маячок», и </a:t>
            </a:r>
            <a:r>
              <a:rPr lang="ru-RU" sz="1400" b="1" dirty="0" smtClean="0">
                <a:latin typeface="+mj-lt"/>
              </a:rPr>
              <a:t>волонтерами  Центра </a:t>
            </a:r>
            <a:r>
              <a:rPr lang="ru-RU" sz="1400" b="1" dirty="0">
                <a:latin typeface="+mj-lt"/>
              </a:rPr>
              <a:t>молодежных </a:t>
            </a:r>
            <a:r>
              <a:rPr lang="ru-RU" sz="1400" b="1" dirty="0" smtClean="0">
                <a:latin typeface="+mj-lt"/>
              </a:rPr>
              <a:t>инициатив </a:t>
            </a:r>
            <a:endParaRPr lang="ru-RU" sz="1400" b="1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86" y="1700808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90" y="2060848"/>
            <a:ext cx="364840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209142"/>
            <a:ext cx="162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86" y="4329100"/>
            <a:ext cx="2400267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944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5600" y="3429000"/>
            <a:ext cx="3929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latin typeface="+mj-lt"/>
              </a:rPr>
              <a:t>М</a:t>
            </a:r>
            <a:r>
              <a:rPr lang="ru-RU" sz="1400" b="1" dirty="0" smtClean="0">
                <a:latin typeface="+mj-lt"/>
              </a:rPr>
              <a:t>астер-класс «</a:t>
            </a:r>
            <a:r>
              <a:rPr lang="ru-RU" sz="1400" b="1" dirty="0">
                <a:latin typeface="+mj-lt"/>
              </a:rPr>
              <a:t>Цветы России», </a:t>
            </a:r>
            <a:endParaRPr lang="ru-RU" sz="1400" b="1" dirty="0" smtClean="0">
              <a:latin typeface="+mj-lt"/>
            </a:endParaRPr>
          </a:p>
          <a:p>
            <a:pPr algn="ctr"/>
            <a:r>
              <a:rPr lang="ru-RU" sz="1400" b="1" dirty="0" smtClean="0">
                <a:latin typeface="+mj-lt"/>
              </a:rPr>
              <a:t>совместно </a:t>
            </a:r>
            <a:r>
              <a:rPr lang="ru-RU" sz="1400" b="1" dirty="0">
                <a:latin typeface="+mj-lt"/>
              </a:rPr>
              <a:t>с </a:t>
            </a:r>
            <a:r>
              <a:rPr lang="ru-RU" sz="1400" b="1" dirty="0" smtClean="0">
                <a:latin typeface="+mj-lt"/>
              </a:rPr>
              <a:t>учениками </a:t>
            </a:r>
            <a:r>
              <a:rPr lang="ru-RU" sz="1400" b="1" dirty="0">
                <a:latin typeface="+mj-lt"/>
              </a:rPr>
              <a:t>МАОУ СОШ № 32 </a:t>
            </a:r>
            <a:endParaRPr lang="ru-RU" sz="1400" dirty="0">
              <a:latin typeface="+mj-lt"/>
            </a:endParaRPr>
          </a:p>
        </p:txBody>
      </p:sp>
      <p:pic>
        <p:nvPicPr>
          <p:cNvPr id="2052" name="Picture 4" descr="C:\Users\User\Desktop\IMG_2232-14-06-19-04-1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3755251" cy="29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36" y="4225093"/>
            <a:ext cx="1851983" cy="2414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9800" y="-15773400"/>
            <a:ext cx="216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5093"/>
            <a:ext cx="1882567" cy="2414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3501008"/>
            <a:ext cx="3209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+mj-lt"/>
              </a:rPr>
              <a:t>«Открытка </a:t>
            </a:r>
            <a:r>
              <a:rPr lang="ru-RU" sz="1400" b="1" dirty="0">
                <a:latin typeface="+mj-lt"/>
              </a:rPr>
              <a:t>для </a:t>
            </a:r>
            <a:r>
              <a:rPr lang="ru-RU" sz="1400" b="1" dirty="0" smtClean="0">
                <a:latin typeface="+mj-lt"/>
              </a:rPr>
              <a:t>ветерана», </a:t>
            </a:r>
          </a:p>
          <a:p>
            <a:pPr algn="ctr"/>
            <a:r>
              <a:rPr lang="ru-RU" sz="1400" b="1" dirty="0" smtClean="0">
                <a:latin typeface="+mj-lt"/>
              </a:rPr>
              <a:t>совместно </a:t>
            </a:r>
            <a:r>
              <a:rPr lang="ru-RU" sz="1400" b="1" dirty="0">
                <a:latin typeface="+mj-lt"/>
              </a:rPr>
              <a:t>ребята с ГКУ </a:t>
            </a:r>
            <a:r>
              <a:rPr lang="ru-RU" sz="1400" b="1" dirty="0" smtClean="0">
                <a:latin typeface="+mj-lt"/>
              </a:rPr>
              <a:t>«Маячок» </a:t>
            </a:r>
            <a:endParaRPr lang="ru-RU" sz="1400" dirty="0">
              <a:latin typeface="+mj-lt"/>
            </a:endParaRPr>
          </a:p>
        </p:txBody>
      </p:sp>
      <p:pic>
        <p:nvPicPr>
          <p:cNvPr id="2056" name="Picture 8" descr="Z:\общая\Программист\Отчеты.Кристина\2019\Сентябрь\12.09.2019-открытка для ветерана\IMG-20190910-WA00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31" y="4225093"/>
            <a:ext cx="3384376" cy="2414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Блок-схема: процесс 11"/>
          <p:cNvSpPr/>
          <p:nvPr/>
        </p:nvSpPr>
        <p:spPr>
          <a:xfrm>
            <a:off x="89757" y="6369142"/>
            <a:ext cx="467542" cy="270029"/>
          </a:xfrm>
          <a:prstGeom prst="flowChartProcess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istral" panose="03090702030407020403" pitchFamily="66" charset="0"/>
              </a:rPr>
              <a:t>5</a:t>
            </a:r>
            <a:endParaRPr lang="ru-RU" dirty="0">
              <a:solidFill>
                <a:schemeClr val="tx1"/>
              </a:solidFill>
              <a:latin typeface="Mistral" panose="03090702030407020403" pitchFamily="66" charset="0"/>
            </a:endParaRPr>
          </a:p>
        </p:txBody>
      </p:sp>
      <p:pic>
        <p:nvPicPr>
          <p:cNvPr id="2057" name="Picture 9" descr="Z:\общая\Программист\Отчеты.Кристина\2019\Сентябрь\12.09.2019-открытка для ветерана\IMG-20190910-WA00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37" y="260648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07265"/>
            <a:ext cx="1728192" cy="2221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059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9" y="332656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+mj-lt"/>
              </a:rPr>
              <a:t>Выезд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Серебряных волонтеров </a:t>
            </a:r>
            <a:r>
              <a:rPr lang="ru-RU" sz="1400" b="1" dirty="0" smtClean="0">
                <a:latin typeface="+mj-lt"/>
              </a:rPr>
              <a:t>в филиал ГБУ «ЮСДИ», </a:t>
            </a:r>
          </a:p>
          <a:p>
            <a:pPr algn="ctr"/>
            <a:r>
              <a:rPr lang="ru-RU" sz="1400" b="1" dirty="0" smtClean="0">
                <a:latin typeface="+mj-lt"/>
              </a:rPr>
              <a:t>в с. Углезаводск на мероприятие </a:t>
            </a:r>
          </a:p>
          <a:p>
            <a:pPr algn="ctr"/>
            <a:r>
              <a:rPr lang="ru-RU" sz="1400" b="1" dirty="0" smtClean="0">
                <a:latin typeface="+mj-lt"/>
              </a:rPr>
              <a:t>«Добрый </a:t>
            </a:r>
            <a:r>
              <a:rPr lang="ru-RU" sz="1400" b="1" dirty="0">
                <a:latin typeface="+mj-lt"/>
              </a:rPr>
              <a:t>день! Мы в гости</a:t>
            </a:r>
            <a:r>
              <a:rPr lang="ru-RU" sz="1400" b="1" dirty="0" smtClean="0">
                <a:latin typeface="+mj-lt"/>
              </a:rPr>
              <a:t>!»</a:t>
            </a:r>
            <a:endParaRPr lang="ru-RU" sz="1400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1" y="3645024"/>
            <a:ext cx="3672408" cy="2754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Z:\общая\Программист\Отчеты.Кристина\2019\Ноябрь\28.10.19-добрый день, мы в гости\20191028_134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726" y="1552583"/>
            <a:ext cx="2187821" cy="1764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Z:\общая\Программист\Отчеты.Кристина\2019\Ноябрь\28.10.19-добрый день, мы в гости\IMG-20191028-WA00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340769"/>
            <a:ext cx="1836204" cy="2187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4283968" y="6091553"/>
            <a:ext cx="4695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+mj-lt"/>
              </a:rPr>
              <a:t>«Уроки доброты» для учеников МАОУ СОШ № 32 </a:t>
            </a:r>
            <a:endParaRPr lang="ru-RU" sz="1400" b="1" dirty="0">
              <a:latin typeface="+mj-lt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2880000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2880000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102" y="4190081"/>
            <a:ext cx="3074049" cy="1729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Блок-схема: процесс 10"/>
          <p:cNvSpPr/>
          <p:nvPr/>
        </p:nvSpPr>
        <p:spPr>
          <a:xfrm>
            <a:off x="89758" y="6434976"/>
            <a:ext cx="467542" cy="270029"/>
          </a:xfrm>
          <a:prstGeom prst="flowChartProcess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istral" panose="03090702030407020403" pitchFamily="66" charset="0"/>
              </a:rPr>
              <a:t>6</a:t>
            </a:r>
            <a:endParaRPr lang="ru-RU" dirty="0">
              <a:solidFill>
                <a:schemeClr val="tx1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1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9" y="537321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+mj-lt"/>
              </a:rPr>
              <a:t>У</a:t>
            </a:r>
            <a:r>
              <a:rPr lang="ru-RU" sz="1400" b="1" dirty="0" smtClean="0">
                <a:latin typeface="+mj-lt"/>
              </a:rPr>
              <a:t>частники </a:t>
            </a:r>
            <a:r>
              <a:rPr lang="ru-RU" sz="1400" b="1" dirty="0">
                <a:latin typeface="+mj-lt"/>
              </a:rPr>
              <a:t>«Серебряного волонтерства» </a:t>
            </a:r>
            <a:r>
              <a:rPr lang="ru-RU" sz="1400" b="1" dirty="0" smtClean="0">
                <a:latin typeface="+mj-lt"/>
              </a:rPr>
              <a:t>провели</a:t>
            </a:r>
            <a:r>
              <a:rPr lang="ru-RU" sz="1400" b="1" dirty="0" smtClean="0">
                <a:latin typeface="+mj-lt"/>
              </a:rPr>
              <a:t> для учащихся Лицея № 1 </a:t>
            </a:r>
            <a:r>
              <a:rPr lang="ru-RU" sz="1400" b="1" dirty="0">
                <a:latin typeface="+mj-lt"/>
              </a:rPr>
              <a:t>«Уроки мужества</a:t>
            </a:r>
            <a:r>
              <a:rPr lang="ru-RU" sz="1400" b="1" dirty="0" smtClean="0">
                <a:latin typeface="+mj-lt"/>
              </a:rPr>
              <a:t>»</a:t>
            </a:r>
            <a:endParaRPr lang="ru-RU" sz="1400" b="1" dirty="0">
              <a:latin typeface="+mj-lt"/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89758" y="6299961"/>
            <a:ext cx="467542" cy="270029"/>
          </a:xfrm>
          <a:prstGeom prst="flowChartProcess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istral" panose="03090702030407020403" pitchFamily="66" charset="0"/>
              </a:rPr>
              <a:t>7</a:t>
            </a:r>
            <a:endParaRPr lang="ru-RU" dirty="0">
              <a:solidFill>
                <a:schemeClr val="tx1"/>
              </a:solidFill>
              <a:latin typeface="Mistral" panose="03090702030407020403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08" y="260648"/>
            <a:ext cx="1794240" cy="3189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3216"/>
            <a:ext cx="38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41" y="1700808"/>
            <a:ext cx="2386051" cy="1342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75097" y="47667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latin typeface="+mj-lt"/>
              </a:rPr>
              <a:t>Мероприятие «Битва </a:t>
            </a:r>
            <a:r>
              <a:rPr lang="ru-RU" sz="1400" b="1" dirty="0">
                <a:latin typeface="+mj-lt"/>
              </a:rPr>
              <a:t>хоров, ведь песня тоже воевала</a:t>
            </a:r>
            <a:r>
              <a:rPr lang="ru-RU" sz="1400" b="1" dirty="0" smtClean="0">
                <a:latin typeface="+mj-lt"/>
              </a:rPr>
              <a:t>!», с ребятами из МАОУ СОШ № 32</a:t>
            </a:r>
            <a:endParaRPr lang="ru-RU" sz="1400" dirty="0">
              <a:latin typeface="+mj-lt"/>
            </a:endParaRPr>
          </a:p>
        </p:txBody>
      </p:sp>
      <p:pic>
        <p:nvPicPr>
          <p:cNvPr id="4101" name="Picture 5" descr="Z:\общая\Программист\Отчеты.Кристина\2019\Апрель-Май\13.05.19-битва хоров\20190513_1109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90" y="4132081"/>
            <a:ext cx="3840427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Z:\общая\Программист\Отчеты.Кристина\2019\Апрель-Май\13.05.19-битва хоров\20190513_1131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0734" y="1747718"/>
            <a:ext cx="3582539" cy="2015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979520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99</TotalTime>
  <Words>338</Words>
  <Application>Microsoft Office PowerPoint</Application>
  <PresentationFormat>Экран (4:3)</PresentationFormat>
  <Paragraphs>29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Аптека</vt:lpstr>
      <vt:lpstr>ГОСУДАРСТВЕННОЕ БЮДЖЕТНОЕ УЧРЕЖДЕНИЕ  «ЮЖНО-САХАЛИНСКИЙ ДОМ-ИНТЕРНАТ ДЛЯ ПРЕСТАРЕЛЫХ И ИНВАЛИДОВ» </vt:lpstr>
      <vt:lpstr>Аннотация </vt:lpstr>
      <vt:lpstr>Презентация PowerPoint</vt:lpstr>
      <vt:lpstr>Серебряные добровольцы пробуют свои силы в разных формах  волонтерской работы: акции, праздники, спортивные мероприятия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 «ЮЖНО-САХАЛИНСКИЙ ДОМ-ИНТЕРНАТ ДЛЯ ПРЕСТАРЕЛЫХ И ИНВАЛИДОВ» </dc:title>
  <dc:creator>User</dc:creator>
  <cp:lastModifiedBy>User</cp:lastModifiedBy>
  <cp:revision>11</cp:revision>
  <dcterms:created xsi:type="dcterms:W3CDTF">2021-07-13T23:38:39Z</dcterms:created>
  <dcterms:modified xsi:type="dcterms:W3CDTF">2021-07-14T05:29:55Z</dcterms:modified>
</cp:coreProperties>
</file>