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0"/>
  </p:notesMasterIdLst>
  <p:sldIdLst>
    <p:sldId id="256" r:id="rId2"/>
    <p:sldId id="265" r:id="rId3"/>
    <p:sldId id="257" r:id="rId4"/>
    <p:sldId id="264" r:id="rId5"/>
    <p:sldId id="260" r:id="rId6"/>
    <p:sldId id="261" r:id="rId7"/>
    <p:sldId id="266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6" userDrawn="1">
          <p15:clr>
            <a:srgbClr val="A4A3A4"/>
          </p15:clr>
        </p15:guide>
        <p15:guide id="2" pos="7469" userDrawn="1">
          <p15:clr>
            <a:srgbClr val="A4A3A4"/>
          </p15:clr>
        </p15:guide>
        <p15:guide id="3" pos="370" userDrawn="1">
          <p15:clr>
            <a:srgbClr val="A4A3A4"/>
          </p15:clr>
        </p15:guide>
        <p15:guide id="4" orient="horz" pos="40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4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90" d="100"/>
          <a:sy n="90" d="100"/>
        </p:scale>
        <p:origin x="-370" y="187"/>
      </p:cViewPr>
      <p:guideLst>
        <p:guide orient="horz" pos="346"/>
        <p:guide orient="horz" pos="4042"/>
        <p:guide pos="7469"/>
        <p:guide pos="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0AF51-8922-4F62-BD92-ED7B43100B6F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64FB8-28FD-4A60-8034-38B6F2E71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2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64FB8-28FD-4A60-8034-38B6F2E71FB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42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20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4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4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7259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35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705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110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000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33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73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7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4861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96544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6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1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05533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4B0-EDC5-4C94-B0E6-E7094692EAA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0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BE6A4B0-EDC5-4C94-B0E6-E7094692EAA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6EA05D2-C7FD-40EB-94AB-DD1D0A50A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36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912DA8C0-4940-4320-8F88-ADEC20032123}"/>
              </a:ext>
            </a:extLst>
          </p:cNvPr>
          <p:cNvSpPr txBox="1">
            <a:spLocks/>
          </p:cNvSpPr>
          <p:nvPr/>
        </p:nvSpPr>
        <p:spPr>
          <a:xfrm>
            <a:off x="587376" y="4528457"/>
            <a:ext cx="7087054" cy="13498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chemeClr val="bg1"/>
              </a:solidFill>
              <a:latin typeface="Atyp Text" panose="00000500000000000000" pitchFamily="2" charset="0"/>
              <a:ea typeface="Atyp Text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D1BC926-D161-4378-917F-9228C4930B3B}"/>
              </a:ext>
            </a:extLst>
          </p:cNvPr>
          <p:cNvSpPr txBox="1"/>
          <p:nvPr/>
        </p:nvSpPr>
        <p:spPr>
          <a:xfrm>
            <a:off x="1075173" y="979714"/>
            <a:ext cx="10279464" cy="280076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ФП «Мы вместе»</a:t>
            </a:r>
            <a:b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Новоселовский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Добровольческое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Добросвет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66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961B1C-AF6E-4030-9B0C-64928B8E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797169"/>
          </a:xfrm>
          <a:solidFill>
            <a:schemeClr val="tx1"/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Описание добровольческой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0FC3F48-E154-4393-B7CB-329940D4C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668351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</a:rPr>
              <a:t>МБУ МЦ "Молодежный квартал" проведено за 2023-24 годы более 30 добровольческих мероприятий. Такие акции как: Весенняя неделя добра, Марафон добрых дел, Помоги пойти учиться, Теплый 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подарок.  </a:t>
            </a:r>
            <a:r>
              <a:rPr lang="ru-RU" sz="2400" dirty="0">
                <a:solidFill>
                  <a:schemeClr val="bg1"/>
                </a:solidFill>
                <a:effectLst/>
              </a:rPr>
              <a:t>В рамках краевого инфраструктурного проекта Территория Красноярский край реализованы проекты: </a:t>
            </a:r>
            <a:r>
              <a:rPr lang="ru-RU" sz="2400" dirty="0" err="1">
                <a:solidFill>
                  <a:schemeClr val="bg1"/>
                </a:solidFill>
                <a:effectLst/>
              </a:rPr>
              <a:t>Доброящик</a:t>
            </a:r>
            <a:r>
              <a:rPr lang="ru-RU" sz="2400" dirty="0">
                <a:solidFill>
                  <a:schemeClr val="bg1"/>
                </a:solidFill>
                <a:effectLst/>
              </a:rPr>
              <a:t>, Семейный фестиваль воздушных змеев "Лети", С любовью к детям, </a:t>
            </a:r>
            <a:r>
              <a:rPr lang="ru-RU" sz="2400" dirty="0" err="1">
                <a:solidFill>
                  <a:schemeClr val="bg1"/>
                </a:solidFill>
                <a:effectLst/>
              </a:rPr>
              <a:t>Мастерклассный</a:t>
            </a:r>
            <a:r>
              <a:rPr lang="ru-RU" sz="2400" dirty="0">
                <a:solidFill>
                  <a:schemeClr val="bg1"/>
                </a:solidFill>
                <a:effectLst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август, Берег добрых дел, Звезда Памяти, Чистый Берег. </a:t>
            </a:r>
          </a:p>
          <a:p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Наша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оказывает адресную помощь;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детям войны, одиноким пенсионерам, открыт муниципальный штаб «Мы Вместе», проводим сбор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отправку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гуманитарной помощи для бойцов специальной военной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операции,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плетение маскировочных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сетей, 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блиндажных свечей и спичек длительного горения, написание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писем солдатам на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передовую.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6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BA5C5F-DDC0-4AFC-B0F0-D4C1002A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522639"/>
            <a:ext cx="10766425" cy="479169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Ключевые мероприятия и акции штаба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82CB709-B908-4889-96C8-D4CC6EDE2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1235947"/>
            <a:ext cx="9983492" cy="4722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Всероссийская акция взаимопомощи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#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МЫВМЕСТЕ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Сетевая акция «Весенняя неделя добра»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Фестиваль Дарения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Сетевая акция «Помоги пойти учиться»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Сетевая акция «Пока тепло»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Ярмарка волонтерских организаций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Университет Добра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Марафон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добрых дел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Федеральная рекламная кампания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Итоговое мероприятие флагманской программы «Мы вместе»</a:t>
            </a: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typ Text" panose="00000500000000000000" pitchFamily="2" charset="0"/>
              <a:ea typeface="Atyp Text" panose="00000500000000000000" pitchFamily="2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typ Text" panose="00000500000000000000" pitchFamily="2" charset="0"/>
              <a:ea typeface="Atyp Text" panose="00000500000000000000" pitchFamily="2" charset="0"/>
            </a:endParaRPr>
          </a:p>
          <a:p>
            <a:pPr marL="0" indent="0">
              <a:buNone/>
            </a:pPr>
            <a:endParaRPr lang="ru-RU" sz="2000" dirty="0">
              <a:latin typeface="Atyp Text" panose="00000500000000000000" pitchFamily="2" charset="0"/>
              <a:ea typeface="Atyp Text" panose="00000500000000000000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7053D26-D579-4EA5-82C8-C8C10F3836BB}"/>
              </a:ext>
            </a:extLst>
          </p:cNvPr>
          <p:cNvSpPr txBox="1">
            <a:spLocks/>
          </p:cNvSpPr>
          <p:nvPr/>
        </p:nvSpPr>
        <p:spPr>
          <a:xfrm>
            <a:off x="587376" y="6178550"/>
            <a:ext cx="1083013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latin typeface="Atyp Text" panose="00000500000000000000" pitchFamily="2" charset="0"/>
              <a:ea typeface="Atyp Tex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E126EF-2CC5-4FED-9A9C-C09E5831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02488"/>
            <a:ext cx="10515600" cy="56586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typ Text"/>
              </a:rPr>
              <a:t>Мероприятия и акции штаба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2B7EE07-7FD0-4241-93CA-E00CF21FE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768352"/>
            <a:ext cx="10515600" cy="5692738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Акция «Для Вас, любимые»</a:t>
            </a:r>
            <a:endParaRPr lang="ru-RU" sz="1800" dirty="0">
              <a:solidFill>
                <a:schemeClr val="bg1"/>
              </a:solidFill>
            </a:endParaRPr>
          </a:p>
          <a:p>
            <a:pPr algn="l"/>
            <a:r>
              <a:rPr lang="ru-RU" sz="1800" dirty="0" err="1" smtClean="0">
                <a:solidFill>
                  <a:schemeClr val="bg1"/>
                </a:solidFill>
              </a:rPr>
              <a:t>Буккросинг</a:t>
            </a:r>
            <a:r>
              <a:rPr lang="ru-RU" sz="1800" dirty="0" smtClean="0">
                <a:solidFill>
                  <a:schemeClr val="bg1"/>
                </a:solidFill>
              </a:rPr>
              <a:t>, сбор книг для ЛНР, ДНР</a:t>
            </a:r>
            <a:endParaRPr lang="ru-RU" sz="1800" dirty="0">
              <a:solidFill>
                <a:schemeClr val="bg1"/>
              </a:solidFill>
            </a:endParaRPr>
          </a:p>
          <a:p>
            <a:pPr algn="l"/>
            <a:r>
              <a:rPr lang="ru-RU" sz="1800" dirty="0">
                <a:solidFill>
                  <a:schemeClr val="bg1"/>
                </a:solidFill>
              </a:rPr>
              <a:t>Международная акция «Сад памяти»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Акция «Капля жизни»</a:t>
            </a:r>
            <a:endParaRPr lang="ru-RU" sz="1800" dirty="0">
              <a:solidFill>
                <a:schemeClr val="bg1"/>
              </a:solidFill>
            </a:endParaRPr>
          </a:p>
          <a:p>
            <a:pPr algn="l"/>
            <a:r>
              <a:rPr lang="ru-RU" sz="1800" dirty="0">
                <a:solidFill>
                  <a:schemeClr val="bg1"/>
                </a:solidFill>
              </a:rPr>
              <a:t>Акция </a:t>
            </a:r>
            <a:r>
              <a:rPr lang="ru-RU" sz="1800" dirty="0" smtClean="0">
                <a:solidFill>
                  <a:schemeClr val="bg1"/>
                </a:solidFill>
              </a:rPr>
              <a:t>«Родные любимые»</a:t>
            </a:r>
            <a:endParaRPr lang="ru-RU" sz="1800" dirty="0">
              <a:solidFill>
                <a:schemeClr val="bg1"/>
              </a:solidFill>
            </a:endParaRPr>
          </a:p>
          <a:p>
            <a:pPr algn="l"/>
            <a:r>
              <a:rPr lang="ru-RU" sz="1800" dirty="0">
                <a:solidFill>
                  <a:schemeClr val="bg1"/>
                </a:solidFill>
                <a:effectLst/>
              </a:rPr>
              <a:t>Акция "Подари книгу для </a:t>
            </a:r>
            <a:r>
              <a:rPr lang="ru-RU" sz="1800" dirty="0" smtClean="0">
                <a:solidFill>
                  <a:schemeClr val="bg1"/>
                </a:solidFill>
                <a:effectLst/>
              </a:rPr>
              <a:t>ЛНР«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Благотворительная акция « Осенняя неделя добра»</a:t>
            </a:r>
            <a:endParaRPr lang="ru-RU" sz="1800" dirty="0">
              <a:solidFill>
                <a:schemeClr val="bg1"/>
              </a:solidFill>
            </a:endParaRPr>
          </a:p>
          <a:p>
            <a:pPr algn="l"/>
            <a:r>
              <a:rPr lang="ru-RU" sz="1800" dirty="0">
                <a:solidFill>
                  <a:schemeClr val="bg1"/>
                </a:solidFill>
              </a:rPr>
              <a:t>Акция «День борьбы со СПИДом»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Мастер-классы для людей с ограниченными возможностями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Экологические акции </a:t>
            </a:r>
            <a:endParaRPr lang="ru-RU" sz="1800" dirty="0">
              <a:solidFill>
                <a:schemeClr val="bg1"/>
              </a:solidFill>
            </a:endParaRP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BA5C5F-DDC0-4AFC-B0F0-D4C1002A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572881"/>
            <a:ext cx="5203826" cy="479169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Проекты штаба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82CB709-B908-4889-96C8-D4CC6EDE2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474839"/>
            <a:ext cx="5203826" cy="15078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Проект взаимопомощи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#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МЫВМЕСТЕ</a:t>
            </a:r>
          </a:p>
          <a:p>
            <a:pPr marL="0" indent="0">
              <a:buNone/>
            </a:pPr>
            <a:r>
              <a:rPr lang="ru-RU" sz="21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Тепло </a:t>
            </a:r>
            <a:r>
              <a:rPr lang="ru-RU" sz="21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из дома </a:t>
            </a:r>
            <a:r>
              <a:rPr lang="ru-RU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/>
            </a:r>
            <a:br>
              <a:rPr lang="ru-RU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</a:br>
            <a:r>
              <a:rPr lang="ru-RU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/>
            </a:r>
            <a:br>
              <a:rPr lang="ru-RU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Оказание помощи военнослужащим и их семьям </a:t>
            </a:r>
            <a:endParaRPr lang="ru-RU" sz="2000" dirty="0">
              <a:latin typeface="Atyp Text" panose="00000500000000000000" pitchFamily="2" charset="0"/>
              <a:ea typeface="Atyp Text" panose="00000500000000000000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7053D26-D579-4EA5-82C8-C8C10F3836BB}"/>
              </a:ext>
            </a:extLst>
          </p:cNvPr>
          <p:cNvSpPr txBox="1">
            <a:spLocks/>
          </p:cNvSpPr>
          <p:nvPr/>
        </p:nvSpPr>
        <p:spPr>
          <a:xfrm>
            <a:off x="587376" y="6178550"/>
            <a:ext cx="1083013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latin typeface="Atyp Text" panose="00000500000000000000" pitchFamily="2" charset="0"/>
              <a:ea typeface="Atyp Text" panose="00000500000000000000" pitchFamily="2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2AACC790-D3DD-4458-864D-CD4762D2CDEC}"/>
              </a:ext>
            </a:extLst>
          </p:cNvPr>
          <p:cNvSpPr txBox="1">
            <a:spLocks/>
          </p:cNvSpPr>
          <p:nvPr/>
        </p:nvSpPr>
        <p:spPr>
          <a:xfrm>
            <a:off x="587374" y="3412671"/>
            <a:ext cx="5203827" cy="16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Atyp Tex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B7966B5-2513-43B6-8F12-2E6A3FBDDF5A}"/>
              </a:ext>
            </a:extLst>
          </p:cNvPr>
          <p:cNvSpPr/>
          <p:nvPr/>
        </p:nvSpPr>
        <p:spPr>
          <a:xfrm>
            <a:off x="7968343" y="0"/>
            <a:ext cx="4223657" cy="6858000"/>
          </a:xfrm>
          <a:prstGeom prst="rect">
            <a:avLst/>
          </a:prstGeom>
          <a:solidFill>
            <a:srgbClr val="5D479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16260857-1A5C-4906-B2A2-39910FF9C0A1}"/>
              </a:ext>
            </a:extLst>
          </p:cNvPr>
          <p:cNvSpPr txBox="1">
            <a:spLocks/>
          </p:cNvSpPr>
          <p:nvPr/>
        </p:nvSpPr>
        <p:spPr>
          <a:xfrm>
            <a:off x="8229147" y="1230086"/>
            <a:ext cx="3627891" cy="4365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b="1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Здесь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b="1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могла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b="1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быть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b="1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ваша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b="1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картинка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>
              <a:latin typeface="Atyp Text" panose="00000500000000000000" pitchFamily="2" charset="0"/>
              <a:ea typeface="Atyp Text" panose="00000500000000000000" pitchFamily="2" charset="0"/>
            </a:endParaRPr>
          </a:p>
        </p:txBody>
      </p:sp>
      <p:pic>
        <p:nvPicPr>
          <p:cNvPr id="1026" name="Picture 2" descr="C:\Users\User\Desktop\2Ec3E3Cp7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695" y="0"/>
            <a:ext cx="5187200" cy="1181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1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BA5C5F-DDC0-4AFC-B0F0-D4C1002A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53" y="494024"/>
            <a:ext cx="10766425" cy="479169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Партнеры штаба</a:t>
            </a:r>
            <a:endParaRPr lang="ru-RU" sz="3600" b="1" dirty="0">
              <a:solidFill>
                <a:schemeClr val="bg1"/>
              </a:solidFill>
              <a:latin typeface="Atyp Text" panose="00000500000000000000" pitchFamily="2" charset="0"/>
              <a:ea typeface="Atyp Text" panose="00000500000000000000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7053D26-D579-4EA5-82C8-C8C10F3836BB}"/>
              </a:ext>
            </a:extLst>
          </p:cNvPr>
          <p:cNvSpPr txBox="1">
            <a:spLocks/>
          </p:cNvSpPr>
          <p:nvPr/>
        </p:nvSpPr>
        <p:spPr>
          <a:xfrm>
            <a:off x="587376" y="6178550"/>
            <a:ext cx="1083013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Atyp Text" panose="00000500000000000000" pitchFamily="2" charset="0"/>
              <a:ea typeface="Atyp Text" panose="00000500000000000000" pitchFamily="2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C693EC13-DD49-4EA3-B7DE-D6AE62EBCC03}"/>
              </a:ext>
            </a:extLst>
          </p:cNvPr>
          <p:cNvSpPr txBox="1">
            <a:spLocks/>
          </p:cNvSpPr>
          <p:nvPr/>
        </p:nvSpPr>
        <p:spPr>
          <a:xfrm>
            <a:off x="5516545" y="1522061"/>
            <a:ext cx="6409259" cy="497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Школы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– участие в акциях, предоставление волонтеров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Районный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Дом Культуры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«Юность» –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помощь с костюмами, гуманитарная помощь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ea typeface="Atyp Text" panose="000005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Газета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«Грани»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- 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публикует информацию на сайте о деятельности нашего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штаба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Центр творчества и туризма </a:t>
            </a:r>
          </a:p>
          <a:p>
            <a:pPr marL="0" indent="0">
              <a:buNone/>
            </a:pPr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Новоселовский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 филиал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Балахтинского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typ Text" panose="00000500000000000000" pitchFamily="2" charset="0"/>
                <a:cs typeface="Times New Roman" panose="02020603050405020304" pitchFamily="18" charset="0"/>
              </a:rPr>
              <a:t> аграрного техникума 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ea typeface="Atyp Tex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940768A1-C3CD-4A2B-9D0B-3A51E57CAB62}"/>
              </a:ext>
            </a:extLst>
          </p:cNvPr>
          <p:cNvSpPr txBox="1">
            <a:spLocks/>
          </p:cNvSpPr>
          <p:nvPr/>
        </p:nvSpPr>
        <p:spPr>
          <a:xfrm flipV="1">
            <a:off x="6561574" y="4974423"/>
            <a:ext cx="4923311" cy="99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600" dirty="0">
              <a:latin typeface="Atyp Text" panose="00000500000000000000" pitchFamily="2" charset="0"/>
              <a:ea typeface="Atyp Text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>
              <a:latin typeface="Atyp Text" panose="00000500000000000000" pitchFamily="2" charset="0"/>
              <a:ea typeface="Atyp Text" panose="00000500000000000000" pitchFamily="2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3775455-DE3E-46D5-BF58-0E60940EEEAA}"/>
              </a:ext>
            </a:extLst>
          </p:cNvPr>
          <p:cNvSpPr/>
          <p:nvPr/>
        </p:nvSpPr>
        <p:spPr>
          <a:xfrm>
            <a:off x="587376" y="1426029"/>
            <a:ext cx="929925" cy="2291861"/>
          </a:xfrm>
          <a:prstGeom prst="rect">
            <a:avLst/>
          </a:prstGeom>
          <a:solidFill>
            <a:srgbClr val="5D479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8C12FFA6-2332-49DE-9E1E-9EA98EDB637B}"/>
              </a:ext>
            </a:extLst>
          </p:cNvPr>
          <p:cNvSpPr txBox="1">
            <a:spLocks/>
          </p:cNvSpPr>
          <p:nvPr/>
        </p:nvSpPr>
        <p:spPr>
          <a:xfrm>
            <a:off x="640646" y="1815496"/>
            <a:ext cx="1501421" cy="4169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Здесь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могла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быть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ваша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картинка</a:t>
            </a:r>
            <a:endParaRPr lang="ru-RU" sz="2000" dirty="0">
              <a:latin typeface="Atyp Text" panose="00000500000000000000" pitchFamily="2" charset="0"/>
              <a:ea typeface="Atyp Text" panose="00000500000000000000" pitchFamily="2" charset="0"/>
            </a:endParaRPr>
          </a:p>
        </p:txBody>
      </p:sp>
      <p:pic>
        <p:nvPicPr>
          <p:cNvPr id="2050" name="Picture 2" descr="C:\Users\User\Desktop\ОТцы за отечетсов\ZA1jTcmUV6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88" y="1426029"/>
            <a:ext cx="5291857" cy="39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76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5E2525-3991-4402-8161-CC619BB0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182" y="418682"/>
            <a:ext cx="10353762" cy="970450"/>
          </a:xfrm>
          <a:solidFill>
            <a:schemeClr val="tx1"/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Результаты добровольческой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D9FE15-5FD2-4D47-9A0B-1EED0C59B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62" y="1732449"/>
            <a:ext cx="10353762" cy="4706869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молодежного центра работает штаб «Мы вместе», совместно с другими организациями собрали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отвезли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тонн гуманитарной помощи; сплели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маскировочных сетей;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 мастер-классов по изготовлению блиндажных свечей, спичек длительного горения, плетение сетей. Нами били организованы акции по написанию писем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бойцам на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передовую. </a:t>
            </a:r>
          </a:p>
          <a:p>
            <a:pPr marL="36900" indent="0"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8 экологических акций, по уборке прибрежных территорий, для людей с ОВЗ провели мастер-классы.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 информационную кампанию по информированию платформы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Добро.РФ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23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88234B6D-F4A7-4D6E-91B2-F3D1376FC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57" y="708534"/>
            <a:ext cx="10766425" cy="688188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Спасибо за внимание!</a:t>
            </a:r>
            <a:endParaRPr lang="ru-RU" sz="4000" b="1" dirty="0">
              <a:solidFill>
                <a:schemeClr val="bg1"/>
              </a:solidFill>
              <a:latin typeface="Atyp Text" panose="00000500000000000000" pitchFamily="2" charset="0"/>
              <a:ea typeface="Atyp Text" panose="00000500000000000000" pitchFamily="2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B7FB20EA-3007-455E-A963-8B270D83F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57" y="2303828"/>
            <a:ext cx="6423025" cy="4142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Белякова Лариса Алексеевна </a:t>
            </a:r>
            <a:endParaRPr lang="ru-RU" sz="2000" dirty="0">
              <a:solidFill>
                <a:schemeClr val="bg1"/>
              </a:solidFill>
              <a:latin typeface="Atyp Text" panose="00000500000000000000" pitchFamily="2" charset="0"/>
              <a:ea typeface="Atyp Text" panose="00000500000000000000" pitchFamily="2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Руководитель ФП «Мы вместе» </a:t>
            </a:r>
          </a:p>
          <a:p>
            <a:pPr marL="0" indent="0">
              <a:buNone/>
            </a:pPr>
            <a:r>
              <a:rPr lang="ru-RU" smtClean="0">
                <a:solidFill>
                  <a:schemeClr val="bg1"/>
                </a:solidFill>
                <a:latin typeface="Atyp Text" panose="00000500000000000000" pitchFamily="2" charset="0"/>
                <a:ea typeface="Atyp Text" panose="00000500000000000000" pitchFamily="2" charset="0"/>
              </a:rPr>
              <a:t>89293087579 </a:t>
            </a:r>
            <a:endParaRPr lang="ru-RU" sz="2000" dirty="0">
              <a:solidFill>
                <a:schemeClr val="bg1"/>
              </a:solidFill>
              <a:latin typeface="Atyp Text" panose="00000500000000000000" pitchFamily="2" charset="0"/>
              <a:ea typeface="Atyp Text" panose="00000500000000000000" pitchFamily="2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typ Text" panose="00000500000000000000" pitchFamily="2" charset="0"/>
              <a:ea typeface="Atyp Text" panose="00000500000000000000" pitchFamily="2" charset="0"/>
            </a:endParaRPr>
          </a:p>
          <a:p>
            <a:pPr marL="0" indent="0">
              <a:buNone/>
            </a:pPr>
            <a:endParaRPr lang="ru-RU" sz="2000" dirty="0">
              <a:latin typeface="Atyp Text" panose="00000500000000000000" pitchFamily="2" charset="0"/>
              <a:ea typeface="Atyp Tex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751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3704</TotalTime>
  <Words>404</Words>
  <Application>Microsoft Office PowerPoint</Application>
  <PresentationFormat>Произвольный</PresentationFormat>
  <Paragraphs>56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Сланец</vt:lpstr>
      <vt:lpstr>Презентация PowerPoint</vt:lpstr>
      <vt:lpstr>Описание добровольческой деятельности</vt:lpstr>
      <vt:lpstr>Ключевые мероприятия и акции штаба</vt:lpstr>
      <vt:lpstr>Мероприятия и акции штаба</vt:lpstr>
      <vt:lpstr>Проекты штаба</vt:lpstr>
      <vt:lpstr>Партнеры штаба</vt:lpstr>
      <vt:lpstr>Результаты добровольческой деятельности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Господин Андрей</dc:creator>
  <cp:lastModifiedBy>Пользователь Windows</cp:lastModifiedBy>
  <cp:revision>43</cp:revision>
  <dcterms:created xsi:type="dcterms:W3CDTF">2023-10-13T08:34:18Z</dcterms:created>
  <dcterms:modified xsi:type="dcterms:W3CDTF">2024-10-29T05:15:10Z</dcterms:modified>
</cp:coreProperties>
</file>