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6.jpeg" ContentType="image/jpeg"/>
  <Override PartName="/ppt/media/image4.jpeg" ContentType="image/jpeg"/>
  <Override PartName="/ppt/media/image5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 type="dt" idx="13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 type="ftr" idx="1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 type="sldNum" idx="1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C41A93F3-DC2B-471B-944E-9B81FB135435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PlaceHolder 1"/>
          <p:cNvSpPr>
            <a:spLocks noGrp="1"/>
          </p:cNvSpPr>
          <p:nvPr>
            <p:ph type="sldImg"/>
          </p:nvPr>
        </p:nvSpPr>
        <p:spPr>
          <a:xfrm>
            <a:off x="3029040" y="642960"/>
            <a:ext cx="3085920" cy="1736280"/>
          </a:xfrm>
          <a:prstGeom prst="rect">
            <a:avLst/>
          </a:prstGeom>
          <a:ln w="0">
            <a:noFill/>
          </a:ln>
        </p:spPr>
      </p:sp>
      <p:sp>
        <p:nvSpPr>
          <p:cNvPr id="262" name="PlaceHolder 2"/>
          <p:cNvSpPr>
            <a:spLocks noGrp="1"/>
          </p:cNvSpPr>
          <p:nvPr>
            <p:ph type="body"/>
          </p:nvPr>
        </p:nvSpPr>
        <p:spPr>
          <a:xfrm>
            <a:off x="914400" y="2475000"/>
            <a:ext cx="7314840" cy="20253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16000" indent="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3" name="PlaceHolder 3"/>
          <p:cNvSpPr>
            <a:spLocks noGrp="1"/>
          </p:cNvSpPr>
          <p:nvPr>
            <p:ph type="sldNum" idx="16"/>
          </p:nvPr>
        </p:nvSpPr>
        <p:spPr>
          <a:xfrm>
            <a:off x="5180040" y="4886280"/>
            <a:ext cx="3962160" cy="256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ru-RU" sz="12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8A3270E-4D7A-420D-8AF5-A7CF415E3142}" type="slidenum">
              <a:rPr b="0" lang="ru-RU" sz="12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CB14FD0-DFFB-4AEA-9D1E-0DB431BD85D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7E9229-322F-48EE-9659-942EFFF41C8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43AD2E-7CC9-45A4-BFE0-4BE97681F82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17232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79636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54828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17232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579636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F083D2D-965D-42E6-9051-89C2F7B64EE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471246C-B9AB-441E-9843-8214886D94B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6E9CC27-F095-4FC9-966D-09096F749E3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927C458-DAC6-4F6E-B4DE-CAFBEA8EB03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532556E-18BB-458B-820D-9C84414461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B3CE911-3429-458C-9D5B-4428BB96069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280800" y="138960"/>
            <a:ext cx="5442120" cy="209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237CB5-3225-4E08-A5E7-4413F4B6D4C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AC331C8-2622-4EAE-BF96-2A4D6709CA5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346DDB3-99C1-4E9A-BC86-29D4D58A39D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C7E4F71-09AD-4668-AD13-A3693E1E6BE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70C35FC-55B0-48E1-A694-4F2F1769A2C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144E933-4556-4046-A45F-9D686B4A064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0FF9150-C3C0-46E5-8013-F9DC8F0FB30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17232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579636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54828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317232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579636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9C4C822-7ABA-411E-851D-21EF424ECD1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E3BDE8C-37FA-4865-864A-F2D596FEC9C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3E24070-04A3-4669-899F-67D7C3155B2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DAF2A68-90AB-427C-BDB9-EF2F020A8B6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3DABAB8-C726-4BB1-BEA7-BF187CC5FEF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8A3F080-39CB-4305-9232-2F35DE153AA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86B3C99-FF03-404E-AE01-B167C812CEC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280800" y="138960"/>
            <a:ext cx="5442120" cy="209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7B45505-9ADA-4A69-804E-511DF0C7E9B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1F01F79-7C2D-4FDD-9C94-DE21764FAA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4AF2B09-A991-447D-8DEF-752C2449576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A4D1F93-0984-438D-A301-25711590C9B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8D8A7BC-E36B-40AA-BD5A-A3A69F80CFC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BA678C6-D0D3-43EC-ADD1-13507896920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317232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579636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54828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/>
          </p:nvPr>
        </p:nvSpPr>
        <p:spPr>
          <a:xfrm>
            <a:off x="317232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/>
          </p:nvPr>
        </p:nvSpPr>
        <p:spPr>
          <a:xfrm>
            <a:off x="579636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E094324-D531-4B5F-9AC7-8C12082198C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B171192-2B0F-4413-8838-FAB94F67927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D52C9A1-E0C9-440E-AEBB-3085951688D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A83CBE9-51CC-4D52-9952-E73B64A15B1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D05C168-A6F2-42BC-9809-AE4972DD76D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57E6A23-4947-4623-B085-D2CF9129CA8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DA9905E-D7C8-48C3-804E-0CE40864A7C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280800" y="138960"/>
            <a:ext cx="5442120" cy="209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305CE47-FDE8-401D-9CC3-3B07BDD1776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43C20C1-7CB4-4C49-B110-835A275BC45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81F902C-B11A-4584-94AF-ACBB9E2DF8E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785A338-CCD9-4FED-AF0E-1975CA544F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03594C6B-EBED-427D-B99C-32609B3F6D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19EDE99-327A-4E5A-BA99-BADCFA69EC7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317232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/>
          </p:nvPr>
        </p:nvSpPr>
        <p:spPr>
          <a:xfrm>
            <a:off x="5796360" y="240120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/>
          </p:nvPr>
        </p:nvSpPr>
        <p:spPr>
          <a:xfrm>
            <a:off x="54828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/>
          </p:nvPr>
        </p:nvSpPr>
        <p:spPr>
          <a:xfrm>
            <a:off x="317232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/>
          </p:nvPr>
        </p:nvSpPr>
        <p:spPr>
          <a:xfrm>
            <a:off x="5796360" y="2958840"/>
            <a:ext cx="249876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3333" lnSpcReduction="20000"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C344F07-4C06-43F2-AC58-76902026B66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348AC45-46E0-44F9-B3A6-E8C0BE4FF83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280800" y="138960"/>
            <a:ext cx="5442120" cy="209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1A015AE-AFB1-45F9-A6EB-A4A854E18F0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5002EED-3A64-4695-AC77-32FCBB2C330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24840" y="295884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48B8811-129F-4DA0-981C-13247C98558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4828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24840" y="2401200"/>
            <a:ext cx="378684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548280" y="2958840"/>
            <a:ext cx="7760520" cy="509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646C07-BBCC-43C3-A315-0D3A8D31B5F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bg object 16"/>
          <p:cNvSpPr/>
          <p:nvPr/>
        </p:nvSpPr>
        <p:spPr>
          <a:xfrm>
            <a:off x="0" y="0"/>
            <a:ext cx="9143640" cy="5143320"/>
          </a:xfrm>
          <a:custGeom>
            <a:avLst/>
            <a:gdLst>
              <a:gd name="textAreaLeft" fmla="*/ 0 w 9143640"/>
              <a:gd name="textAreaRight" fmla="*/ 9144000 w 9143640"/>
              <a:gd name="textAreaTop" fmla="*/ 0 h 5143320"/>
              <a:gd name="textAreaBottom" fmla="*/ 5143680 h 5143320"/>
            </a:gdLst>
            <a:ahLst/>
            <a:rect l="textAreaLeft" t="textAreaTop" r="textAreaRight" b="textAreaBottom"/>
            <a:pathLst>
              <a:path w="9144000" h="5143500">
                <a:moveTo>
                  <a:pt x="9144000" y="0"/>
                </a:moveTo>
                <a:lnTo>
                  <a:pt x="0" y="0"/>
                </a:lnTo>
                <a:lnTo>
                  <a:pt x="0" y="5143500"/>
                </a:lnTo>
                <a:lnTo>
                  <a:pt x="9144000" y="5143500"/>
                </a:lnTo>
                <a:lnTo>
                  <a:pt x="9144000" y="0"/>
                </a:lnTo>
                <a:close/>
              </a:path>
            </a:pathLst>
          </a:custGeom>
          <a:solidFill>
            <a:srgbClr val="2b126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noAutofit/>
          </a:bodyPr>
          <a:p>
            <a:pPr>
              <a:lnSpc>
                <a:spcPct val="100000"/>
              </a:lnSpc>
            </a:pPr>
            <a:endParaRPr b="0" lang="ru-RU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773280" y="1850400"/>
            <a:ext cx="7596720" cy="85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1"/>
          </p:nvPr>
        </p:nvSpPr>
        <p:spPr>
          <a:xfrm>
            <a:off x="3108960" y="4783320"/>
            <a:ext cx="292572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2"/>
          </p:nvPr>
        </p:nvSpPr>
        <p:spPr>
          <a:xfrm>
            <a:off x="457200" y="4783320"/>
            <a:ext cx="210276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846640" y="4844160"/>
            <a:ext cx="254160" cy="20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105"/>
              </a:spcBef>
              <a:buNone/>
              <a:defRPr b="0" lang="ru-RU" sz="1100" spc="-26" strike="noStrike">
                <a:solidFill>
                  <a:srgbClr val="2b1262"/>
                </a:solidFill>
                <a:latin typeface="Euclid Circular B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105"/>
              </a:spcBef>
              <a:buNone/>
            </a:pPr>
            <a:fld id="{D5315EF1-9C6B-4301-88B5-B64887D6C5A5}" type="slidenum">
              <a:rPr b="0" lang="ru-RU" sz="1100" spc="-26" strike="noStrike">
                <a:solidFill>
                  <a:srgbClr val="2b1262"/>
                </a:solidFill>
                <a:latin typeface="Euclid Circular B"/>
              </a:rPr>
              <a:t>7</a:t>
            </a:fld>
            <a:endParaRPr b="0" lang="ru-RU" sz="11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48280" y="2401200"/>
            <a:ext cx="7760520" cy="106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 idx="4"/>
          </p:nvPr>
        </p:nvSpPr>
        <p:spPr>
          <a:xfrm>
            <a:off x="3108960" y="4783320"/>
            <a:ext cx="292572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dt" idx="5"/>
          </p:nvPr>
        </p:nvSpPr>
        <p:spPr>
          <a:xfrm>
            <a:off x="457200" y="4783320"/>
            <a:ext cx="210276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 idx="6"/>
          </p:nvPr>
        </p:nvSpPr>
        <p:spPr>
          <a:xfrm>
            <a:off x="8846640" y="4844160"/>
            <a:ext cx="254160" cy="20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105"/>
              </a:spcBef>
              <a:buNone/>
              <a:defRPr b="0" lang="ru-RU" sz="1100" spc="-26" strike="noStrike">
                <a:solidFill>
                  <a:srgbClr val="2b1262"/>
                </a:solidFill>
                <a:latin typeface="Euclid Circular B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105"/>
              </a:spcBef>
              <a:buNone/>
            </a:pPr>
            <a:fld id="{D2E17DD2-B3DC-4F37-82B3-DC9FC3C903BF}" type="slidenum">
              <a:rPr b="0" lang="ru-RU" sz="1100" spc="-26" strike="noStrike">
                <a:solidFill>
                  <a:srgbClr val="2b1262"/>
                </a:solidFill>
                <a:latin typeface="Euclid Circular B"/>
              </a:rPr>
              <a:t>&lt;номер&gt;</a:t>
            </a:fld>
            <a:endParaRPr b="0" lang="ru-RU" sz="11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ftr" idx="7"/>
          </p:nvPr>
        </p:nvSpPr>
        <p:spPr>
          <a:xfrm>
            <a:off x="3108960" y="4783320"/>
            <a:ext cx="292572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dt" idx="8"/>
          </p:nvPr>
        </p:nvSpPr>
        <p:spPr>
          <a:xfrm>
            <a:off x="457200" y="4783320"/>
            <a:ext cx="210276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sldNum" idx="9"/>
          </p:nvPr>
        </p:nvSpPr>
        <p:spPr>
          <a:xfrm>
            <a:off x="8846640" y="4844160"/>
            <a:ext cx="254160" cy="20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105"/>
              </a:spcBef>
              <a:buNone/>
              <a:defRPr b="0" lang="ru-RU" sz="1100" spc="-26" strike="noStrike">
                <a:solidFill>
                  <a:srgbClr val="2b1262"/>
                </a:solidFill>
                <a:latin typeface="Euclid Circular B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105"/>
              </a:spcBef>
              <a:buNone/>
            </a:pPr>
            <a:fld id="{D1BB5186-0FFE-4979-BF73-9CF8E7F365E0}" type="slidenum">
              <a:rPr b="0" lang="ru-RU" sz="1100" spc="-26" strike="noStrike">
                <a:solidFill>
                  <a:srgbClr val="2b1262"/>
                </a:solidFill>
                <a:latin typeface="Euclid Circular B"/>
              </a:rPr>
              <a:t>&lt;номер&gt;</a:t>
            </a:fld>
            <a:endParaRPr b="0" lang="ru-RU" sz="11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280800" y="138960"/>
            <a:ext cx="5442120" cy="45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  <a:endParaRPr b="0" lang="ru-R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182960"/>
            <a:ext cx="3977280" cy="811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709160" y="1182960"/>
            <a:ext cx="3977280" cy="811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Пятый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Шестой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  <a:endParaRPr b="0" lang="ru-RU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ftr" idx="10"/>
          </p:nvPr>
        </p:nvSpPr>
        <p:spPr>
          <a:xfrm>
            <a:off x="3108960" y="4783320"/>
            <a:ext cx="292572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dt" idx="11"/>
          </p:nvPr>
        </p:nvSpPr>
        <p:spPr>
          <a:xfrm>
            <a:off x="457200" y="4783320"/>
            <a:ext cx="2102760" cy="256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lnSpc>
                <a:spcPct val="100000"/>
              </a:lnSpc>
              <a:buNone/>
              <a:def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>
                    <a:tint val="75000"/>
                  </a:schemeClr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9" name="PlaceHolder 6"/>
          <p:cNvSpPr>
            <a:spLocks noGrp="1"/>
          </p:cNvSpPr>
          <p:nvPr>
            <p:ph type="sldNum" idx="12"/>
          </p:nvPr>
        </p:nvSpPr>
        <p:spPr>
          <a:xfrm>
            <a:off x="8846640" y="4844160"/>
            <a:ext cx="254160" cy="202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 indent="0">
              <a:lnSpc>
                <a:spcPct val="100000"/>
              </a:lnSpc>
              <a:spcBef>
                <a:spcPts val="105"/>
              </a:spcBef>
              <a:buNone/>
              <a:defRPr b="0" lang="ru-RU" sz="1100" spc="-26" strike="noStrike">
                <a:solidFill>
                  <a:srgbClr val="2b1262"/>
                </a:solidFill>
                <a:latin typeface="Euclid Circular B"/>
              </a:defRPr>
            </a:lvl1pPr>
          </a:lstStyle>
          <a:p>
            <a:pPr marL="38160" indent="0">
              <a:lnSpc>
                <a:spcPct val="100000"/>
              </a:lnSpc>
              <a:spcBef>
                <a:spcPts val="105"/>
              </a:spcBef>
              <a:buNone/>
            </a:pPr>
            <a:fld id="{E98C78DF-D1F9-453E-A66E-3D45C723113D}" type="slidenum">
              <a:rPr b="0" lang="ru-RU" sz="1100" spc="-26" strike="noStrike">
                <a:solidFill>
                  <a:srgbClr val="2b1262"/>
                </a:solidFill>
                <a:latin typeface="Euclid Circular B"/>
              </a:rPr>
              <a:t>&lt;номер&gt;</a:t>
            </a:fld>
            <a:endParaRPr b="0" lang="ru-RU" sz="11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vk.com/rdtgorshechnoe" TargetMode="External"/><Relationship Id="rId3" Type="http://schemas.openxmlformats.org/officeDocument/2006/relationships/hyperlink" Target="https://dobro.ru/organizations/10065297/info" TargetMode="External"/><Relationship Id="rId4" Type="http://schemas.openxmlformats.org/officeDocument/2006/relationships/hyperlink" Target="https://dobro.ru/organizations/10065297/info" TargetMode="External"/><Relationship Id="rId5" Type="http://schemas.openxmlformats.org/officeDocument/2006/relationships/hyperlink" Target="https://dobro.ru/organizations/10065297/info" TargetMode="External"/><Relationship Id="rId6" Type="http://schemas.openxmlformats.org/officeDocument/2006/relationships/image" Target="../media/image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jpeg"/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Скругленный прямоугольник 9"/>
          <p:cNvSpPr/>
          <p:nvPr/>
        </p:nvSpPr>
        <p:spPr>
          <a:xfrm>
            <a:off x="443160" y="895320"/>
            <a:ext cx="5042880" cy="4007520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3" name="Скругленный прямоугольник 20"/>
          <p:cNvSpPr/>
          <p:nvPr/>
        </p:nvSpPr>
        <p:spPr>
          <a:xfrm>
            <a:off x="523080" y="1034280"/>
            <a:ext cx="4800240" cy="30456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74" name="object 2"/>
          <p:cNvSpPr/>
          <p:nvPr/>
        </p:nvSpPr>
        <p:spPr>
          <a:xfrm>
            <a:off x="1905120" y="272880"/>
            <a:ext cx="369144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rgbClr val="ffffff"/>
                </a:solidFill>
                <a:latin typeface="Euclid Circular B SemiBold"/>
              </a:rPr>
              <a:t>Знакомство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5" name="Рисунок 8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176" name="object 8"/>
          <p:cNvSpPr/>
          <p:nvPr/>
        </p:nvSpPr>
        <p:spPr>
          <a:xfrm>
            <a:off x="602640" y="1034280"/>
            <a:ext cx="4800240" cy="400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84320" indent="-171360" algn="ctr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chemeClr val="lt1"/>
                </a:solidFill>
                <a:latin typeface="Euclid Circular B SemiBold"/>
              </a:rPr>
              <a:t>Муниципальное казенное учреждение культуры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 algn="ctr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chemeClr val="lt1"/>
                </a:solidFill>
                <a:latin typeface="Euclid Circular B SemiBold"/>
              </a:rPr>
              <a:t> </a:t>
            </a:r>
            <a:r>
              <a:rPr b="1" lang="ru-RU" sz="1000" spc="-1" strike="noStrike">
                <a:solidFill>
                  <a:schemeClr val="lt1"/>
                </a:solidFill>
                <a:latin typeface="Euclid Circular B SemiBold"/>
              </a:rPr>
              <a:t>«Горшеченский районный Дом творчества»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en-US" sz="1000" spc="-1" strike="noStrike">
                <a:solidFill>
                  <a:srgbClr val="2b1262"/>
                </a:solidFill>
                <a:latin typeface="Euclid Circular B SemiBold"/>
              </a:rPr>
              <a:t>ID </a:t>
            </a: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организации на Платформе ДОБРО.РФ 10065297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Фактический адрес: 306800, </a:t>
            </a:r>
            <a:r>
              <a:rPr b="1" lang="ru-RU" sz="1000" spc="-1" strike="noStrike">
                <a:solidFill>
                  <a:srgbClr val="2b1262"/>
                </a:solidFill>
                <a:latin typeface="Euclid Circular B"/>
              </a:rPr>
              <a:t>Курская область, Горшеченский р-н, рп. Горшечное,  ул. Кирова, 7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Социальные сети организации: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en-US" sz="1000" spc="-1" strike="noStrike" u="sng">
                <a:solidFill>
                  <a:srgbClr val="0000ff"/>
                </a:solidFill>
                <a:uFillTx/>
                <a:latin typeface="Euclid Circular B SemiBold"/>
                <a:hlinkClick r:id="rId2"/>
              </a:rPr>
              <a:t>https://vk.com/rdtgorshechnoe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en-US" sz="1000" spc="-1" strike="noStrike" u="sng">
                <a:solidFill>
                  <a:srgbClr val="0000ff"/>
                </a:solidFill>
                <a:uFillTx/>
                <a:latin typeface="Euclid Circular B SemiBold"/>
                <a:hlinkClick r:id="rId3"/>
              </a:rPr>
              <a:t>https</a:t>
            </a:r>
            <a:r>
              <a:rPr b="1" lang="ru-RU" sz="1000" spc="-1" strike="noStrike" u="sng">
                <a:solidFill>
                  <a:srgbClr val="0000ff"/>
                </a:solidFill>
                <a:uFillTx/>
                <a:latin typeface="Euclid Circular B SemiBold"/>
                <a:hlinkClick r:id="rId4"/>
              </a:rPr>
              <a:t>://</a:t>
            </a:r>
            <a:r>
              <a:rPr b="1" lang="en-US" sz="1000" spc="-1" strike="noStrike" u="sng">
                <a:solidFill>
                  <a:srgbClr val="0000ff"/>
                </a:solidFill>
                <a:uFillTx/>
                <a:latin typeface="Euclid Circular B SemiBold"/>
                <a:hlinkClick r:id="rId5"/>
              </a:rPr>
              <a:t>dobro.ru/organizations/10065297/info</a:t>
            </a:r>
            <a:r>
              <a:rPr b="1" lang="en-US" sz="1000" spc="-1" strike="noStrike">
                <a:solidFill>
                  <a:srgbClr val="2b1262"/>
                </a:solidFill>
                <a:latin typeface="Euclid Circular B SemiBold"/>
              </a:rPr>
              <a:t>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Площадь вашего помещения: 21 кв.м.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  <a:spcBef>
                <a:spcPts val="105"/>
              </a:spcBef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Лидер команды: Глебова Елена Алексеевна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Кузнецова Татьяна Алексеевна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105"/>
              </a:spcBef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Наименование основного вида деятельности согласно ОКВЭД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90.0 - Деятельность творческая, деятельность в области искусства и организации развлечений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93.29 - Деятельность по организации отдыха и развлечений прочая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marL="184320" indent="-171360">
              <a:lnSpc>
                <a:spcPct val="100000"/>
              </a:lnSpc>
              <a:spcBef>
                <a:spcPts val="105"/>
              </a:spcBef>
              <a:buClr>
                <a:srgbClr val="f79646"/>
              </a:buClr>
              <a:buFont typeface="Arial"/>
              <a:buChar char="•"/>
            </a:pPr>
            <a:r>
              <a:rPr b="1" lang="ru-RU" sz="1000" spc="-1" strike="noStrike">
                <a:solidFill>
                  <a:srgbClr val="2b1262"/>
                </a:solidFill>
                <a:latin typeface="Euclid Circular B SemiBold"/>
              </a:rPr>
              <a:t>93.29.9 - Деятельность зрелищно-развлекательная прочая, не включенная в другие группировки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05"/>
              </a:spcBef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77" name="Рисунок 19" descr=""/>
          <p:cNvPicPr/>
          <p:nvPr/>
        </p:nvPicPr>
        <p:blipFill>
          <a:blip r:embed="rId6"/>
          <a:srcRect l="15520" t="6899" r="12070" b="5171"/>
          <a:stretch/>
        </p:blipFill>
        <p:spPr>
          <a:xfrm>
            <a:off x="5715000" y="1123920"/>
            <a:ext cx="3200040" cy="3885840"/>
          </a:xfrm>
          <a:prstGeom prst="rect">
            <a:avLst/>
          </a:prstGeom>
          <a:ln w="0">
            <a:noFill/>
          </a:ln>
        </p:spPr>
      </p:pic>
      <p:sp>
        <p:nvSpPr>
          <p:cNvPr id="178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1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9"/>
          <p:cNvSpPr/>
          <p:nvPr/>
        </p:nvSpPr>
        <p:spPr>
          <a:xfrm>
            <a:off x="0" y="-47520"/>
            <a:ext cx="9295920" cy="52383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44" name="Рисунок 30" descr=""/>
          <p:cNvPicPr/>
          <p:nvPr/>
        </p:nvPicPr>
        <p:blipFill>
          <a:blip r:embed="rId1"/>
          <a:stretch/>
        </p:blipFill>
        <p:spPr>
          <a:xfrm>
            <a:off x="53352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45" name="Скругленный прямоугольник 31"/>
          <p:cNvSpPr/>
          <p:nvPr/>
        </p:nvSpPr>
        <p:spPr>
          <a:xfrm>
            <a:off x="533520" y="1428840"/>
            <a:ext cx="8152920" cy="9140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2b1262"/>
              </a:solidFill>
              <a:latin typeface="Calibri"/>
            </a:endParaRPr>
          </a:p>
        </p:txBody>
      </p:sp>
      <p:sp>
        <p:nvSpPr>
          <p:cNvPr id="246" name="object 2"/>
          <p:cNvSpPr/>
          <p:nvPr/>
        </p:nvSpPr>
        <p:spPr>
          <a:xfrm>
            <a:off x="457200" y="895320"/>
            <a:ext cx="716256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Пространство и брендинг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object 8"/>
          <p:cNvSpPr/>
          <p:nvPr/>
        </p:nvSpPr>
        <p:spPr>
          <a:xfrm>
            <a:off x="685800" y="1428840"/>
            <a:ext cx="7772040" cy="143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Добро. Центр будет представлен в двух зонах: зона для работы сотрудников и коворкинг-пространство.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Рабочая зона будет оборудована посадочными местами, флипчартами, стеллажами, оформленное тематическими баннерами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Для продуктивной работы в коворкинг-пространстве будет создано мобильное пространство под конкретную задачу.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Отсутствие жестких границ позволяет легко перемещаться и видоизменять пространства за считанные минуты.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object 2"/>
          <p:cNvSpPr/>
          <p:nvPr/>
        </p:nvSpPr>
        <p:spPr>
          <a:xfrm>
            <a:off x="7517160" y="26496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2b1262"/>
                </a:solidFill>
                <a:latin typeface="Euclid Circular B SemiBold"/>
              </a:rPr>
              <a:t>Слайд № 10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49" name="Рисунок 7" descr=""/>
          <p:cNvPicPr/>
          <p:nvPr/>
        </p:nvPicPr>
        <p:blipFill>
          <a:blip r:embed="rId2"/>
          <a:stretch/>
        </p:blipFill>
        <p:spPr>
          <a:xfrm>
            <a:off x="179280" y="2593800"/>
            <a:ext cx="2715840" cy="2217960"/>
          </a:xfrm>
          <a:prstGeom prst="rect">
            <a:avLst/>
          </a:prstGeom>
          <a:ln w="0">
            <a:noFill/>
          </a:ln>
        </p:spPr>
      </p:pic>
      <p:pic>
        <p:nvPicPr>
          <p:cNvPr id="250" name="Рисунок 8" descr=""/>
          <p:cNvPicPr/>
          <p:nvPr/>
        </p:nvPicPr>
        <p:blipFill>
          <a:blip r:embed="rId3"/>
          <a:stretch/>
        </p:blipFill>
        <p:spPr>
          <a:xfrm>
            <a:off x="3048120" y="2571840"/>
            <a:ext cx="2742840" cy="2239920"/>
          </a:xfrm>
          <a:prstGeom prst="rect">
            <a:avLst/>
          </a:prstGeom>
          <a:ln w="0">
            <a:noFill/>
          </a:ln>
        </p:spPr>
      </p:pic>
      <p:pic>
        <p:nvPicPr>
          <p:cNvPr id="251" name="Рисунок 9" descr=""/>
          <p:cNvPicPr/>
          <p:nvPr/>
        </p:nvPicPr>
        <p:blipFill>
          <a:blip r:embed="rId4"/>
          <a:stretch/>
        </p:blipFill>
        <p:spPr>
          <a:xfrm>
            <a:off x="6019920" y="2571840"/>
            <a:ext cx="2971440" cy="2239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Прямоугольник 29"/>
          <p:cNvSpPr/>
          <p:nvPr/>
        </p:nvSpPr>
        <p:spPr>
          <a:xfrm>
            <a:off x="0" y="-1800"/>
            <a:ext cx="9295920" cy="523836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53" name="Рисунок 30" descr=""/>
          <p:cNvPicPr/>
          <p:nvPr/>
        </p:nvPicPr>
        <p:blipFill>
          <a:blip r:embed="rId1"/>
          <a:stretch/>
        </p:blipFill>
        <p:spPr>
          <a:xfrm>
            <a:off x="53352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54" name="Скругленный прямоугольник 31"/>
          <p:cNvSpPr/>
          <p:nvPr/>
        </p:nvSpPr>
        <p:spPr>
          <a:xfrm>
            <a:off x="457200" y="1378800"/>
            <a:ext cx="8229240" cy="583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2b1262"/>
              </a:solidFill>
              <a:latin typeface="Calibri"/>
            </a:endParaRPr>
          </a:p>
        </p:txBody>
      </p:sp>
      <p:sp>
        <p:nvSpPr>
          <p:cNvPr id="255" name="object 2"/>
          <p:cNvSpPr/>
          <p:nvPr/>
        </p:nvSpPr>
        <p:spPr>
          <a:xfrm>
            <a:off x="457200" y="895320"/>
            <a:ext cx="8534160" cy="37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2400" spc="-21" strike="noStrike">
                <a:solidFill>
                  <a:schemeClr val="lt1"/>
                </a:solidFill>
                <a:latin typeface="Euclid Circular B SemiBold"/>
              </a:rPr>
              <a:t>Долгосрочная стратегия развития Добро.Центра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object 8"/>
          <p:cNvSpPr/>
          <p:nvPr/>
        </p:nvSpPr>
        <p:spPr>
          <a:xfrm>
            <a:off x="609480" y="1476000"/>
            <a:ext cx="784836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Опишите стратегию и план развития вашего Добро.Центра на ближайший календарный год.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Заполните таблицу, в которой укажите только ключевые задачи, выстраивая их последовательно друг за другом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11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Скругленный прямоугольник 7"/>
          <p:cNvSpPr/>
          <p:nvPr/>
        </p:nvSpPr>
        <p:spPr>
          <a:xfrm>
            <a:off x="457200" y="2075400"/>
            <a:ext cx="8229240" cy="29343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2b1262"/>
              </a:solidFill>
              <a:latin typeface="Calibri"/>
            </a:endParaRPr>
          </a:p>
        </p:txBody>
      </p:sp>
      <p:sp>
        <p:nvSpPr>
          <p:cNvPr id="259" name="object 8"/>
          <p:cNvSpPr/>
          <p:nvPr/>
        </p:nvSpPr>
        <p:spPr>
          <a:xfrm>
            <a:off x="647640" y="2176560"/>
            <a:ext cx="7848360" cy="19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План развития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60" name="Таблица 1"/>
          <p:cNvGraphicFramePr/>
          <p:nvPr/>
        </p:nvGraphicFramePr>
        <p:xfrm>
          <a:off x="647640" y="2174760"/>
          <a:ext cx="7848360" cy="2688840"/>
        </p:xfrm>
        <a:graphic>
          <a:graphicData uri="http://schemas.openxmlformats.org/drawingml/2006/table">
            <a:tbl>
              <a:tblPr/>
              <a:tblGrid>
                <a:gridCol w="1874880"/>
                <a:gridCol w="1990800"/>
                <a:gridCol w="1990800"/>
                <a:gridCol w="1990800"/>
              </a:tblGrid>
              <a:tr h="5083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Ключевая задача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(наименование)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Сроки выполнения задачи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Ресурсы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для выполнения задачи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Ответственное лицо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за выполнение задачи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ru-RU" sz="900" spc="-1" strike="noStrike">
                          <a:solidFill>
                            <a:schemeClr val="lt1"/>
                          </a:solidFill>
                          <a:latin typeface="Calibri"/>
                        </a:rPr>
                        <a:t>(можно указать только должность)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52956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Развитие, поддержка и продвижение добровольчества на территории Горшеченского района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Весь период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Персональные интересы и ресурсы команды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Кузнецова Татьяна Алексеевна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  <a:tr h="68040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Эффективно вовлекать больше добровольцев в общественно полезную деятельность для участия в решении социально значимых проблем общества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Весь период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Сообщества, связи, контакты, технологии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Ким Ольга Викторовна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Паршина Оксана Юрьевна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20000"/>
                      </a:schemeClr>
                    </a:solidFill>
                  </a:tcPr>
                </a:tc>
              </a:tr>
              <a:tr h="950760"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Стимулирование участия в добровольческой деятельности молодёжи, людей разных возрастов и содействие добровольцам участвовать в той деятельности, которая им интересна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Весь период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Сообщества, связи, контакты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Нестеров Александр Иванович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chemeClr val="dk1"/>
                          </a:solidFill>
                          <a:latin typeface="Calibri"/>
                        </a:rPr>
                        <a:t>Миронова Татьяна Евгеньевна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1">
                        <a:tint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object 2"/>
          <p:cNvSpPr/>
          <p:nvPr/>
        </p:nvSpPr>
        <p:spPr>
          <a:xfrm>
            <a:off x="1031760" y="890280"/>
            <a:ext cx="182844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rgbClr val="2b1262"/>
                </a:solidFill>
                <a:latin typeface="Euclid Circular B SemiBold"/>
              </a:rPr>
              <a:t>Цели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80" name="Рисунок 48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181" name="object 8"/>
          <p:cNvSpPr/>
          <p:nvPr/>
        </p:nvSpPr>
        <p:spPr>
          <a:xfrm>
            <a:off x="2431440" y="954360"/>
            <a:ext cx="354960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Коротко опишите деятельность вашей организации. И ответьте на вопрос, зачем вам Добро.Центр?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Скругленный прямоугольник 52"/>
          <p:cNvSpPr/>
          <p:nvPr/>
        </p:nvSpPr>
        <p:spPr>
          <a:xfrm>
            <a:off x="2362320" y="903600"/>
            <a:ext cx="3612960" cy="474120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2b126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3" name="Скругленный прямоугольник 6"/>
          <p:cNvSpPr/>
          <p:nvPr/>
        </p:nvSpPr>
        <p:spPr>
          <a:xfrm>
            <a:off x="515160" y="1514880"/>
            <a:ext cx="7877880" cy="81252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ru-RU" sz="1050" spc="-1" strike="noStrike">
                <a:solidFill>
                  <a:schemeClr val="lt1"/>
                </a:solidFill>
                <a:latin typeface="Euclid Circular B"/>
              </a:rPr>
              <a:t>Горшеченским районным Домом творчества ведется работа по различным направлениям: проведение культурно-массовых мероприятий, вовлечение молодежи в общественную деятельность, патриотическое и духовно-нравственное воспитание</a:t>
            </a:r>
            <a:endParaRPr b="0" lang="ru-RU" sz="105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4" name="Скругленный прямоугольник 8"/>
          <p:cNvSpPr/>
          <p:nvPr/>
        </p:nvSpPr>
        <p:spPr>
          <a:xfrm>
            <a:off x="541080" y="3399840"/>
            <a:ext cx="7877880" cy="153396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5" name="object 8"/>
          <p:cNvSpPr/>
          <p:nvPr/>
        </p:nvSpPr>
        <p:spPr>
          <a:xfrm>
            <a:off x="688680" y="3399840"/>
            <a:ext cx="7540560" cy="10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algn="ctr">
              <a:lnSpc>
                <a:spcPts val="1599"/>
              </a:lnSpc>
            </a:pPr>
            <a:r>
              <a:rPr b="1" lang="ru-RU" sz="1400" spc="-1" strike="noStrike">
                <a:solidFill>
                  <a:schemeClr val="accent6"/>
                </a:solidFill>
                <a:latin typeface="Euclid Circular B SemiBold"/>
              </a:rPr>
              <a:t>Добро.Центр будет заниматься развитием существующих и новых социальных проектов, проводить обучение в школах и организациях, поддерживать волонтерские идеи активных граждан, консультированием добровольческих организаций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599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Скругленный прямоугольник 11"/>
          <p:cNvSpPr/>
          <p:nvPr/>
        </p:nvSpPr>
        <p:spPr>
          <a:xfrm>
            <a:off x="506880" y="2381040"/>
            <a:ext cx="7877880" cy="81252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87" name="object 8"/>
          <p:cNvSpPr/>
          <p:nvPr/>
        </p:nvSpPr>
        <p:spPr>
          <a:xfrm>
            <a:off x="666360" y="2536560"/>
            <a:ext cx="6673320" cy="62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algn="ctr">
              <a:lnSpc>
                <a:spcPts val="1599"/>
              </a:lnSpc>
            </a:pPr>
            <a:r>
              <a:rPr b="1" lang="ru-RU" sz="1400" spc="-1" strike="noStrike">
                <a:solidFill>
                  <a:schemeClr val="accent6"/>
                </a:solidFill>
                <a:latin typeface="Euclid Circular B SemiBold"/>
              </a:rPr>
              <a:t>Добро.Центр нам нужен для того, чтобы обеспечить развитие добровольчества в районе и вовлечь население в волонтерскую деятельность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2b1262"/>
                </a:solidFill>
                <a:latin typeface="Euclid Circular B SemiBold"/>
              </a:rPr>
              <a:t>Слайд № 2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Прямоугольник 10"/>
          <p:cNvSpPr/>
          <p:nvPr/>
        </p:nvSpPr>
        <p:spPr>
          <a:xfrm>
            <a:off x="0" y="-1800"/>
            <a:ext cx="9295920" cy="52383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90" name="Рисунок 11" descr=""/>
          <p:cNvPicPr/>
          <p:nvPr/>
        </p:nvPicPr>
        <p:blipFill>
          <a:blip r:embed="rId1"/>
          <a:stretch/>
        </p:blipFill>
        <p:spPr>
          <a:xfrm>
            <a:off x="53352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191" name="object 2"/>
          <p:cNvSpPr/>
          <p:nvPr/>
        </p:nvSpPr>
        <p:spPr>
          <a:xfrm>
            <a:off x="1676520" y="191160"/>
            <a:ext cx="7467120" cy="1463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chemeClr val="lt1"/>
                </a:solidFill>
                <a:latin typeface="Euclid Circular B SemiBold"/>
              </a:rPr>
              <a:t>Выберите нужный пакет и оставьте в этой строке только его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1. «Стандарт» (4 базовых сервиса + минимум 6 доп. сервисов из пакета Стандарт)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2. «Мастер» (4 базовых сервиса + минимум 6 доп. сервисов из пакета Стандарт + минимум 3 доп. сервиса из пакета Мастер)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3. «Волонтёры культуры» (4 базовых сервиса + пакет сервисов Волонтёров культуры)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4. «Волонтёры культуры» (Мастер) (4 базовых сервиса + пакет сервисов Волонтёров культуры + сервис/сервисы из пакета Мастер)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5. «Молоды душой» (Стандарт) (4 базовых сервиса + минимум 6 доп. сервисов из пакета Стандарт)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900" spc="-21" strike="noStrike">
                <a:solidFill>
                  <a:srgbClr val="2b1262"/>
                </a:solidFill>
                <a:latin typeface="Euclid Circular B SemiBold"/>
              </a:rPr>
              <a:t>6. «Молоды душой (Мастер) (4 базовых сервиса + минимум 6 доп. сервисов из пакета Стандарт + минимум 3 доп. сервиса из пакета Мастер)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Скругленный прямоугольник 13"/>
          <p:cNvSpPr/>
          <p:nvPr/>
        </p:nvSpPr>
        <p:spPr>
          <a:xfrm>
            <a:off x="76320" y="1853280"/>
            <a:ext cx="3885840" cy="1584360"/>
          </a:xfrm>
          <a:prstGeom prst="roundRect">
            <a:avLst>
              <a:gd name="adj" fmla="val 54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3" name="object 8"/>
          <p:cNvSpPr/>
          <p:nvPr/>
        </p:nvSpPr>
        <p:spPr>
          <a:xfrm>
            <a:off x="627840" y="2015640"/>
            <a:ext cx="4020120" cy="1080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400" spc="-1" strike="noStrike">
                <a:solidFill>
                  <a:schemeClr val="accent6"/>
                </a:solidFill>
                <a:latin typeface="Euclid Circular B SemiBold"/>
              </a:rPr>
              <a:t>Базовые сервисы: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1. Информирование граждан и организаторов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2. Консультирование граждан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3. Работа с Платформой ДОБРО.РФ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4. Организация взаимопомощи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Скругленный прямоугольник 15"/>
          <p:cNvSpPr/>
          <p:nvPr/>
        </p:nvSpPr>
        <p:spPr>
          <a:xfrm>
            <a:off x="76320" y="3653640"/>
            <a:ext cx="2209320" cy="135612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5" name="object 8"/>
          <p:cNvSpPr/>
          <p:nvPr/>
        </p:nvSpPr>
        <p:spPr>
          <a:xfrm>
            <a:off x="152280" y="3790800"/>
            <a:ext cx="2285640" cy="10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599"/>
              </a:lnSpc>
            </a:pPr>
            <a:r>
              <a:rPr b="1" lang="ru-RU" sz="1400" spc="-1" strike="noStrike">
                <a:solidFill>
                  <a:schemeClr val="accent6"/>
                </a:solidFill>
                <a:latin typeface="Euclid Circular B SemiBold"/>
              </a:rPr>
              <a:t>При выборе пакета «Стандарт» </a:t>
            </a:r>
            <a:r>
              <a:rPr b="1" lang="ru-RU" sz="1400" spc="-1" strike="noStrike">
                <a:solidFill>
                  <a:schemeClr val="lt1"/>
                </a:solidFill>
                <a:latin typeface="Euclid Circular B SemiBold"/>
              </a:rPr>
              <a:t>перечислите 6 сервисов, которые вы выбрали.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Скругленный прямоугольник 19"/>
          <p:cNvSpPr/>
          <p:nvPr/>
        </p:nvSpPr>
        <p:spPr>
          <a:xfrm>
            <a:off x="2341800" y="3653640"/>
            <a:ext cx="2001240" cy="1356120"/>
          </a:xfrm>
          <a:prstGeom prst="roundRect">
            <a:avLst>
              <a:gd name="adj" fmla="val 9594"/>
            </a:avLst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7" name="object 8"/>
          <p:cNvSpPr/>
          <p:nvPr/>
        </p:nvSpPr>
        <p:spPr>
          <a:xfrm>
            <a:off x="2479320" y="3790800"/>
            <a:ext cx="1711080" cy="1434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599"/>
              </a:lnSpc>
            </a:pPr>
            <a:r>
              <a:rPr b="1" lang="ru-RU" sz="1400" spc="-1" strike="noStrike">
                <a:solidFill>
                  <a:schemeClr val="accent6"/>
                </a:solidFill>
                <a:latin typeface="Euclid Circular B SemiBold"/>
              </a:rPr>
              <a:t>При выборе пакета «Мастер»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599"/>
              </a:lnSpc>
            </a:pPr>
            <a:r>
              <a:rPr b="1" lang="ru-RU" sz="1400" spc="-1" strike="noStrike">
                <a:solidFill>
                  <a:schemeClr val="lt1"/>
                </a:solidFill>
                <a:latin typeface="Euclid Circular B SemiBold"/>
              </a:rPr>
              <a:t>- 9 сервисов,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599"/>
              </a:lnSpc>
            </a:pPr>
            <a:r>
              <a:rPr b="1" lang="ru-RU" sz="1400" spc="-1" strike="noStrike">
                <a:solidFill>
                  <a:schemeClr val="lt1"/>
                </a:solidFill>
                <a:latin typeface="Euclid Circular B SemiBold"/>
              </a:rPr>
              <a:t>3 из которых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599"/>
              </a:lnSpc>
            </a:pPr>
            <a:r>
              <a:rPr b="1" lang="ru-RU" sz="1400" spc="-1" strike="noStrike">
                <a:solidFill>
                  <a:schemeClr val="lt1"/>
                </a:solidFill>
                <a:latin typeface="Euclid Circular B SemiBold"/>
              </a:rPr>
              <a:t>из пакета «Мастер».</a:t>
            </a: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Скругленный прямоугольник 21"/>
          <p:cNvSpPr/>
          <p:nvPr/>
        </p:nvSpPr>
        <p:spPr>
          <a:xfrm>
            <a:off x="4384440" y="1317240"/>
            <a:ext cx="4835520" cy="3692520"/>
          </a:xfrm>
          <a:prstGeom prst="roundRect">
            <a:avLst>
              <a:gd name="adj" fmla="val 188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99" name="object 8"/>
          <p:cNvSpPr/>
          <p:nvPr/>
        </p:nvSpPr>
        <p:spPr>
          <a:xfrm>
            <a:off x="4384440" y="1317240"/>
            <a:ext cx="4835520" cy="3524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100" spc="-1" strike="noStrike">
                <a:solidFill>
                  <a:schemeClr val="accent6"/>
                </a:solidFill>
                <a:latin typeface="Euclid Circular B SemiBold"/>
              </a:rPr>
              <a:t>Укажите сервисы и пропишите, кому вы будете их оказывать.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</a:pPr>
            <a:r>
              <a:rPr b="1" lang="ru-RU" sz="900" spc="-1" strike="noStrike">
                <a:solidFill>
                  <a:schemeClr val="accent2"/>
                </a:solidFill>
                <a:latin typeface="Euclid Circular B SemiBold"/>
              </a:rPr>
              <a:t>Указать только дополнительные сервисы из предоставленного списка.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</a:pPr>
            <a:r>
              <a:rPr b="1" lang="ru-RU" sz="900" spc="-1" strike="noStrike">
                <a:solidFill>
                  <a:schemeClr val="accent2"/>
                </a:solidFill>
                <a:latin typeface="Euclid Circular B SemiBold"/>
              </a:rPr>
              <a:t>Формулировки сервисов менять нельзя.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</a:pPr>
            <a:r>
              <a:rPr b="1" lang="ru-RU" sz="900" spc="-1" strike="noStrike">
                <a:solidFill>
                  <a:schemeClr val="accent2"/>
                </a:solidFill>
                <a:latin typeface="Euclid Circular B SemiBold"/>
              </a:rPr>
              <a:t>Рядом с сервисом укажите целевую аудиторию, кому вы будете предоставлять сервис.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1. Предоставление помещения (целевая аудитория: школьники, трудоспособное население, серебряные волонтеры)</a:t>
            </a:r>
            <a:r>
              <a:rPr b="0" lang="ru-RU" sz="900" spc="-1" strike="noStrike">
                <a:solidFill>
                  <a:srgbClr val="000000"/>
                </a:solidFill>
                <a:latin typeface="Euclid Circular B SemiBold"/>
              </a:rPr>
              <a:t>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2. Формирование и сопровождение волонтерских корпусов (целевая аудитория: школьники, трудоспособное население, серебряные волонтеры).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3. Реализация обучающих программ (целевая аудитория: школьники, трудоспособное население, серебряные волонтеры).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001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4. Мотивация активных граждан (целевая аудитория: школьники, трудоспособное население, серебряные волонтеры).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001"/>
              </a:lnSpc>
            </a:pP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001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5. Организация исследований и мониторингов (целевая аудитория: школьники, трудоспособное население, серебряные волонтеры).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001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  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001"/>
              </a:lnSpc>
            </a:pPr>
            <a:r>
              <a:rPr b="1" lang="ru-RU" sz="900" spc="-1" strike="noStrike">
                <a:solidFill>
                  <a:srgbClr val="2b1262"/>
                </a:solidFill>
                <a:latin typeface="Euclid Circular B SemiBold"/>
              </a:rPr>
              <a:t>6. Организация и проведение мероприятий (целевая аудитория: школьники, трудоспособное население, серебряные волонтеры).</a:t>
            </a:r>
            <a:endParaRPr b="0" lang="ru-RU" sz="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object 2"/>
          <p:cNvSpPr/>
          <p:nvPr/>
        </p:nvSpPr>
        <p:spPr>
          <a:xfrm>
            <a:off x="7749720" y="19116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3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Прямоугольник 11"/>
          <p:cNvSpPr/>
          <p:nvPr/>
        </p:nvSpPr>
        <p:spPr>
          <a:xfrm>
            <a:off x="0" y="-1800"/>
            <a:ext cx="9295920" cy="523836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02" name="Рисунок 30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03" name="object 2"/>
          <p:cNvSpPr/>
          <p:nvPr/>
        </p:nvSpPr>
        <p:spPr>
          <a:xfrm>
            <a:off x="387000" y="895320"/>
            <a:ext cx="4032360" cy="92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Целевая аудитория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object 8"/>
          <p:cNvSpPr/>
          <p:nvPr/>
        </p:nvSpPr>
        <p:spPr>
          <a:xfrm>
            <a:off x="4724280" y="1067760"/>
            <a:ext cx="4032360" cy="18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endParaRPr b="1" lang="ru-RU" sz="1050" spc="-1" strike="noStrike">
              <a:solidFill>
                <a:schemeClr val="lt1"/>
              </a:solidFill>
              <a:latin typeface="Euclid Circular B SemiBold"/>
            </a:endParaRPr>
          </a:p>
        </p:txBody>
      </p:sp>
      <p:graphicFrame>
        <p:nvGraphicFramePr>
          <p:cNvPr id="205" name="Таблица 33"/>
          <p:cNvGraphicFramePr/>
          <p:nvPr/>
        </p:nvGraphicFramePr>
        <p:xfrm>
          <a:off x="228600" y="1369800"/>
          <a:ext cx="8735400" cy="3716280"/>
        </p:xfrm>
        <a:graphic>
          <a:graphicData uri="http://schemas.openxmlformats.org/drawingml/2006/table">
            <a:tbl>
              <a:tblPr/>
              <a:tblGrid>
                <a:gridCol w="2911680"/>
                <a:gridCol w="2911680"/>
                <a:gridCol w="2911680"/>
              </a:tblGrid>
              <a:tr h="56844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Целевая группа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Ее портрет (возраст, образование, увлечения)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Инструменты по работе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с данной целевой группой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1014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Школьники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14-17 лет.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Действующие и потенциальные волонтеры, участники благотворительной деятельности, обучающиеся в образовательных учреждениях Горшеченского района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Проведение игр, квестов, проведение уроков памяти, организация информационно-тематических семинаров, информирование граждан и организаторов, анкетирование граждан через платформу ДОБРО.РФ, консультация по работе с платформой ДОБРО.РФ, помощь в подборе проектов и мероприятий, консультирование граждан.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8769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Трудоспособное население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25-60 лет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Действующие волонтеры, участники благотворительной деятельности, авторы и руководители социальных проектов.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Проведение встреч, проведение совместных мероприятий, привлечение в качестве партнеров и экспертов, информирование граждан и организаторов, анкетирование граждан через платформу ДОБРО.РФ, помощь в подборе проектов и мероприятий, консультирование граждан.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  <a:tr h="11764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Серебряные волонтеры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55+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Действующие волонтеры, участники благотворительной деятельности, авторы и руководители социальных проектов.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chemeClr val="dk1"/>
                          </a:solidFill>
                          <a:latin typeface="Times New Roman"/>
                        </a:rPr>
                        <a:t>Проведение образовательных программ, проведение обучения по социальному проектированию, оказание помощи в организации мероприятий, информирование граждан и организаторов, анкетирование граждан через платформу ДОБРО.РФ, консультация по работе с платформе ДОБРО.РФ, помощь в подборе проектов и мероприятий, консультирование граждан.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206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4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Прямоугольник 11"/>
          <p:cNvSpPr/>
          <p:nvPr/>
        </p:nvSpPr>
        <p:spPr>
          <a:xfrm>
            <a:off x="0" y="0"/>
            <a:ext cx="9295920" cy="523836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08" name="Скругленный прямоугольник 32"/>
          <p:cNvSpPr/>
          <p:nvPr/>
        </p:nvSpPr>
        <p:spPr>
          <a:xfrm>
            <a:off x="443880" y="1478880"/>
            <a:ext cx="7695720" cy="93132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09" name="Рисунок 30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10" name="object 2"/>
          <p:cNvSpPr/>
          <p:nvPr/>
        </p:nvSpPr>
        <p:spPr>
          <a:xfrm>
            <a:off x="457200" y="895320"/>
            <a:ext cx="6095520" cy="92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Коммуникационная стратегия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1" name="object 8"/>
          <p:cNvSpPr/>
          <p:nvPr/>
        </p:nvSpPr>
        <p:spPr>
          <a:xfrm>
            <a:off x="615600" y="1596960"/>
            <a:ext cx="746136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chemeClr val="lt1"/>
                </a:solidFill>
                <a:latin typeface="Euclid Circular B SemiBold"/>
              </a:rPr>
              <a:t>В группах в контакте, телеграмм будет транслироваться значимые и актуальные новости, информация о проведении акций, об организации и проведении мастер-классов, обучение волонтерских корпусов, анонсы мероприятий, фото и видео проведенных мероприятий.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5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Прямоугольник 11"/>
          <p:cNvSpPr/>
          <p:nvPr/>
        </p:nvSpPr>
        <p:spPr>
          <a:xfrm>
            <a:off x="0" y="-1800"/>
            <a:ext cx="9295920" cy="523836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14" name="Скругленный прямоугольник 32"/>
          <p:cNvSpPr/>
          <p:nvPr/>
        </p:nvSpPr>
        <p:spPr>
          <a:xfrm>
            <a:off x="4495680" y="701280"/>
            <a:ext cx="4114440" cy="52524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15" name="Рисунок 30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16" name="object 2"/>
          <p:cNvSpPr/>
          <p:nvPr/>
        </p:nvSpPr>
        <p:spPr>
          <a:xfrm>
            <a:off x="457200" y="895320"/>
            <a:ext cx="3962160" cy="469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Сообщество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object 8"/>
          <p:cNvSpPr/>
          <p:nvPr/>
        </p:nvSpPr>
        <p:spPr>
          <a:xfrm>
            <a:off x="4618800" y="747360"/>
            <a:ext cx="380952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chemeClr val="lt1"/>
                </a:solidFill>
                <a:latin typeface="Euclid Circular B SemiBold"/>
              </a:rPr>
              <a:t>Перечислите сообщества,  с которыми будут системно работать в рамках Добро.Центров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18" name="Таблица 33"/>
          <p:cNvGraphicFramePr/>
          <p:nvPr/>
        </p:nvGraphicFramePr>
        <p:xfrm>
          <a:off x="304920" y="1822320"/>
          <a:ext cx="8659080" cy="3333960"/>
        </p:xfrm>
        <a:graphic>
          <a:graphicData uri="http://schemas.openxmlformats.org/drawingml/2006/table">
            <a:tbl>
              <a:tblPr/>
              <a:tblGrid>
                <a:gridCol w="2568960"/>
                <a:gridCol w="6090120"/>
              </a:tblGrid>
              <a:tr h="4773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Сообщество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Как вы видите взаимодействие с сообществом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477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Волонтеры экологи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Организация совместных акций для уборки территорий, сбора вторсырья, взаимодействие по организации акции «чистая помощь». 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477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Волонтеры Победы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Проведение совместных акций, патронаж ветеранов Великой Отечественной войны, совместное обучение волонтерского корпуса по подготовке к проведению праздничных мероприятий и дней единых действий.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  <a:tr h="477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Серебряные волонтеры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Привлечение для волонтерского сопровождения мероприятий, организация и проведение совместных мероприятий, участие в качестве спикеров в совместных образовательных проектах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4773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Волонтеры культуры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15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Проведение совместных акций, организация и проведение мастер-классов, совместных мероприятий в сфере культуры, совместное обучение волонтерского корпуса по подготовке к проведению праздничных мероприятий в сфере культуры и дней единых действий по программе ВОД «Волонтеры культуры»</a:t>
                      </a:r>
                      <a:endParaRPr b="0" lang="ru-RU" sz="11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</a:tbl>
          </a:graphicData>
        </a:graphic>
      </p:graphicFrame>
      <p:sp>
        <p:nvSpPr>
          <p:cNvPr id="219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6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object 2"/>
          <p:cNvSpPr/>
          <p:nvPr/>
        </p:nvSpPr>
        <p:spPr>
          <a:xfrm>
            <a:off x="457200" y="895320"/>
            <a:ext cx="1828440" cy="926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rgbClr val="2b1262"/>
                </a:solidFill>
                <a:latin typeface="Euclid Circular B SemiBold"/>
              </a:rPr>
              <a:t>Команда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21" name="Рисунок 48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22" name="Скругленный прямоугольник 52"/>
          <p:cNvSpPr/>
          <p:nvPr/>
        </p:nvSpPr>
        <p:spPr>
          <a:xfrm>
            <a:off x="2286000" y="397080"/>
            <a:ext cx="4876560" cy="1107720"/>
          </a:xfrm>
          <a:prstGeom prst="roundRect">
            <a:avLst>
              <a:gd name="adj" fmla="val 16667"/>
            </a:avLst>
          </a:prstGeom>
          <a:noFill/>
          <a:ln w="6350">
            <a:solidFill>
              <a:srgbClr val="2b126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graphicFrame>
        <p:nvGraphicFramePr>
          <p:cNvPr id="223" name="Таблица 54"/>
          <p:cNvGraphicFramePr/>
          <p:nvPr/>
        </p:nvGraphicFramePr>
        <p:xfrm>
          <a:off x="204120" y="1369800"/>
          <a:ext cx="8735400" cy="3856680"/>
        </p:xfrm>
        <a:graphic>
          <a:graphicData uri="http://schemas.openxmlformats.org/drawingml/2006/table">
            <a:tbl>
              <a:tblPr/>
              <a:tblGrid>
                <a:gridCol w="2911680"/>
                <a:gridCol w="2911680"/>
                <a:gridCol w="2911680"/>
              </a:tblGrid>
              <a:tr h="4395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ФИО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Должность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Выполняемые задачи, за какие сервисы человек ответственен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439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Кузнецова Татьяна Алексеевна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Начальник ОКВО МКУК «Горшеченское киноучреждение «Восход»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(Руководитель Добро.Центра)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Координатор работы Добро.Центра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6987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Ким Ольга Викторовна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Главный специалист-эксперт отдел по вопросам культуры, молодежи, физической культуры и спорта Администрации Горшеченского района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(Заместитель руководителя Добро.Центра)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Реализация программ Ассоциации волонтерских центров и партнеров;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Акселерация и сопровождение местных добровольческих, общественных проектов;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Реализация обучающих программ.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  <a:tr h="45504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Паршина Оксана Юрьевна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Заместитель директора по работе с детьми МКУК «Горшеченская межпоселенческая библиотека»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(Руководитель пресс-службы Добро.Центра)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Содействие в проведении исследований и мониторингов;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Ведение социальных сетей Добро.Центра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7138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Нестеров Александр Иванович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Руководитель добровольческого отряда работающей молодежи «Альтаир»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(Специалист по организации мероприятий)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Реализация программ Ассоциации волонтерских центров и партнеров; 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Реализация программ мотивации граждан, участвующих в волонтерских и социальных программ;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Организация и проведение мероприятий;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  <a:tr h="5565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Миронова Татьяна Евгеньевна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Руководитель отряда серебряного возраста «Добро»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(Специалист по работе с партнерами)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900" spc="-1" strike="noStrike">
                          <a:solidFill>
                            <a:srgbClr val="002060"/>
                          </a:solidFill>
                          <a:latin typeface="Euclid Circular B"/>
                        </a:rPr>
                        <a:t>Формирование и сопровождение волонтерских корпусов;</a:t>
                      </a: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endParaRPr b="0" lang="ru-RU" sz="9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224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2b1262"/>
                </a:solidFill>
                <a:latin typeface="Euclid Circular B SemiBold"/>
              </a:rPr>
              <a:t>Слайд № 7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Прямоугольник 56"/>
          <p:cNvSpPr/>
          <p:nvPr/>
        </p:nvSpPr>
        <p:spPr>
          <a:xfrm>
            <a:off x="0" y="0"/>
            <a:ext cx="9295920" cy="52383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26" name="Рисунок 59" descr=""/>
          <p:cNvPicPr/>
          <p:nvPr/>
        </p:nvPicPr>
        <p:blipFill>
          <a:blip r:embed="rId1"/>
          <a:stretch/>
        </p:blipFill>
        <p:spPr>
          <a:xfrm>
            <a:off x="53352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27" name="Скругленный прямоугольник 60"/>
          <p:cNvSpPr/>
          <p:nvPr/>
        </p:nvSpPr>
        <p:spPr>
          <a:xfrm>
            <a:off x="457200" y="1876680"/>
            <a:ext cx="8156880" cy="4856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rgbClr val="2b1262"/>
              </a:solidFill>
              <a:latin typeface="Calibri"/>
            </a:endParaRPr>
          </a:p>
        </p:txBody>
      </p:sp>
      <p:sp>
        <p:nvSpPr>
          <p:cNvPr id="228" name="object 2"/>
          <p:cNvSpPr/>
          <p:nvPr/>
        </p:nvSpPr>
        <p:spPr>
          <a:xfrm>
            <a:off x="1752480" y="240120"/>
            <a:ext cx="7162560" cy="75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2400" spc="-21" strike="noStrike">
                <a:solidFill>
                  <a:schemeClr val="lt1"/>
                </a:solidFill>
                <a:latin typeface="Euclid Circular B SemiBold"/>
              </a:rPr>
              <a:t>Финансирование и организационная 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2400" spc="-21" strike="noStrike">
                <a:solidFill>
                  <a:schemeClr val="lt1"/>
                </a:solidFill>
                <a:latin typeface="Euclid Circular B SemiBold"/>
              </a:rPr>
              <a:t>модель Добро.Центра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object 8"/>
          <p:cNvSpPr/>
          <p:nvPr/>
        </p:nvSpPr>
        <p:spPr>
          <a:xfrm>
            <a:off x="681840" y="1933200"/>
            <a:ext cx="7848360" cy="36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Опишите основные источники для получения финансирования, какие потребности они могут закрыть, опишите пошаговый план, чтобы получить это финансирование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30" name="Таблица 12"/>
          <p:cNvGraphicFramePr/>
          <p:nvPr/>
        </p:nvGraphicFramePr>
        <p:xfrm>
          <a:off x="500040" y="2427120"/>
          <a:ext cx="8030160" cy="1405080"/>
        </p:xfrm>
        <a:graphic>
          <a:graphicData uri="http://schemas.openxmlformats.org/drawingml/2006/table">
            <a:tbl>
              <a:tblPr/>
              <a:tblGrid>
                <a:gridCol w="2676600"/>
                <a:gridCol w="2676600"/>
                <a:gridCol w="2676600"/>
              </a:tblGrid>
              <a:tr h="6246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Источник финансирования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c7c0d2"/>
                      </a:solidFill>
                      <a:prstDash val="solid"/>
                    </a:lnL>
                    <a:lnR>
                      <a:noFill/>
                    </a:lnR>
                    <a:lnT w="9360">
                      <a:solidFill>
                        <a:srgbClr val="c7c0d2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7b57a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ffff"/>
                          </a:solidFill>
                          <a:latin typeface="Euclid Circular B Medium"/>
                          <a:ea typeface="Euclid Circular B Medium"/>
                        </a:rPr>
                        <a:t>Для чего обращаемся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ffff"/>
                          </a:solidFill>
                          <a:latin typeface="Euclid Circular B Medium"/>
                          <a:ea typeface="Euclid Circular B Medium"/>
                        </a:rPr>
                        <a:t>к этому источники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>
                      <a:noFill/>
                    </a:lnL>
                    <a:lnR>
                      <a:noFill/>
                    </a:lnR>
                    <a:lnT w="9360">
                      <a:solidFill>
                        <a:srgbClr val="c7c0d2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7b57a5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1200" spc="-1" strike="noStrike">
                          <a:solidFill>
                            <a:srgbClr val="ffffff"/>
                          </a:solidFill>
                          <a:latin typeface="Euclid Circular B Medium"/>
                          <a:ea typeface="Euclid Circular B Medium"/>
                        </a:rPr>
                        <a:t>Что нужно сделать, чтобы получить финансирование?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>
                      <a:noFill/>
                    </a:lnL>
                    <a:lnR w="9360">
                      <a:solidFill>
                        <a:srgbClr val="c7c0d2"/>
                      </a:solidFill>
                      <a:prstDash val="solid"/>
                    </a:lnR>
                    <a:lnT w="9360">
                      <a:solidFill>
                        <a:srgbClr val="c7c0d2"/>
                      </a:solidFill>
                      <a:prstDash val="solid"/>
                    </a:lnT>
                    <a:lnB w="38160">
                      <a:noFill/>
                      <a:prstDash val="solid"/>
                    </a:lnB>
                    <a:solidFill>
                      <a:srgbClr val="7b57a5"/>
                    </a:solidFill>
                  </a:tcPr>
                </a:tc>
              </a:tr>
              <a:tr h="7804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chemeClr val="lt1"/>
                          </a:solidFill>
                          <a:latin typeface="Euclid Circular B Medium"/>
                        </a:rPr>
                        <a:t>Бюджет муниципального района</a:t>
                      </a:r>
                      <a:endParaRPr b="0" lang="ru-RU" sz="10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c7c0d2"/>
                      </a:solidFill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360">
                      <a:solidFill>
                        <a:srgbClr val="c7c0d2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"/>
                        </a:rPr>
                        <a:t>Получение и укрепление материально-технического обеспечения, обеспечение мероприятий.</a:t>
                      </a:r>
                      <a:endParaRPr b="0" lang="ru-RU" sz="10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360">
                      <a:solidFill>
                        <a:srgbClr val="c7c0d2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05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"/>
                        </a:rPr>
                        <a:t>Планирование деятельности исходя из запросов и возможностей.</a:t>
                      </a:r>
                      <a:endParaRPr b="0" lang="ru-RU" sz="105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>
                      <a:noFill/>
                    </a:lnL>
                    <a:lnR w="9360">
                      <a:solidFill>
                        <a:srgbClr val="c7c0d2"/>
                      </a:solidFill>
                      <a:prstDash val="solid"/>
                    </a:lnR>
                    <a:lnT>
                      <a:noFill/>
                    </a:lnT>
                    <a:lnB w="9360">
                      <a:solidFill>
                        <a:srgbClr val="c7c0d2"/>
                      </a:solidFill>
                      <a:prstDash val="solid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31" name="Скругленный прямоугольник 7"/>
          <p:cNvSpPr/>
          <p:nvPr/>
        </p:nvSpPr>
        <p:spPr>
          <a:xfrm>
            <a:off x="447480" y="1104120"/>
            <a:ext cx="8166600" cy="7354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ru-RU" sz="1000" spc="-1" strike="noStrike">
              <a:solidFill>
                <a:srgbClr val="2b1262"/>
              </a:solidFill>
              <a:latin typeface="Times New Roman"/>
            </a:endParaRPr>
          </a:p>
        </p:txBody>
      </p:sp>
      <p:sp>
        <p:nvSpPr>
          <p:cNvPr id="232" name="object 8"/>
          <p:cNvSpPr/>
          <p:nvPr/>
        </p:nvSpPr>
        <p:spPr>
          <a:xfrm>
            <a:off x="681840" y="1197000"/>
            <a:ext cx="777600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Укажите, какая организация является учредителем Добро.Центра: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 algn="ctr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Отдел по вопросам культуры, молодежи, физической культуры и спорта Администрации Горшеченского района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3" name="Скругленный прямоугольник 9"/>
          <p:cNvSpPr/>
          <p:nvPr/>
        </p:nvSpPr>
        <p:spPr>
          <a:xfrm>
            <a:off x="457200" y="4282200"/>
            <a:ext cx="8166600" cy="80388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marL="12600">
              <a:lnSpc>
                <a:spcPts val="1400"/>
              </a:lnSpc>
            </a:pPr>
            <a:endParaRPr b="1" lang="ru-RU" sz="1050" spc="-1" strike="noStrike">
              <a:solidFill>
                <a:srgbClr val="2b1262"/>
              </a:solidFill>
              <a:latin typeface="Euclid Circular B SemiBold"/>
            </a:endParaRPr>
          </a:p>
        </p:txBody>
      </p:sp>
      <p:sp>
        <p:nvSpPr>
          <p:cNvPr id="234" name="object 8"/>
          <p:cNvSpPr/>
          <p:nvPr/>
        </p:nvSpPr>
        <p:spPr>
          <a:xfrm>
            <a:off x="609480" y="4381920"/>
            <a:ext cx="792072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Каким образом вы можете сделать Добро.Центр финансово стабильной организацией (участие в грантах, коммерческая деятельности и тп). Опишите, пожалуйста.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rgbClr val="2b1262"/>
                </a:solidFill>
                <a:latin typeface="Euclid Circular B SemiBold"/>
              </a:rPr>
              <a:t>  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5" name="object 2"/>
          <p:cNvSpPr/>
          <p:nvPr/>
        </p:nvSpPr>
        <p:spPr>
          <a:xfrm>
            <a:off x="7517160" y="26496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2b1262"/>
                </a:solidFill>
                <a:latin typeface="Euclid Circular B SemiBold"/>
              </a:rPr>
              <a:t>Слайд № 8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Прямоугольник 50"/>
          <p:cNvSpPr/>
          <p:nvPr/>
        </p:nvSpPr>
        <p:spPr>
          <a:xfrm>
            <a:off x="0" y="-1800"/>
            <a:ext cx="9295920" cy="5238360"/>
          </a:xfrm>
          <a:prstGeom prst="rect">
            <a:avLst/>
          </a:prstGeom>
          <a:solidFill>
            <a:srgbClr val="2b12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237" name="Скругленный прямоугольник 51"/>
          <p:cNvSpPr/>
          <p:nvPr/>
        </p:nvSpPr>
        <p:spPr>
          <a:xfrm>
            <a:off x="3886200" y="954360"/>
            <a:ext cx="3047760" cy="77904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238" name="Рисунок 52" descr=""/>
          <p:cNvPicPr/>
          <p:nvPr/>
        </p:nvPicPr>
        <p:blipFill>
          <a:blip r:embed="rId1"/>
          <a:stretch/>
        </p:blipFill>
        <p:spPr>
          <a:xfrm>
            <a:off x="484560" y="361800"/>
            <a:ext cx="1038960" cy="385200"/>
          </a:xfrm>
          <a:prstGeom prst="rect">
            <a:avLst/>
          </a:prstGeom>
          <a:ln w="0">
            <a:noFill/>
          </a:ln>
        </p:spPr>
      </p:pic>
      <p:sp>
        <p:nvSpPr>
          <p:cNvPr id="239" name="object 2"/>
          <p:cNvSpPr/>
          <p:nvPr/>
        </p:nvSpPr>
        <p:spPr>
          <a:xfrm>
            <a:off x="457200" y="895320"/>
            <a:ext cx="3962160" cy="93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Взаимодействие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3000" spc="-21" strike="noStrike">
                <a:solidFill>
                  <a:schemeClr val="lt1"/>
                </a:solidFill>
                <a:latin typeface="Euclid Circular B SemiBold"/>
              </a:rPr>
              <a:t>с партнерами</a:t>
            </a:r>
            <a:endParaRPr b="0" lang="ru-RU" sz="3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object 8"/>
          <p:cNvSpPr/>
          <p:nvPr/>
        </p:nvSpPr>
        <p:spPr>
          <a:xfrm>
            <a:off x="4114800" y="1067760"/>
            <a:ext cx="2666520" cy="54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ts val="1400"/>
              </a:lnSpc>
            </a:pPr>
            <a:r>
              <a:rPr b="1" lang="ru-RU" sz="1050" spc="-1" strike="noStrike">
                <a:solidFill>
                  <a:schemeClr val="lt1"/>
                </a:solidFill>
                <a:latin typeface="Euclid Circular B SemiBold"/>
              </a:rPr>
              <a:t>Пропишите потенциальных партнеров, а также условия, на которых вы выстроите работу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41" name="Таблица 55"/>
          <p:cNvGraphicFramePr/>
          <p:nvPr/>
        </p:nvGraphicFramePr>
        <p:xfrm>
          <a:off x="484560" y="2067120"/>
          <a:ext cx="8049240" cy="2180880"/>
        </p:xfrm>
        <a:graphic>
          <a:graphicData uri="http://schemas.openxmlformats.org/drawingml/2006/table">
            <a:tbl>
              <a:tblPr/>
              <a:tblGrid>
                <a:gridCol w="2683080"/>
                <a:gridCol w="2683080"/>
                <a:gridCol w="2683080"/>
              </a:tblGrid>
              <a:tr h="60228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Партнер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Что вы можете дать партнеру?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Что вы хотите получить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ru-RU" sz="1200" spc="-1" strike="noStrike">
                          <a:solidFill>
                            <a:schemeClr val="lt1"/>
                          </a:solidFill>
                          <a:latin typeface="Euclid Circular B Medium"/>
                          <a:ea typeface="Euclid Circular B Medium"/>
                        </a:rPr>
                        <a:t>от партнера?</a:t>
                      </a:r>
                      <a:endParaRPr b="0" lang="ru-RU" sz="12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25200">
                      <a:solidFill>
                        <a:srgbClr val="ffffff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975960">
                <a:tc>
                  <a:txBody>
                    <a:bodyPr anchor="b">
                      <a:noAutofit/>
                    </a:bodyPr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1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Органы местного самоуправления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defTabSz="914400">
                        <a:lnSpc>
                          <a:spcPct val="100000"/>
                        </a:lnSpc>
                        <a:tabLst>
                          <a:tab algn="l" pos="0"/>
                        </a:tabLst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(Администрация Горшеченского района, отдел по вопросам культуры, молодежи, физической культуры и спорта Администрации Горшеченского района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b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Волонтерское сопровождение мероприятий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Предоставление помещений и технического оборудования для проведения мероприятий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Материально-техническое обеспечение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Дополнительное обучение от партнера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Грантовую поддержку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Организация стажировочных площадок 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chemeClr val="accent6"/>
                    </a:solidFill>
                  </a:tcPr>
                </a:tc>
              </a:tr>
              <a:tr h="6022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Средства массовой коммуникации </a:t>
                      </a: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 - районная газета «Маяк»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Волонтерское сопровождение мероприятий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28600" indent="-228600">
                        <a:lnSpc>
                          <a:spcPct val="100000"/>
                        </a:lnSpc>
                        <a:buClr>
                          <a:srgbClr val="2b1262"/>
                        </a:buClr>
                        <a:buFont typeface="OpenSymbol"/>
                        <a:buAutoNum type="arabicPeriod"/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Предоставление помещений и технического оборудования для проведения мероприятий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ru-RU" sz="800" spc="-1" strike="noStrike">
                          <a:solidFill>
                            <a:srgbClr val="2b1262"/>
                          </a:solidFill>
                          <a:latin typeface="Euclid Circular B Medium"/>
                        </a:rPr>
                        <a:t>1. Освещение деятельности волонтеров (организация и участие в мероприятиях) в средствах массовой информации.</a:t>
                      </a:r>
                      <a:endParaRPr b="0" lang="ru-RU" sz="800" spc="-1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t" marL="91440" marR="91440">
                    <a:lnL w="9360">
                      <a:solidFill>
                        <a:srgbClr val="f59240"/>
                      </a:solidFill>
                      <a:prstDash val="solid"/>
                    </a:lnL>
                    <a:lnR w="9360">
                      <a:solidFill>
                        <a:srgbClr val="f59240"/>
                      </a:solidFill>
                      <a:prstDash val="solid"/>
                    </a:lnR>
                    <a:lnT w="9360">
                      <a:solidFill>
                        <a:srgbClr val="f59240"/>
                      </a:solidFill>
                      <a:prstDash val="solid"/>
                    </a:lnT>
                    <a:lnB w="9360">
                      <a:solidFill>
                        <a:srgbClr val="f59240"/>
                      </a:solidFill>
                      <a:prstDash val="solid"/>
                    </a:lnB>
                    <a:solidFill>
                      <a:srgbClr val="ffded0"/>
                    </a:solidFill>
                  </a:tcPr>
                </a:tc>
              </a:tr>
            </a:tbl>
          </a:graphicData>
        </a:graphic>
      </p:graphicFrame>
      <p:sp>
        <p:nvSpPr>
          <p:cNvPr id="242" name="object 2"/>
          <p:cNvSpPr/>
          <p:nvPr/>
        </p:nvSpPr>
        <p:spPr>
          <a:xfrm>
            <a:off x="7315200" y="362520"/>
            <a:ext cx="164880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tabLst>
                <a:tab algn="l" pos="1871280"/>
              </a:tabLst>
            </a:pPr>
            <a:r>
              <a:rPr b="1" lang="ru-RU" sz="1800" spc="-21" strike="noStrike">
                <a:solidFill>
                  <a:srgbClr val="ffffff"/>
                </a:solidFill>
                <a:latin typeface="Euclid Circular B SemiBold"/>
              </a:rPr>
              <a:t>Слайд № 9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19506</TotalTime>
  <Application>LibreOffice/7.6.0.3$Windows_X86_64 LibreOffice_project/69edd8b8ebc41d00b4de3915dc82f8f0fc3b6265</Application>
  <AppVersion>15.0000</AppVersion>
  <Words>1840</Words>
  <Paragraphs>214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2023-03-13T00:14:48Z</dcterms:created>
  <dc:creator>Арина</dc:creator>
  <dc:description/>
  <dc:language>ru-RU</dc:language>
  <cp:lastModifiedBy/>
  <dcterms:modified xsi:type="dcterms:W3CDTF">2024-10-24T16:49:09Z</dcterms:modified>
  <cp:revision>194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2023-03-13T00:00:00Z</vt:filetime>
  </property>
  <property fmtid="{D5CDD505-2E9C-101B-9397-08002B2CF9AE}" pid="5" name="Notes">
    <vt:i4>2</vt:i4>
  </property>
  <property fmtid="{D5CDD505-2E9C-101B-9397-08002B2CF9AE}" pid="6" name="PresentationFormat">
    <vt:lpwstr>Экран (16:9)</vt:lpwstr>
  </property>
  <property fmtid="{D5CDD505-2E9C-101B-9397-08002B2CF9AE}" pid="7" name="Slides">
    <vt:i4>12</vt:i4>
  </property>
</Properties>
</file>