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1"/>
    <p:sldId id="257" r:id="rId22"/>
    <p:sldId id="258" r:id="rId23"/>
    <p:sldId id="259" r:id="rId24"/>
    <p:sldId id="260" r:id="rId25"/>
    <p:sldId id="261" r:id="rId26"/>
    <p:sldId id="262" r:id="rId27"/>
    <p:sldId id="263" r:id="rId28"/>
    <p:sldId id="264" r:id="rId29"/>
    <p:sldId id="265" r:id="rId30"/>
    <p:sldId id="266" r:id="rId31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Lemon Tuesday" charset="1" panose="02000506040000020004"/>
      <p:regular r:id="rId10"/>
    </p:embeddedFont>
    <p:embeddedFont>
      <p:font typeface="Clear Sans Regular" charset="1" panose="020B0503030202020304"/>
      <p:regular r:id="rId11"/>
    </p:embeddedFont>
    <p:embeddedFont>
      <p:font typeface="Clear Sans Regular Bold" charset="1" panose="020B0603030202020304"/>
      <p:regular r:id="rId12"/>
    </p:embeddedFont>
    <p:embeddedFont>
      <p:font typeface="Clear Sans Regular Italics" charset="1" panose="020B0503030202090304"/>
      <p:regular r:id="rId13"/>
    </p:embeddedFont>
    <p:embeddedFont>
      <p:font typeface="Clear Sans Regular Bold Italics" charset="1" panose="020B0603030202090304"/>
      <p:regular r:id="rId14"/>
    </p:embeddedFont>
    <p:embeddedFont>
      <p:font typeface="Mak" charset="1" panose="00000000000000000000"/>
      <p:regular r:id="rId15"/>
    </p:embeddedFont>
    <p:embeddedFont>
      <p:font typeface="Mak Bold" charset="1" panose="00000000000000000000"/>
      <p:regular r:id="rId16"/>
    </p:embeddedFont>
    <p:embeddedFont>
      <p:font typeface="Roboto Mono Regular" charset="1" panose="00000000000000000000"/>
      <p:regular r:id="rId17"/>
    </p:embeddedFont>
    <p:embeddedFont>
      <p:font typeface="Roboto Mono Regular Bold" charset="1" panose="00000000000000000000"/>
      <p:regular r:id="rId18"/>
    </p:embeddedFont>
    <p:embeddedFont>
      <p:font typeface="Roboto Mono Regular Italics" charset="1" panose="00000000000000000000"/>
      <p:regular r:id="rId19"/>
    </p:embeddedFont>
    <p:embeddedFont>
      <p:font typeface="Roboto Mono Regular Bold Italics" charset="1" panose="00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slides/slide1.xml" Type="http://schemas.openxmlformats.org/officeDocument/2006/relationships/slide"/><Relationship Id="rId22" Target="slides/slide2.xml" Type="http://schemas.openxmlformats.org/officeDocument/2006/relationships/slide"/><Relationship Id="rId23" Target="slides/slide3.xml" Type="http://schemas.openxmlformats.org/officeDocument/2006/relationships/slide"/><Relationship Id="rId24" Target="slides/slide4.xml" Type="http://schemas.openxmlformats.org/officeDocument/2006/relationships/slide"/><Relationship Id="rId25" Target="slides/slide5.xml" Type="http://schemas.openxmlformats.org/officeDocument/2006/relationships/slide"/><Relationship Id="rId26" Target="slides/slide6.xml" Type="http://schemas.openxmlformats.org/officeDocument/2006/relationships/slide"/><Relationship Id="rId27" Target="slides/slide7.xml" Type="http://schemas.openxmlformats.org/officeDocument/2006/relationships/slide"/><Relationship Id="rId28" Target="slides/slide8.xml" Type="http://schemas.openxmlformats.org/officeDocument/2006/relationships/slide"/><Relationship Id="rId29" Target="slides/slide9.xml" Type="http://schemas.openxmlformats.org/officeDocument/2006/relationships/slide"/><Relationship Id="rId3" Target="viewProps.xml" Type="http://schemas.openxmlformats.org/officeDocument/2006/relationships/viewProps"/><Relationship Id="rId30" Target="slides/slide10.xml" Type="http://schemas.openxmlformats.org/officeDocument/2006/relationships/slide"/><Relationship Id="rId31" Target="slides/slide11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jpe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5.png" Type="http://schemas.openxmlformats.org/officeDocument/2006/relationships/image"/><Relationship Id="rId7" Target="../media/image2.png" Type="http://schemas.openxmlformats.org/officeDocument/2006/relationships/image"/><Relationship Id="rId8" Target="../media/image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4.png" Type="http://schemas.openxmlformats.org/officeDocument/2006/relationships/image"/><Relationship Id="rId12" Target="../media/image5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../media/image18.png" Type="http://schemas.openxmlformats.org/officeDocument/2006/relationships/image"/><Relationship Id="rId8" Target="../media/image19.pn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1.png" Type="http://schemas.openxmlformats.org/officeDocument/2006/relationships/image"/><Relationship Id="rId4" Target="../media/image1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5.png" Type="http://schemas.openxmlformats.org/officeDocument/2006/relationships/image"/><Relationship Id="rId4" Target="../media/image2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-11909" t="23272" r="-11909" b="232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215950">
            <a:off x="496327" y="1485016"/>
            <a:ext cx="5395745" cy="5228968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465462">
            <a:off x="12956166" y="4965017"/>
            <a:ext cx="2654345" cy="3506451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903222">
            <a:off x="12608539" y="7078771"/>
            <a:ext cx="2897102" cy="91469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215950">
            <a:off x="14335035" y="7099124"/>
            <a:ext cx="4456085" cy="4318351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 l="0" t="33858" r="0" b="31527"/>
          <a:stretch>
            <a:fillRect/>
          </a:stretch>
        </p:blipFill>
        <p:spPr>
          <a:xfrm flipH="false" flipV="false" rot="0">
            <a:off x="14283339" y="376507"/>
            <a:ext cx="4004661" cy="1386183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5135082" y="2747131"/>
            <a:ext cx="9638381" cy="1924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230"/>
              </a:lnSpc>
            </a:pPr>
            <a:r>
              <a:rPr lang="en-US" spc="-120" sz="12027">
                <a:solidFill>
                  <a:srgbClr val="000000"/>
                </a:solidFill>
                <a:latin typeface="Mak"/>
              </a:rPr>
              <a:t>Проект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135082" y="4576284"/>
            <a:ext cx="9148258" cy="1924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230"/>
              </a:lnSpc>
            </a:pPr>
            <a:r>
              <a:rPr lang="en-US" spc="-120" sz="12027">
                <a:solidFill>
                  <a:srgbClr val="000000"/>
                </a:solidFill>
                <a:latin typeface="Mak"/>
              </a:rPr>
              <a:t>ГербелѢ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135082" y="7088080"/>
            <a:ext cx="8002357" cy="381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28"/>
              </a:lnSpc>
            </a:pPr>
            <a:r>
              <a:rPr lang="en-US" sz="2523">
                <a:solidFill>
                  <a:srgbClr val="000000"/>
                </a:solidFill>
                <a:latin typeface="Roboto Mono Regular"/>
              </a:rPr>
              <a:t>руководитель - Ирина Красноштанова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-11909" t="23272" r="-11909" b="232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grpSp>
        <p:nvGrpSpPr>
          <p:cNvPr name="Group 4" id="4"/>
          <p:cNvGrpSpPr/>
          <p:nvPr/>
        </p:nvGrpSpPr>
        <p:grpSpPr>
          <a:xfrm rot="6932">
            <a:off x="10436606" y="1393969"/>
            <a:ext cx="7077312" cy="7220056"/>
            <a:chOff x="0" y="0"/>
            <a:chExt cx="9436416" cy="9626741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0" t="17889" r="6842" b="24732"/>
            <a:stretch>
              <a:fillRect/>
            </a:stretch>
          </p:blipFill>
          <p:spPr>
            <a:xfrm>
              <a:off x="0" y="0"/>
              <a:ext cx="9436416" cy="9626741"/>
            </a:xfrm>
            <a:prstGeom prst="rect">
              <a:avLst/>
            </a:prstGeom>
          </p:spPr>
        </p:pic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148887">
            <a:off x="15478346" y="1586718"/>
            <a:ext cx="5619309" cy="5445621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 rot="1150494">
            <a:off x="15564937" y="6942333"/>
            <a:ext cx="2336912" cy="2746064"/>
            <a:chOff x="0" y="0"/>
            <a:chExt cx="3115883" cy="3661419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6"/>
            <a:srcRect l="0" t="0" r="0" b="0"/>
            <a:stretch>
              <a:fillRect/>
            </a:stretch>
          </p:blipFill>
          <p:spPr>
            <a:xfrm flipH="false" flipV="false" rot="465462">
              <a:off x="365647" y="155814"/>
              <a:ext cx="2535755" cy="334979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7"/>
            <a:srcRect l="0" t="0" r="0" b="0"/>
            <a:stretch>
              <a:fillRect/>
            </a:stretch>
          </p:blipFill>
          <p:spPr>
            <a:xfrm flipH="false" flipV="false" rot="903222">
              <a:off x="65988" y="1871189"/>
              <a:ext cx="2767665" cy="873829"/>
            </a:xfrm>
            <a:prstGeom prst="rect">
              <a:avLst/>
            </a:prstGeom>
          </p:spPr>
        </p:pic>
      </p:grpSp>
      <p:sp>
        <p:nvSpPr>
          <p:cNvPr name="TextBox 10" id="10"/>
          <p:cNvSpPr txBox="true"/>
          <p:nvPr/>
        </p:nvSpPr>
        <p:spPr>
          <a:xfrm rot="0">
            <a:off x="1028700" y="1947941"/>
            <a:ext cx="7298964" cy="629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5179"/>
              </a:lnSpc>
            </a:pPr>
            <a:r>
              <a:rPr lang="en-US" sz="3699">
                <a:solidFill>
                  <a:srgbClr val="000000"/>
                </a:solidFill>
                <a:latin typeface="Clear Sans Regular Bold"/>
              </a:rPr>
              <a:t>Николай Васильевич Гербель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2962839"/>
            <a:ext cx="8115300" cy="5198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161"/>
              </a:lnSpc>
            </a:pPr>
            <a:r>
              <a:rPr lang="en-US" sz="2972">
                <a:solidFill>
                  <a:srgbClr val="000000"/>
                </a:solidFill>
                <a:latin typeface="Clear Sans Regular"/>
              </a:rPr>
              <a:t>Русский поэт - переводчик. Родился 26 ноября 1827 г. в городе Твери в семье командира Шосткинских пороховых заводов генерал лейтенанта В.В.Гербеля. Наибольшую популярность и славу Н.В.Гербелю принесла его издательская деятельность. Первый в России издал собрания сочинений Шиллера, Байрона, Шекспира, Гофмана, Гёте, Шевченко в переводах русских писателей.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-11909" t="23272" r="-11909" b="232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763978" y="376507"/>
            <a:ext cx="5577544" cy="823688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62412" t="3181" r="2002" b="3649"/>
          <a:stretch>
            <a:fillRect/>
          </a:stretch>
        </p:blipFill>
        <p:spPr>
          <a:xfrm flipH="false" flipV="false" rot="0">
            <a:off x="12175653" y="376507"/>
            <a:ext cx="5475244" cy="823688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6341522" y="823331"/>
            <a:ext cx="5834131" cy="917267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-11909" t="23272" r="-11909" b="232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-61098">
            <a:off x="-430613" y="503177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sp>
        <p:nvSpPr>
          <p:cNvPr name="TextBox 4" id="4"/>
          <p:cNvSpPr txBox="true"/>
          <p:nvPr/>
        </p:nvSpPr>
        <p:spPr>
          <a:xfrm rot="0">
            <a:off x="13326257" y="981075"/>
            <a:ext cx="3933043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 Regular"/>
              </a:rPr>
              <a:t>2021 - 2022 год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81075"/>
            <a:ext cx="3933043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lear Sans Regular"/>
              </a:rPr>
              <a:t>Плавский район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-2883171">
            <a:off x="15726144" y="2966550"/>
            <a:ext cx="2674377" cy="3285664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3746854" y="4249101"/>
            <a:ext cx="4602215" cy="101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Clear Sans Regular"/>
              </a:rPr>
              <a:t>Фамилия Гербель мало известна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0276163">
            <a:off x="2594386" y="4174520"/>
            <a:ext cx="801671" cy="766689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2780214" y="4191951"/>
            <a:ext cx="430014" cy="617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95"/>
              </a:lnSpc>
              <a:spcBef>
                <a:spcPct val="0"/>
              </a:spcBef>
            </a:pPr>
            <a:r>
              <a:rPr lang="en-US" sz="3282">
                <a:solidFill>
                  <a:srgbClr val="FFFFFF"/>
                </a:solidFill>
                <a:latin typeface="Mak Bold"/>
              </a:rPr>
              <a:t>1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520090" y="2043383"/>
            <a:ext cx="5699778" cy="946613"/>
            <a:chOff x="0" y="0"/>
            <a:chExt cx="7599704" cy="1262150"/>
          </a:xfrm>
        </p:grpSpPr>
        <p:sp>
          <p:nvSpPr>
            <p:cNvPr name="AutoShape 11" id="11"/>
            <p:cNvSpPr/>
            <p:nvPr/>
          </p:nvSpPr>
          <p:spPr>
            <a:xfrm rot="-42073">
              <a:off x="6872" y="46377"/>
              <a:ext cx="7585961" cy="1169397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32564" y="51081"/>
              <a:ext cx="7167333" cy="11319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6693"/>
                </a:lnSpc>
                <a:spcBef>
                  <a:spcPct val="0"/>
                </a:spcBef>
              </a:pPr>
              <a:r>
                <a:rPr lang="en-US" sz="4780">
                  <a:solidFill>
                    <a:srgbClr val="FFFFFF"/>
                  </a:solidFill>
                  <a:latin typeface="Mak"/>
                </a:rPr>
                <a:t>Проблематика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540843" y="6708288"/>
            <a:ext cx="5808226" cy="1154438"/>
            <a:chOff x="0" y="0"/>
            <a:chExt cx="7744301" cy="1539250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1608015" y="208713"/>
              <a:ext cx="6136287" cy="13305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059"/>
                </a:lnSpc>
                <a:spcBef>
                  <a:spcPct val="0"/>
                </a:spcBef>
              </a:pPr>
              <a:r>
                <a:rPr lang="en-US" sz="2899">
                  <a:solidFill>
                    <a:srgbClr val="000000"/>
                  </a:solidFill>
                  <a:latin typeface="Clear Sans Regular"/>
                </a:rPr>
                <a:t>Село Бабурино Плавского района - умирающее село</a:t>
              </a:r>
            </a:p>
          </p:txBody>
        </p:sp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true" flipV="true" rot="-10276163">
              <a:off x="71390" y="75201"/>
              <a:ext cx="1068894" cy="1022251"/>
            </a:xfrm>
            <a:prstGeom prst="rect">
              <a:avLst/>
            </a:prstGeom>
          </p:spPr>
        </p:pic>
        <p:sp>
          <p:nvSpPr>
            <p:cNvPr name="TextBox 16" id="16"/>
            <p:cNvSpPr txBox="true"/>
            <p:nvPr/>
          </p:nvSpPr>
          <p:spPr>
            <a:xfrm rot="0">
              <a:off x="299451" y="166924"/>
              <a:ext cx="573352" cy="7852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595"/>
                </a:lnSpc>
                <a:spcBef>
                  <a:spcPct val="0"/>
                </a:spcBef>
              </a:pPr>
              <a:r>
                <a:rPr lang="en-US" sz="3282">
                  <a:solidFill>
                    <a:srgbClr val="FFFFFF"/>
                  </a:solidFill>
                  <a:latin typeface="Mak Bold"/>
                </a:rPr>
                <a:t>2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783634" y="4163216"/>
            <a:ext cx="5808226" cy="1668788"/>
            <a:chOff x="0" y="0"/>
            <a:chExt cx="7744301" cy="2225050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1608015" y="208713"/>
              <a:ext cx="6136287" cy="20163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059"/>
                </a:lnSpc>
                <a:spcBef>
                  <a:spcPct val="0"/>
                </a:spcBef>
              </a:pPr>
              <a:r>
                <a:rPr lang="en-US" sz="2899">
                  <a:solidFill>
                    <a:srgbClr val="000000"/>
                  </a:solidFill>
                  <a:latin typeface="Clear Sans Regular"/>
                </a:rPr>
                <a:t>Могила русского поэта-переводчика находилась в плачевном состоянии </a:t>
              </a:r>
            </a:p>
          </p:txBody>
        </p:sp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-10276163">
              <a:off x="71390" y="75201"/>
              <a:ext cx="1068894" cy="1022251"/>
            </a:xfrm>
            <a:prstGeom prst="rect">
              <a:avLst/>
            </a:prstGeom>
          </p:spPr>
        </p:pic>
        <p:sp>
          <p:nvSpPr>
            <p:cNvPr name="TextBox 20" id="20"/>
            <p:cNvSpPr txBox="true"/>
            <p:nvPr/>
          </p:nvSpPr>
          <p:spPr>
            <a:xfrm rot="0">
              <a:off x="299451" y="166924"/>
              <a:ext cx="573352" cy="7852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595"/>
                </a:lnSpc>
                <a:spcBef>
                  <a:spcPct val="0"/>
                </a:spcBef>
              </a:pPr>
              <a:r>
                <a:rPr lang="en-US" sz="3282">
                  <a:solidFill>
                    <a:srgbClr val="FFFFFF"/>
                  </a:solidFill>
                  <a:latin typeface="Mak Bold"/>
                </a:rPr>
                <a:t>3</a:t>
              </a:r>
            </a:p>
          </p:txBody>
        </p:sp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-4896873">
            <a:off x="16687315" y="4751180"/>
            <a:ext cx="2897102" cy="914695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215950">
            <a:off x="-1350781" y="6352818"/>
            <a:ext cx="4456085" cy="4318351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215950">
            <a:off x="9523664" y="-1525048"/>
            <a:ext cx="4456085" cy="43183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-11909" t="23272" r="-11909" b="232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1427972" y="145498"/>
            <a:ext cx="5051876" cy="9996005"/>
            <a:chOff x="0" y="0"/>
            <a:chExt cx="2620010" cy="5184140"/>
          </a:xfrm>
        </p:grpSpPr>
        <p:sp>
          <p:nvSpPr>
            <p:cNvPr name="Freeform 5" id="5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6" id="6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l="-110040" r="-99844" t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8" id="8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r="r" b="b" t="t" l="l"/>
              <a:pathLst>
                <a:path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9" id="9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0" id="10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1" id="11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2" id="12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3" id="13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3285486" y="4063815"/>
            <a:ext cx="1472261" cy="1777313"/>
            <a:chOff x="0" y="0"/>
            <a:chExt cx="6350000" cy="7665720"/>
          </a:xfrm>
        </p:grpSpPr>
        <p:sp>
          <p:nvSpPr>
            <p:cNvPr name="Freeform 15" id="15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r="r" b="b" t="t" l="l"/>
              <a:pathLst>
                <a:path h="7975600" w="696976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E05A47"/>
            </a:solidFill>
          </p:spPr>
        </p:sp>
        <p:sp>
          <p:nvSpPr>
            <p:cNvPr name="Freeform 16" id="16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r="r" b="b" t="t" l="l"/>
              <a:pathLst>
                <a:path h="5627483" w="5895974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4"/>
              <a:stretch>
                <a:fillRect l="-13792" r="-20239" t="-28732" b="-50774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028700" y="1736307"/>
            <a:ext cx="8115300" cy="6766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61"/>
              </a:lnSpc>
            </a:pPr>
            <a:r>
              <a:rPr lang="en-US" sz="2972">
                <a:solidFill>
                  <a:srgbClr val="000000"/>
                </a:solidFill>
                <a:latin typeface="Clear Sans Regular"/>
              </a:rPr>
              <a:t>Николай Васильевич умер в Санкт-Петербурге 20.03.1883 г, а похоронен в соответствии с завещанием недалеко от имения жены на кладбище села Бабурино Плавского района рядом с супругой Ольгой Ивановной Гербель, которая скончалась 26.11.1883г. Переводы Гербеля известны и по сей день. Чтить память о человеке, заслужившего признание в нашей стране и передать его молодому поколению, чтобы те в свою очередь гордились богатой историей своего района, наша главная задача. </a:t>
            </a:r>
          </a:p>
          <a:p>
            <a:pPr marL="0" indent="0" lvl="0">
              <a:lnSpc>
                <a:spcPts val="4161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-11909" t="23272" r="-11909" b="232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9082375">
            <a:off x="-494566" y="672900"/>
            <a:ext cx="4456085" cy="4318351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68779">
            <a:off x="14178156" y="1183577"/>
            <a:ext cx="3512517" cy="3461977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-1667107">
            <a:off x="13880240" y="1289513"/>
            <a:ext cx="1397888" cy="348889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90288">
            <a:off x="14620897" y="1712319"/>
            <a:ext cx="2660904" cy="759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275"/>
              </a:lnSpc>
              <a:spcBef>
                <a:spcPct val="0"/>
              </a:spcBef>
            </a:pP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-163236">
            <a:off x="7179163" y="5288753"/>
            <a:ext cx="3512517" cy="3461977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-63984">
            <a:off x="7383651" y="6721031"/>
            <a:ext cx="3103707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4"/>
              </a:lnSpc>
              <a:spcBef>
                <a:spcPct val="0"/>
              </a:spcBef>
            </a:pPr>
            <a:r>
              <a:rPr lang="en-US" sz="2495">
                <a:solidFill>
                  <a:srgbClr val="000000"/>
                </a:solidFill>
                <a:latin typeface="Roboto Mono Regular"/>
              </a:rPr>
              <a:t>Проведение просветительских мероприятий</a:t>
            </a:r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5400000">
            <a:off x="6992346" y="5467990"/>
            <a:ext cx="1397888" cy="348889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14481431" y="2468150"/>
            <a:ext cx="2938505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4"/>
              </a:lnSpc>
              <a:spcBef>
                <a:spcPct val="0"/>
              </a:spcBef>
            </a:pPr>
            <a:r>
              <a:rPr lang="en-US" sz="2495">
                <a:solidFill>
                  <a:srgbClr val="000000"/>
                </a:solidFill>
                <a:latin typeface="Roboto Mono Regular"/>
              </a:rPr>
              <a:t>Формирование и обучение группы волонетров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70575">
            <a:off x="10017920" y="1144296"/>
            <a:ext cx="3556901" cy="3575820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-3446">
            <a:off x="10630260" y="1671236"/>
            <a:ext cx="2347870" cy="672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34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11871">
            <a:off x="10315960" y="2215712"/>
            <a:ext cx="2976468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4"/>
              </a:lnSpc>
              <a:spcBef>
                <a:spcPct val="0"/>
              </a:spcBef>
            </a:pPr>
            <a:r>
              <a:rPr lang="en-US" sz="2495">
                <a:solidFill>
                  <a:srgbClr val="000000"/>
                </a:solidFill>
                <a:latin typeface="Roboto Mono Regular"/>
              </a:rPr>
              <a:t>Проведение ремонтных работ захоронения семья Гербелей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10771863" y="983809"/>
            <a:ext cx="2049014" cy="55512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171149">
            <a:off x="12907649" y="5229789"/>
            <a:ext cx="3556901" cy="357582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112444">
            <a:off x="13007794" y="5951028"/>
            <a:ext cx="3445284" cy="184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4"/>
              </a:lnSpc>
              <a:spcBef>
                <a:spcPct val="0"/>
              </a:spcBef>
            </a:pPr>
            <a:r>
              <a:rPr lang="en-US" sz="2495">
                <a:solidFill>
                  <a:srgbClr val="000000"/>
                </a:solidFill>
                <a:latin typeface="Roboto Mono Regular"/>
              </a:rPr>
              <a:t>Проведение фестиваля творческой молодежи «К штыку прировняв перо»</a:t>
            </a:r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2179572">
            <a:off x="15242210" y="5233301"/>
            <a:ext cx="2049014" cy="55512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-196641">
            <a:off x="6088968" y="1274032"/>
            <a:ext cx="3534466" cy="3483611"/>
          </a:xfrm>
          <a:prstGeom prst="rect">
            <a:avLst/>
          </a:prstGeom>
        </p:spPr>
      </p:pic>
      <p:sp>
        <p:nvSpPr>
          <p:cNvPr name="TextBox 20" id="20"/>
          <p:cNvSpPr txBox="true"/>
          <p:nvPr/>
        </p:nvSpPr>
        <p:spPr>
          <a:xfrm rot="-105897">
            <a:off x="6579110" y="1896039"/>
            <a:ext cx="2571587" cy="47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01"/>
              </a:lnSpc>
              <a:spcBef>
                <a:spcPct val="0"/>
              </a:spcBef>
            </a:pPr>
          </a:p>
        </p:txBody>
      </p:sp>
      <p:sp>
        <p:nvSpPr>
          <p:cNvPr name="TextBox 21" id="21"/>
          <p:cNvSpPr txBox="true"/>
          <p:nvPr/>
        </p:nvSpPr>
        <p:spPr>
          <a:xfrm rot="-105897">
            <a:off x="6609077" y="2546549"/>
            <a:ext cx="2765811" cy="115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59"/>
              </a:lnSpc>
              <a:spcBef>
                <a:spcPct val="0"/>
              </a:spcBef>
            </a:pPr>
            <a:r>
              <a:rPr lang="en-US" sz="2549">
                <a:solidFill>
                  <a:srgbClr val="000000"/>
                </a:solidFill>
                <a:latin typeface="Roboto Mono Regular"/>
              </a:rPr>
              <a:t>Проведение информационной кампания</a:t>
            </a:r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-183838">
            <a:off x="7106993" y="1210162"/>
            <a:ext cx="1397888" cy="348889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2112215">
            <a:off x="14789126" y="8125552"/>
            <a:ext cx="2955184" cy="3630654"/>
          </a:xfrm>
          <a:prstGeom prst="rect">
            <a:avLst/>
          </a:prstGeom>
        </p:spPr>
      </p:pic>
      <p:sp>
        <p:nvSpPr>
          <p:cNvPr name="AutoShape 24" id="24"/>
          <p:cNvSpPr/>
          <p:nvPr/>
        </p:nvSpPr>
        <p:spPr>
          <a:xfrm rot="-167779">
            <a:off x="845543" y="2491834"/>
            <a:ext cx="4635921" cy="914605"/>
          </a:xfrm>
          <a:prstGeom prst="rect">
            <a:avLst/>
          </a:prstGeom>
          <a:solidFill>
            <a:srgbClr val="000000"/>
          </a:solidFill>
        </p:spPr>
      </p:sp>
      <p:sp>
        <p:nvSpPr>
          <p:cNvPr name="AutoShape 25" id="25"/>
          <p:cNvSpPr/>
          <p:nvPr/>
        </p:nvSpPr>
        <p:spPr>
          <a:xfrm rot="82336">
            <a:off x="991201" y="1464445"/>
            <a:ext cx="3140391" cy="961379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name="Group 26" id="26"/>
          <p:cNvGrpSpPr/>
          <p:nvPr/>
        </p:nvGrpSpPr>
        <p:grpSpPr>
          <a:xfrm rot="0">
            <a:off x="-116237" y="8357489"/>
            <a:ext cx="1884459" cy="2315434"/>
            <a:chOff x="0" y="0"/>
            <a:chExt cx="2512612" cy="3087245"/>
          </a:xfrm>
        </p:grpSpPr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11"/>
            <a:srcRect l="0" t="0" r="0" b="0"/>
            <a:stretch>
              <a:fillRect/>
            </a:stretch>
          </p:blipFill>
          <p:spPr>
            <a:xfrm flipH="false" flipV="false" rot="465462">
              <a:off x="363330" y="117562"/>
              <a:ext cx="1913219" cy="2527405"/>
            </a:xfrm>
            <a:prstGeom prst="rect">
              <a:avLst/>
            </a:prstGeom>
          </p:spPr>
        </p:pic>
        <p:pic>
          <p:nvPicPr>
            <p:cNvPr name="Picture 28" id="28"/>
            <p:cNvPicPr>
              <a:picLocks noChangeAspect="true"/>
            </p:cNvPicPr>
            <p:nvPr/>
          </p:nvPicPr>
          <p:blipFill>
            <a:blip r:embed="rId12"/>
            <a:srcRect l="0" t="0" r="0" b="0"/>
            <a:stretch>
              <a:fillRect/>
            </a:stretch>
          </p:blipFill>
          <p:spPr>
            <a:xfrm flipH="false" flipV="false" rot="1990671">
              <a:off x="12136" y="1684787"/>
              <a:ext cx="2488339" cy="785638"/>
            </a:xfrm>
            <a:prstGeom prst="rect">
              <a:avLst/>
            </a:prstGeom>
          </p:spPr>
        </p:pic>
      </p:grpSp>
      <p:sp>
        <p:nvSpPr>
          <p:cNvPr name="TextBox 29" id="29"/>
          <p:cNvSpPr txBox="true"/>
          <p:nvPr/>
        </p:nvSpPr>
        <p:spPr>
          <a:xfrm rot="-167779">
            <a:off x="1040705" y="2555905"/>
            <a:ext cx="4249186" cy="837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pc="-51" sz="5191">
                <a:solidFill>
                  <a:srgbClr val="FFFFFF"/>
                </a:solidFill>
                <a:latin typeface="Mak"/>
              </a:rPr>
              <a:t>реализации</a:t>
            </a:r>
          </a:p>
        </p:txBody>
      </p:sp>
      <p:sp>
        <p:nvSpPr>
          <p:cNvPr name="TextBox 30" id="30"/>
          <p:cNvSpPr txBox="true"/>
          <p:nvPr/>
        </p:nvSpPr>
        <p:spPr>
          <a:xfrm rot="82336">
            <a:off x="1188647" y="1540402"/>
            <a:ext cx="2584078" cy="837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pc="-51" sz="5191">
                <a:solidFill>
                  <a:srgbClr val="FFFFFF"/>
                </a:solidFill>
                <a:latin typeface="Mak"/>
              </a:rPr>
              <a:t>Методы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-11909" t="23272" r="-11909" b="232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13880" t="14119" r="43265" b="29422"/>
          <a:stretch>
            <a:fillRect/>
          </a:stretch>
        </p:blipFill>
        <p:spPr>
          <a:xfrm flipH="false" flipV="false" rot="0">
            <a:off x="815863" y="1241024"/>
            <a:ext cx="8115300" cy="8018689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9085" t="15034" r="9513" b="26806"/>
          <a:stretch>
            <a:fillRect/>
          </a:stretch>
        </p:blipFill>
        <p:spPr>
          <a:xfrm flipH="false" flipV="false" rot="0">
            <a:off x="9144000" y="1239611"/>
            <a:ext cx="8418892" cy="8020102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815863" y="9267120"/>
            <a:ext cx="14715279" cy="1019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61"/>
              </a:lnSpc>
            </a:pPr>
            <a:r>
              <a:rPr lang="en-US" sz="2972">
                <a:solidFill>
                  <a:srgbClr val="000000"/>
                </a:solidFill>
                <a:latin typeface="Clear Sans Regular Bold"/>
              </a:rPr>
              <a:t>В рамках проекта проведены ремонтные работы захоронения семьи Гербель</a:t>
            </a:r>
          </a:p>
          <a:p>
            <a:pPr marL="0" indent="0" lvl="0">
              <a:lnSpc>
                <a:spcPts val="4161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-11909" t="23272" r="-11909" b="232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496619" y="376507"/>
            <a:ext cx="7326575" cy="5494931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9900481" y="376507"/>
            <a:ext cx="7828585" cy="5871439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270494" y="4180802"/>
            <a:ext cx="6769998" cy="5077498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465555" y="9210675"/>
            <a:ext cx="14715279" cy="496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161"/>
              </a:lnSpc>
            </a:pPr>
            <a:r>
              <a:rPr lang="en-US" sz="2972">
                <a:solidFill>
                  <a:srgbClr val="000000"/>
                </a:solidFill>
                <a:latin typeface="Clear Sans Regular Bold"/>
              </a:rPr>
              <a:t>Проведение литературных гостиных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-11909" t="23272" r="-11909" b="232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-61098">
            <a:off x="-430613" y="545933"/>
            <a:ext cx="19149227" cy="9280647"/>
          </a:xfrm>
          <a:prstGeom prst="rect">
            <a:avLst/>
          </a:prstGeom>
          <a:solidFill>
            <a:srgbClr val="EDECE7"/>
          </a:solid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465555" y="1471157"/>
            <a:ext cx="8115300" cy="6086475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9144000" y="1471157"/>
            <a:ext cx="8115300" cy="6086475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465555" y="9210675"/>
            <a:ext cx="14715279" cy="496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161"/>
              </a:lnSpc>
            </a:pPr>
            <a:r>
              <a:rPr lang="en-US" sz="2972">
                <a:solidFill>
                  <a:srgbClr val="000000"/>
                </a:solidFill>
                <a:latin typeface="Clear Sans Regular Bold"/>
              </a:rPr>
              <a:t>Проведение просветительских мероприятий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-11909" t="23272" r="-11909" b="232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-61098">
            <a:off x="-120740" y="2228834"/>
            <a:ext cx="19149227" cy="6502081"/>
          </a:xfrm>
          <a:prstGeom prst="rect">
            <a:avLst/>
          </a:prstGeom>
          <a:solidFill>
            <a:srgbClr val="EDECE7"/>
          </a:solid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306100" y="1989369"/>
            <a:ext cx="6308262" cy="6308262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1634717" y="1989369"/>
            <a:ext cx="6308262" cy="6308262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 l="0" t="33858" r="0" b="31527"/>
          <a:stretch>
            <a:fillRect/>
          </a:stretch>
        </p:blipFill>
        <p:spPr>
          <a:xfrm flipH="false" flipV="false" rot="0">
            <a:off x="6185031" y="4119275"/>
            <a:ext cx="5917939" cy="204844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-11909" t="23272" r="-11909" b="232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-61098">
            <a:off x="-120740" y="2228834"/>
            <a:ext cx="19149227" cy="6502081"/>
          </a:xfrm>
          <a:prstGeom prst="rect">
            <a:avLst/>
          </a:prstGeom>
          <a:solidFill>
            <a:srgbClr val="EDECE7"/>
          </a:solid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322402" y="1616205"/>
            <a:ext cx="7054590" cy="705459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7807847" y="4875037"/>
            <a:ext cx="10480153" cy="4687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61"/>
              </a:lnSpc>
            </a:pPr>
            <a:r>
              <a:rPr lang="en-US" sz="2972">
                <a:solidFill>
                  <a:srgbClr val="000000"/>
                </a:solidFill>
                <a:latin typeface="Clear Sans Regular Bold"/>
              </a:rPr>
              <a:t>Ирина Юрьевна Красноштанова </a:t>
            </a:r>
          </a:p>
          <a:p>
            <a:pPr>
              <a:lnSpc>
                <a:spcPts val="4161"/>
              </a:lnSpc>
            </a:pPr>
            <a:r>
              <a:rPr lang="en-US" sz="2972">
                <a:solidFill>
                  <a:srgbClr val="000000"/>
                </a:solidFill>
                <a:latin typeface="Clear Sans Regular Bold"/>
              </a:rPr>
              <a:t>специалист по работе с молодежью МБУ МО Плаский район «МЦ «Патриот»;</a:t>
            </a:r>
          </a:p>
          <a:p>
            <a:pPr>
              <a:lnSpc>
                <a:spcPts val="4161"/>
              </a:lnSpc>
            </a:pPr>
          </a:p>
          <a:p>
            <a:pPr>
              <a:lnSpc>
                <a:spcPts val="4161"/>
              </a:lnSpc>
            </a:pPr>
            <a:r>
              <a:rPr lang="en-US" sz="2972">
                <a:solidFill>
                  <a:srgbClr val="000000"/>
                </a:solidFill>
                <a:latin typeface="Clear Sans Regular Bold"/>
              </a:rPr>
              <a:t>+7(953)425-59-99;</a:t>
            </a:r>
          </a:p>
          <a:p>
            <a:pPr>
              <a:lnSpc>
                <a:spcPts val="4161"/>
              </a:lnSpc>
            </a:pPr>
          </a:p>
          <a:p>
            <a:pPr>
              <a:lnSpc>
                <a:spcPts val="4161"/>
              </a:lnSpc>
            </a:pPr>
            <a:r>
              <a:rPr lang="en-US" sz="2972">
                <a:solidFill>
                  <a:srgbClr val="000000"/>
                </a:solidFill>
                <a:latin typeface="Clear Sans Regular Bold"/>
              </a:rPr>
              <a:t>krasnoshtanovairina@yandex.ru</a:t>
            </a:r>
          </a:p>
          <a:p>
            <a:pPr>
              <a:lnSpc>
                <a:spcPts val="4161"/>
              </a:lnSpc>
            </a:pPr>
          </a:p>
          <a:p>
            <a:pPr marL="0" indent="0" lvl="0">
              <a:lnSpc>
                <a:spcPts val="4161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DAE9eZ2r4xg</dc:identifier>
  <dcterms:modified xsi:type="dcterms:W3CDTF">2011-08-01T06:04:30Z</dcterms:modified>
  <cp:revision>1</cp:revision>
  <dc:title>Бумажное Моделирование Книга Идей Мозговой Штурм Презентация, копия</dc:title>
</cp:coreProperties>
</file>