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rita Buri Bold" charset="1" panose="02020603020101020101"/>
      <p:regular r:id="rId10"/>
    </p:embeddedFont>
    <p:embeddedFont>
      <p:font typeface="Arita Buri Bold Bold" charset="1" panose="02000803000000000000"/>
      <p:regular r:id="rId11"/>
    </p:embeddedFont>
    <p:embeddedFont>
      <p:font typeface="Arita Buri Bold Italics" charset="1" panose="02000803000000000000"/>
      <p:regular r:id="rId12"/>
    </p:embeddedFont>
    <p:embeddedFont>
      <p:font typeface="Arita Buri Bold Bold Italics" charset="1" panose="02000803000000000000"/>
      <p:regular r:id="rId13"/>
    </p:embeddedFont>
    <p:embeddedFont>
      <p:font typeface="Muli Regular" charset="1" panose="00000500000000000000"/>
      <p:regular r:id="rId14"/>
    </p:embeddedFont>
    <p:embeddedFont>
      <p:font typeface="Muli Regular Bold" charset="1" panose="00000700000000000000"/>
      <p:regular r:id="rId15"/>
    </p:embeddedFont>
    <p:embeddedFont>
      <p:font typeface="Muli Regular Italics" charset="1" panose="00000500000000000000"/>
      <p:regular r:id="rId16"/>
    </p:embeddedFont>
    <p:embeddedFont>
      <p:font typeface="Muli Regular Bold Italics" charset="1" panose="000007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4.png" Type="http://schemas.openxmlformats.org/officeDocument/2006/relationships/image"/><Relationship Id="rId4" Target="../media/image3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99417" y="7599790"/>
            <a:ext cx="9182230" cy="130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400">
                <a:solidFill>
                  <a:srgbClr val="000000"/>
                </a:solidFill>
                <a:latin typeface="Arita Buri Bold Bold"/>
              </a:rPr>
              <a:t>"КОМАНДА ДОБРА"</a:t>
            </a: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000000"/>
                </a:solidFill>
                <a:latin typeface="Arita Buri Bold Bold"/>
              </a:rPr>
              <a:t>комплексная образовательная программа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999417" y="1028700"/>
            <a:ext cx="9289306" cy="58058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3E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7000"/>
          </a:blip>
          <a:srcRect l="0" t="0" r="0" b="0"/>
          <a:stretch>
            <a:fillRect/>
          </a:stretch>
        </p:blipFill>
        <p:spPr>
          <a:xfrm flipH="false" flipV="false" rot="0">
            <a:off x="9604555" y="1700582"/>
            <a:ext cx="7229917" cy="722991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0151155" y="1054198"/>
            <a:ext cx="3033336" cy="303333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2926888" y="3140080"/>
            <a:ext cx="3033336" cy="303333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826639" y="5124856"/>
            <a:ext cx="3033336" cy="303333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2926888" y="6571746"/>
            <a:ext cx="3033336" cy="3033336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793116" y="3464234"/>
            <a:ext cx="7683621" cy="2385029"/>
            <a:chOff x="0" y="0"/>
            <a:chExt cx="10244828" cy="318003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66675"/>
              <a:ext cx="10244828" cy="2180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059"/>
                </a:lnSpc>
              </a:pPr>
              <a:r>
                <a:rPr lang="en-US" sz="6059">
                  <a:solidFill>
                    <a:srgbClr val="F4F4F4"/>
                  </a:solidFill>
                  <a:latin typeface="Arita Buri Bold"/>
                </a:rPr>
                <a:t>ЗАБАЙКАЛЬСКИЙ КРАЙ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584511"/>
              <a:ext cx="10244828" cy="5955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11"/>
                </a:lnSpc>
                <a:spcBef>
                  <a:spcPct val="0"/>
                </a:spcBef>
              </a:pPr>
              <a:r>
                <a:rPr lang="en-US" sz="2651">
                  <a:solidFill>
                    <a:srgbClr val="FFFFFF"/>
                  </a:solidFill>
                  <a:latin typeface="Muli Regular"/>
                </a:rPr>
                <a:t>регион реализации</a:t>
              </a: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468341" y="756108"/>
            <a:ext cx="1199482" cy="1888948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4443556" y="2570866"/>
            <a:ext cx="1199482" cy="1888948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1068082" y="4752576"/>
            <a:ext cx="1199482" cy="1888948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843815" y="7369352"/>
            <a:ext cx="1199482" cy="18889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424865" y="9312557"/>
            <a:ext cx="281823" cy="28182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221119" y="860030"/>
            <a:ext cx="9505543" cy="7271740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2594558"/>
            <a:ext cx="6567698" cy="4493770"/>
            <a:chOff x="0" y="0"/>
            <a:chExt cx="8756931" cy="599169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102079"/>
              <a:ext cx="8756931" cy="38896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00000"/>
                  </a:solidFill>
                  <a:latin typeface="Muli Regular"/>
                </a:rPr>
                <a:t>создание условий для консолидации и организационного развития добровольческих объединений забайкальского края через интенсивное обучение и коуч-сопровождение.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23825"/>
              <a:ext cx="8756931" cy="18149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311"/>
                </a:lnSpc>
              </a:pPr>
              <a:r>
                <a:rPr lang="en-US" sz="9599">
                  <a:solidFill>
                    <a:srgbClr val="0048CD"/>
                  </a:solidFill>
                  <a:latin typeface="Arita Buri Bold"/>
                </a:rPr>
                <a:t>ЦЕЛЬ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4E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3108418"/>
            <a:ext cx="14973157" cy="6149882"/>
            <a:chOff x="0" y="0"/>
            <a:chExt cx="7072285" cy="290477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7072285" cy="2904779"/>
            </a:xfrm>
            <a:custGeom>
              <a:avLst/>
              <a:gdLst/>
              <a:ahLst/>
              <a:cxnLst/>
              <a:rect r="r" b="b" t="t" l="l"/>
              <a:pathLst>
                <a:path h="2904779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2904779"/>
                  </a:lnTo>
                  <a:lnTo>
                    <a:pt x="0" y="2904779"/>
                  </a:lnTo>
                  <a:close/>
                </a:path>
              </a:pathLst>
            </a:custGeom>
            <a:solidFill>
              <a:srgbClr val="F4F4F4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437584" y="1640357"/>
            <a:ext cx="2002410" cy="200241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766102" y="3846740"/>
            <a:ext cx="12210608" cy="16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uli Regular"/>
              </a:rPr>
              <a:t>организовать и провести обучение руководителей и активистов добровольческих объединений, лидеров добровольческих проектов, организаторов добровольческой деятельности из 10 муниципальных образований края;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66102" y="5875040"/>
            <a:ext cx="12210608" cy="1250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uli Regular"/>
              </a:rPr>
              <a:t>обеспечить коучинговую поддержку участников программы для содействия успешному выполнению практических задач и внедрения новых знаний, навыков и инструментария в текущую деятельность;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66102" y="7646498"/>
            <a:ext cx="12210608" cy="1250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uli Regular"/>
              </a:rPr>
              <a:t>создать условия для развития устойчивых связей между добровольческими объединениями региона для реализации совместных добровольческих проектов</a:t>
            </a:r>
            <a:r>
              <a:rPr lang="en-US" sz="2400">
                <a:solidFill>
                  <a:srgbClr val="000000"/>
                </a:solidFill>
                <a:latin typeface="Muli Regular"/>
              </a:rPr>
              <a:t>.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2437584" y="414353"/>
            <a:ext cx="3434483" cy="3228414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939287" y="4392106"/>
            <a:ext cx="498297" cy="63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39287" y="6209706"/>
            <a:ext cx="498297" cy="63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39287" y="7981165"/>
            <a:ext cx="498297" cy="63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70988" y="1114425"/>
            <a:ext cx="8466901" cy="1137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000000"/>
                </a:solidFill>
                <a:latin typeface="Arita Buri Bold"/>
              </a:rPr>
              <a:t>ЗАДАЧИ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138137" cy="6991498"/>
            <a:chOff x="0" y="0"/>
            <a:chExt cx="12184182" cy="9321997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763623"/>
              <a:ext cx="12184182" cy="65583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>
                  <a:solidFill>
                    <a:srgbClr val="000000"/>
                  </a:solidFill>
                  <a:latin typeface="Muli Regular"/>
                </a:rPr>
                <a:t>-проведено 12 обучающих семинаров для руководителей и активистов добровольческих объединений, лидеров добровольческих проектов, организаторов добровольческой деятельности из 10 муниципальных образований края;</a:t>
              </a:r>
            </a:p>
            <a:p>
              <a:pPr>
                <a:lnSpc>
                  <a:spcPts val="3919"/>
                </a:lnSpc>
              </a:pPr>
            </a:p>
            <a:p>
              <a:pPr>
                <a:lnSpc>
                  <a:spcPts val="3920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00000"/>
                  </a:solidFill>
                  <a:latin typeface="Muli Regular"/>
                </a:rPr>
                <a:t>-привлечено 5 ведущих региональных эксперта из сферы добровольчества, СО НКО. власти и социально ответсвенного бизнеса для обеспечения коучинговой поддержки участников.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7150"/>
              <a:ext cx="12184182" cy="2304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400"/>
                </a:lnSpc>
              </a:pPr>
              <a:r>
                <a:rPr lang="en-US" sz="6400">
                  <a:solidFill>
                    <a:srgbClr val="51D7A8"/>
                  </a:solidFill>
                  <a:latin typeface="Arita Buri Bold"/>
                </a:rPr>
                <a:t>КОЛИЧЕСТВЕННЫЕ ПОКАЗАТЕЛИ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1109727" y="3770634"/>
            <a:ext cx="6516037" cy="61576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264444"/>
            <a:ext cx="8898729" cy="8843779"/>
            <a:chOff x="0" y="0"/>
            <a:chExt cx="11864972" cy="1179170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964360"/>
              <a:ext cx="11864972" cy="88273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Muli Regular"/>
                </a:rPr>
                <a:t>- </a:t>
              </a:r>
              <a:r>
                <a:rPr lang="en-US" sz="2100">
                  <a:solidFill>
                    <a:srgbClr val="000000"/>
                  </a:solidFill>
                  <a:latin typeface="Muli Regular"/>
                </a:rPr>
                <a:t>по завершении проекта 50% участников повысят свои индивидуальные показатели знаний, а 20% участников изменят управленческую модель своего объединения;</a:t>
              </a: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Muli Regular"/>
                </a:rPr>
                <a:t>- к концу 2-го полугодия 2021 года снизится "текучка"  добровольцев в объединениях, участвующих в данной программе;</a:t>
              </a: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Muli Regular"/>
                </a:rPr>
                <a:t>- к концу 2-го полугодия 2021 года на 10% возрастет количество организаций сферы гражданского общества, бизнеса и власти, заинтересованных/вовлеченных в совместную реализацию добровольческих инициатив и решение социально-значимых проблем региона;</a:t>
              </a: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</a:p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Muli Regular"/>
                </a:rPr>
                <a:t>- по окончании проекта повысится престиж добровольческой деятельности и сформируется позитивное общественное мнение по отношению к добровольцам среди жителей Забайкальского края 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7150"/>
              <a:ext cx="11864972" cy="22889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400"/>
                </a:lnSpc>
              </a:pPr>
              <a:r>
                <a:rPr lang="en-US" sz="6400">
                  <a:solidFill>
                    <a:srgbClr val="0048CD"/>
                  </a:solidFill>
                  <a:latin typeface="Arita Buri Bold"/>
                </a:rPr>
                <a:t>КАЧЕСТВЕННЫЕ ПОКАЗАТЕЛИ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766646" y="4434576"/>
            <a:ext cx="8046915" cy="55121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5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7000"/>
          </a:blip>
          <a:srcRect l="0" t="0" r="0" b="0"/>
          <a:stretch>
            <a:fillRect/>
          </a:stretch>
        </p:blipFill>
        <p:spPr>
          <a:xfrm flipH="false" flipV="false" rot="0">
            <a:off x="10390145" y="2406928"/>
            <a:ext cx="5573755" cy="557375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2537096">
            <a:off x="11103546" y="3701956"/>
            <a:ext cx="4616321" cy="16157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-2700000">
            <a:off x="10386810" y="6486525"/>
            <a:ext cx="4616321" cy="16157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529624" y="1028700"/>
            <a:ext cx="1979504" cy="1979504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3776899" y="4013567"/>
            <a:ext cx="1979504" cy="197950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015978" y="6990931"/>
            <a:ext cx="1979504" cy="197950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2204518" y="1167670"/>
            <a:ext cx="6083482" cy="2029310"/>
            <a:chOff x="0" y="0"/>
            <a:chExt cx="8111310" cy="2705746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85725"/>
              <a:ext cx="8111310" cy="2248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00000"/>
                  </a:solidFill>
                  <a:latin typeface="Arita Buri Bold"/>
                </a:rPr>
                <a:t>5 специалистов Ресурсного центра поддержки добровольчества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175005"/>
              <a:ext cx="8111310" cy="5307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127548" y="4128929"/>
            <a:ext cx="6525196" cy="2598211"/>
            <a:chOff x="0" y="0"/>
            <a:chExt cx="8700261" cy="3464282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85725"/>
              <a:ext cx="8700261" cy="300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00000"/>
                  </a:solidFill>
                  <a:latin typeface="Arita Buri Bold"/>
                </a:rPr>
                <a:t>5 региональных экспертов в сфере реализации добровольческих и гражданских инициатив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922496"/>
              <a:ext cx="8700261" cy="541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408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690871" y="7955210"/>
            <a:ext cx="6292518" cy="2030450"/>
            <a:chOff x="0" y="0"/>
            <a:chExt cx="8390024" cy="2707266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85725"/>
              <a:ext cx="8390024" cy="2248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00000"/>
                  </a:solidFill>
                  <a:latin typeface="Arita Buri Bold"/>
                </a:rPr>
                <a:t>10 специалистов по делам молодежи в муниципальных образованиях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2165480"/>
              <a:ext cx="8390024" cy="541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408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497477" y="1185742"/>
            <a:ext cx="9518501" cy="1722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00"/>
              </a:lnSpc>
            </a:pPr>
            <a:r>
              <a:rPr lang="en-US" sz="6400">
                <a:solidFill>
                  <a:srgbClr val="000000"/>
                </a:solidFill>
                <a:latin typeface="Arita Buri Bold"/>
              </a:rPr>
              <a:t>КОМАНДА </a:t>
            </a:r>
          </a:p>
          <a:p>
            <a:pPr>
              <a:lnSpc>
                <a:spcPts val="6400"/>
              </a:lnSpc>
            </a:pPr>
            <a:r>
              <a:rPr lang="en-US" sz="6400">
                <a:solidFill>
                  <a:srgbClr val="000000"/>
                </a:solidFill>
                <a:latin typeface="Arita Buri Bold"/>
              </a:rPr>
              <a:t>ПРОЕКТА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867171" y="1293283"/>
            <a:ext cx="1309520" cy="1964281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034367" y="4402152"/>
            <a:ext cx="1464568" cy="1964281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0320589" y="7006155"/>
            <a:ext cx="1370282" cy="19642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434023"/>
            <a:ext cx="5388253" cy="2876091"/>
            <a:chOff x="0" y="0"/>
            <a:chExt cx="7184337" cy="383478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57150"/>
              <a:ext cx="7184337" cy="12404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400"/>
                </a:lnSpc>
              </a:pPr>
              <a:r>
                <a:rPr lang="en-US" sz="6400">
                  <a:solidFill>
                    <a:srgbClr val="0048CD"/>
                  </a:solidFill>
                  <a:latin typeface="Arita Buri Bold"/>
                </a:rPr>
                <a:t>КОНТАКТЫ 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598523"/>
              <a:ext cx="7184337" cy="544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407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000000"/>
                  </a:solidFill>
                  <a:latin typeface="Muli Regular"/>
                </a:rPr>
                <a:t>8 (30220) 21-19-06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444249"/>
              <a:ext cx="7184337" cy="544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407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000000"/>
                  </a:solidFill>
                  <a:latin typeface="Muli Regular"/>
                </a:rPr>
                <a:t>info.volcenter</a:t>
              </a:r>
              <a:r>
                <a:rPr lang="en-US" sz="2399" u="none">
                  <a:solidFill>
                    <a:srgbClr val="000000"/>
                  </a:solidFill>
                  <a:latin typeface="Muli Regular"/>
                </a:rPr>
                <a:t>@mail.ru 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3289975"/>
              <a:ext cx="7184337" cy="544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407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000000"/>
                  </a:solidFill>
                  <a:latin typeface="Muli Regular"/>
                </a:rPr>
                <a:t>https://vk.com/zabrc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46650" y="3769403"/>
            <a:ext cx="6612650" cy="5753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DAD6qLSkhHM</dc:identifier>
  <dcterms:modified xsi:type="dcterms:W3CDTF">2011-08-01T06:04:30Z</dcterms:modified>
  <cp:revision>1</cp:revision>
  <dc:title>Blue and White Illustrated Finance Pitch Deck Presentation</dc:title>
</cp:coreProperties>
</file>