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906000" cy="6858000" type="A4"/>
  <p:notesSz cx="9144000" cy="6858000"/>
  <p:embeddedFontLst>
    <p:embeddedFont>
      <p:font typeface="Arial" panose="020B0604020202020204" pitchFamily="3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ndara" panose="020E0502030303020204" pitchFamily="34" charset="0"/>
      <p:regular r:id="rId13"/>
      <p:bold r:id="rId14"/>
      <p:italic r:id="rId15"/>
      <p:boldItalic r:id="rId16"/>
    </p:embeddedFont>
    <p:embeddedFont>
      <p:font typeface="Wingdings" panose="05000000000000000000" pitchFamily="2" charset="2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306" y="72"/>
      </p:cViewPr>
      <p:guideLst>
        <p:guide orient="horz" pos="2880"/>
        <p:guide pos="23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4"/>
            <a:ext cx="84201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4"/>
            <a:ext cx="6934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pPr marL="12700">
              <a:lnSpc>
                <a:spcPts val="940"/>
              </a:lnSpc>
            </a:pPr>
            <a:r>
              <a:rPr lang="ru-RU"/>
              <a:t>Автономная</a:t>
            </a:r>
            <a:r>
              <a:rPr lang="ru-RU" spc="-85"/>
              <a:t> </a:t>
            </a:r>
            <a:r>
              <a:rPr lang="ru-RU"/>
              <a:t>некоммерческая</a:t>
            </a:r>
            <a:r>
              <a:rPr lang="ru-RU" spc="-80"/>
              <a:t> </a:t>
            </a:r>
            <a:r>
              <a:rPr lang="ru-RU"/>
              <a:t>организация</a:t>
            </a:r>
          </a:p>
          <a:p>
            <a:pPr marL="12700">
              <a:lnSpc>
                <a:spcPts val="1255"/>
              </a:lnSpc>
            </a:pPr>
            <a:r>
              <a:rPr lang="ru-RU" sz="1050" spc="-5"/>
              <a:t>«Спортивный клуб айкидо</a:t>
            </a:r>
            <a:r>
              <a:rPr lang="ru-RU" sz="1050" spc="-60"/>
              <a:t> </a:t>
            </a:r>
            <a:r>
              <a:rPr lang="ru-RU" sz="1050"/>
              <a:t>«Династия»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86224" y="546197"/>
            <a:ext cx="3933554" cy="430887"/>
          </a:xfrm>
        </p:spPr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1379" y="1451003"/>
            <a:ext cx="7723239" cy="276999"/>
          </a:xfrm>
        </p:spPr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pPr marL="12700">
              <a:lnSpc>
                <a:spcPts val="940"/>
              </a:lnSpc>
            </a:pPr>
            <a:r>
              <a:rPr lang="ru-RU"/>
              <a:t>Автономная</a:t>
            </a:r>
            <a:r>
              <a:rPr lang="ru-RU" spc="-85"/>
              <a:t> </a:t>
            </a:r>
            <a:r>
              <a:rPr lang="ru-RU"/>
              <a:t>некоммерческая</a:t>
            </a:r>
            <a:r>
              <a:rPr lang="ru-RU" spc="-80"/>
              <a:t> </a:t>
            </a:r>
            <a:r>
              <a:rPr lang="ru-RU"/>
              <a:t>организация</a:t>
            </a:r>
          </a:p>
          <a:p>
            <a:pPr marL="12700">
              <a:lnSpc>
                <a:spcPts val="1255"/>
              </a:lnSpc>
            </a:pPr>
            <a:r>
              <a:rPr lang="ru-RU" sz="1050" spc="-5"/>
              <a:t>«Спортивный клуб айкидо</a:t>
            </a:r>
            <a:r>
              <a:rPr lang="ru-RU" sz="1050" spc="-60"/>
              <a:t> </a:t>
            </a:r>
            <a:r>
              <a:rPr lang="ru-RU" sz="1050"/>
              <a:t>«Династия»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86224" y="546197"/>
            <a:ext cx="3933554" cy="430887"/>
          </a:xfrm>
        </p:spPr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pPr marL="12700">
              <a:lnSpc>
                <a:spcPts val="940"/>
              </a:lnSpc>
            </a:pPr>
            <a:r>
              <a:rPr lang="ru-RU"/>
              <a:t>Автономная</a:t>
            </a:r>
            <a:r>
              <a:rPr lang="ru-RU" spc="-85"/>
              <a:t> </a:t>
            </a:r>
            <a:r>
              <a:rPr lang="ru-RU"/>
              <a:t>некоммерческая</a:t>
            </a:r>
            <a:r>
              <a:rPr lang="ru-RU" spc="-80"/>
              <a:t> </a:t>
            </a:r>
            <a:r>
              <a:rPr lang="ru-RU"/>
              <a:t>организация</a:t>
            </a:r>
          </a:p>
          <a:p>
            <a:pPr marL="12700">
              <a:lnSpc>
                <a:spcPts val="1255"/>
              </a:lnSpc>
            </a:pPr>
            <a:r>
              <a:rPr lang="ru-RU" sz="1050" spc="-5"/>
              <a:t>«Спортивный клуб айкидо</a:t>
            </a:r>
            <a:r>
              <a:rPr lang="ru-RU" sz="1050" spc="-60"/>
              <a:t> </a:t>
            </a:r>
            <a:r>
              <a:rPr lang="ru-RU" sz="1050"/>
              <a:t>«Династия»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86224" y="546197"/>
            <a:ext cx="3933554" cy="430887"/>
          </a:xfrm>
        </p:spPr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pPr marL="12700">
              <a:lnSpc>
                <a:spcPts val="940"/>
              </a:lnSpc>
            </a:pPr>
            <a:r>
              <a:rPr lang="ru-RU"/>
              <a:t>Автономная</a:t>
            </a:r>
            <a:r>
              <a:rPr lang="ru-RU" spc="-85"/>
              <a:t> </a:t>
            </a:r>
            <a:r>
              <a:rPr lang="ru-RU"/>
              <a:t>некоммерческая</a:t>
            </a:r>
            <a:r>
              <a:rPr lang="ru-RU" spc="-80"/>
              <a:t> </a:t>
            </a:r>
            <a:r>
              <a:rPr lang="ru-RU"/>
              <a:t>организация</a:t>
            </a:r>
          </a:p>
          <a:p>
            <a:pPr marL="12700">
              <a:lnSpc>
                <a:spcPts val="1255"/>
              </a:lnSpc>
            </a:pPr>
            <a:r>
              <a:rPr lang="ru-RU" sz="1050" spc="-5"/>
              <a:t>«Спортивный клуб айкидо</a:t>
            </a:r>
            <a:r>
              <a:rPr lang="ru-RU" sz="1050" spc="-60"/>
              <a:t> </a:t>
            </a:r>
            <a:r>
              <a:rPr lang="ru-RU" sz="1050"/>
              <a:t>«Династия»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pPr marL="12700">
              <a:lnSpc>
                <a:spcPts val="940"/>
              </a:lnSpc>
            </a:pPr>
            <a:r>
              <a:rPr lang="ru-RU"/>
              <a:t>Автономная</a:t>
            </a:r>
            <a:r>
              <a:rPr lang="ru-RU" spc="-85"/>
              <a:t> </a:t>
            </a:r>
            <a:r>
              <a:rPr lang="ru-RU"/>
              <a:t>некоммерческая</a:t>
            </a:r>
            <a:r>
              <a:rPr lang="ru-RU" spc="-80"/>
              <a:t> </a:t>
            </a:r>
            <a:r>
              <a:rPr lang="ru-RU"/>
              <a:t>организация</a:t>
            </a:r>
          </a:p>
          <a:p>
            <a:pPr marL="12700">
              <a:lnSpc>
                <a:spcPts val="1255"/>
              </a:lnSpc>
            </a:pPr>
            <a:r>
              <a:rPr lang="ru-RU" sz="1050" spc="-5"/>
              <a:t>«Спортивный клуб айкидо</a:t>
            </a:r>
            <a:r>
              <a:rPr lang="ru-RU" sz="1050" spc="-60"/>
              <a:t> </a:t>
            </a:r>
            <a:r>
              <a:rPr lang="ru-RU" sz="1050"/>
              <a:t>«Династия»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944615" y="6111245"/>
            <a:ext cx="1608073" cy="5029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336807" y="6111245"/>
            <a:ext cx="696721" cy="646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135383" y="207268"/>
            <a:ext cx="779410" cy="719455"/>
          </a:xfrm>
          <a:custGeom>
            <a:avLst/>
            <a:gdLst/>
            <a:ahLst/>
            <a:cxnLst/>
            <a:rect l="l" t="t" r="r" b="b"/>
            <a:pathLst>
              <a:path w="719455" h="719455">
                <a:moveTo>
                  <a:pt x="359664" y="0"/>
                </a:moveTo>
                <a:lnTo>
                  <a:pt x="310858" y="3283"/>
                </a:lnTo>
                <a:lnTo>
                  <a:pt x="264049" y="12847"/>
                </a:lnTo>
                <a:lnTo>
                  <a:pt x="219664" y="28263"/>
                </a:lnTo>
                <a:lnTo>
                  <a:pt x="178133" y="49103"/>
                </a:lnTo>
                <a:lnTo>
                  <a:pt x="139882" y="74939"/>
                </a:lnTo>
                <a:lnTo>
                  <a:pt x="105341" y="105341"/>
                </a:lnTo>
                <a:lnTo>
                  <a:pt x="74939" y="139882"/>
                </a:lnTo>
                <a:lnTo>
                  <a:pt x="49103" y="178133"/>
                </a:lnTo>
                <a:lnTo>
                  <a:pt x="28263" y="219664"/>
                </a:lnTo>
                <a:lnTo>
                  <a:pt x="12847" y="264049"/>
                </a:lnTo>
                <a:lnTo>
                  <a:pt x="3283" y="310858"/>
                </a:lnTo>
                <a:lnTo>
                  <a:pt x="0" y="359664"/>
                </a:lnTo>
                <a:lnTo>
                  <a:pt x="3283" y="408469"/>
                </a:lnTo>
                <a:lnTo>
                  <a:pt x="12847" y="455278"/>
                </a:lnTo>
                <a:lnTo>
                  <a:pt x="28263" y="499663"/>
                </a:lnTo>
                <a:lnTo>
                  <a:pt x="49103" y="541194"/>
                </a:lnTo>
                <a:lnTo>
                  <a:pt x="74939" y="579445"/>
                </a:lnTo>
                <a:lnTo>
                  <a:pt x="105341" y="613986"/>
                </a:lnTo>
                <a:lnTo>
                  <a:pt x="139882" y="644388"/>
                </a:lnTo>
                <a:lnTo>
                  <a:pt x="178133" y="670224"/>
                </a:lnTo>
                <a:lnTo>
                  <a:pt x="219664" y="691064"/>
                </a:lnTo>
                <a:lnTo>
                  <a:pt x="264049" y="706480"/>
                </a:lnTo>
                <a:lnTo>
                  <a:pt x="310858" y="716044"/>
                </a:lnTo>
                <a:lnTo>
                  <a:pt x="359664" y="719328"/>
                </a:lnTo>
                <a:lnTo>
                  <a:pt x="408469" y="716044"/>
                </a:lnTo>
                <a:lnTo>
                  <a:pt x="455278" y="706480"/>
                </a:lnTo>
                <a:lnTo>
                  <a:pt x="499663" y="691064"/>
                </a:lnTo>
                <a:lnTo>
                  <a:pt x="541194" y="670224"/>
                </a:lnTo>
                <a:lnTo>
                  <a:pt x="579445" y="644388"/>
                </a:lnTo>
                <a:lnTo>
                  <a:pt x="613986" y="613986"/>
                </a:lnTo>
                <a:lnTo>
                  <a:pt x="644388" y="579445"/>
                </a:lnTo>
                <a:lnTo>
                  <a:pt x="670224" y="541194"/>
                </a:lnTo>
                <a:lnTo>
                  <a:pt x="691064" y="499663"/>
                </a:lnTo>
                <a:lnTo>
                  <a:pt x="706480" y="455278"/>
                </a:lnTo>
                <a:lnTo>
                  <a:pt x="716044" y="408469"/>
                </a:lnTo>
                <a:lnTo>
                  <a:pt x="719328" y="359664"/>
                </a:lnTo>
                <a:lnTo>
                  <a:pt x="716044" y="310858"/>
                </a:lnTo>
                <a:lnTo>
                  <a:pt x="706480" y="264049"/>
                </a:lnTo>
                <a:lnTo>
                  <a:pt x="691064" y="219664"/>
                </a:lnTo>
                <a:lnTo>
                  <a:pt x="670224" y="178133"/>
                </a:lnTo>
                <a:lnTo>
                  <a:pt x="644388" y="139882"/>
                </a:lnTo>
                <a:lnTo>
                  <a:pt x="613986" y="105341"/>
                </a:lnTo>
                <a:lnTo>
                  <a:pt x="579445" y="74939"/>
                </a:lnTo>
                <a:lnTo>
                  <a:pt x="541194" y="49103"/>
                </a:lnTo>
                <a:lnTo>
                  <a:pt x="499663" y="28263"/>
                </a:lnTo>
                <a:lnTo>
                  <a:pt x="455278" y="12847"/>
                </a:lnTo>
                <a:lnTo>
                  <a:pt x="408469" y="3283"/>
                </a:lnTo>
                <a:lnTo>
                  <a:pt x="359664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86224" y="546197"/>
            <a:ext cx="393355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1379" y="1451004"/>
            <a:ext cx="77232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17177" y="6288301"/>
            <a:ext cx="2428346" cy="2759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pPr marL="12700">
              <a:lnSpc>
                <a:spcPts val="940"/>
              </a:lnSpc>
            </a:pPr>
            <a:r>
              <a:rPr lang="ru-RU"/>
              <a:t>Автономная</a:t>
            </a:r>
            <a:r>
              <a:rPr lang="ru-RU" spc="-85"/>
              <a:t> </a:t>
            </a:r>
            <a:r>
              <a:rPr lang="ru-RU"/>
              <a:t>некоммерческая</a:t>
            </a:r>
            <a:r>
              <a:rPr lang="ru-RU" spc="-80"/>
              <a:t> </a:t>
            </a:r>
            <a:r>
              <a:rPr lang="ru-RU"/>
              <a:t>организация</a:t>
            </a:r>
          </a:p>
          <a:p>
            <a:pPr marL="12700">
              <a:lnSpc>
                <a:spcPts val="1255"/>
              </a:lnSpc>
            </a:pPr>
            <a:r>
              <a:rPr lang="ru-RU" sz="1050" spc="-5"/>
              <a:t>«Спортивный клуб айкидо</a:t>
            </a:r>
            <a:r>
              <a:rPr lang="ru-RU" sz="1050" spc="-60"/>
              <a:t> </a:t>
            </a:r>
            <a:r>
              <a:rPr lang="ru-RU" sz="1050"/>
              <a:t>«Династия»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4"/>
            <a:ext cx="2278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4"/>
            <a:ext cx="2278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98">
        <a:defRPr>
          <a:latin typeface="+mn-lt"/>
          <a:ea typeface="+mn-ea"/>
          <a:cs typeface="+mn-cs"/>
        </a:defRPr>
      </a:lvl2pPr>
      <a:lvl3pPr marL="914395">
        <a:defRPr>
          <a:latin typeface="+mn-lt"/>
          <a:ea typeface="+mn-ea"/>
          <a:cs typeface="+mn-cs"/>
        </a:defRPr>
      </a:lvl3pPr>
      <a:lvl4pPr marL="1371592">
        <a:defRPr>
          <a:latin typeface="+mn-lt"/>
          <a:ea typeface="+mn-ea"/>
          <a:cs typeface="+mn-cs"/>
        </a:defRPr>
      </a:lvl4pPr>
      <a:lvl5pPr marL="1828789">
        <a:defRPr>
          <a:latin typeface="+mn-lt"/>
          <a:ea typeface="+mn-ea"/>
          <a:cs typeface="+mn-cs"/>
        </a:defRPr>
      </a:lvl5pPr>
      <a:lvl6pPr marL="2285987">
        <a:defRPr>
          <a:latin typeface="+mn-lt"/>
          <a:ea typeface="+mn-ea"/>
          <a:cs typeface="+mn-cs"/>
        </a:defRPr>
      </a:lvl6pPr>
      <a:lvl7pPr marL="2743185">
        <a:defRPr>
          <a:latin typeface="+mn-lt"/>
          <a:ea typeface="+mn-ea"/>
          <a:cs typeface="+mn-cs"/>
        </a:defRPr>
      </a:lvl7pPr>
      <a:lvl8pPr marL="3200381">
        <a:defRPr>
          <a:latin typeface="+mn-lt"/>
          <a:ea typeface="+mn-ea"/>
          <a:cs typeface="+mn-cs"/>
        </a:defRPr>
      </a:lvl8pPr>
      <a:lvl9pPr marL="365757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98">
        <a:defRPr>
          <a:latin typeface="+mn-lt"/>
          <a:ea typeface="+mn-ea"/>
          <a:cs typeface="+mn-cs"/>
        </a:defRPr>
      </a:lvl2pPr>
      <a:lvl3pPr marL="914395">
        <a:defRPr>
          <a:latin typeface="+mn-lt"/>
          <a:ea typeface="+mn-ea"/>
          <a:cs typeface="+mn-cs"/>
        </a:defRPr>
      </a:lvl3pPr>
      <a:lvl4pPr marL="1371592">
        <a:defRPr>
          <a:latin typeface="+mn-lt"/>
          <a:ea typeface="+mn-ea"/>
          <a:cs typeface="+mn-cs"/>
        </a:defRPr>
      </a:lvl4pPr>
      <a:lvl5pPr marL="1828789">
        <a:defRPr>
          <a:latin typeface="+mn-lt"/>
          <a:ea typeface="+mn-ea"/>
          <a:cs typeface="+mn-cs"/>
        </a:defRPr>
      </a:lvl5pPr>
      <a:lvl6pPr marL="2285987">
        <a:defRPr>
          <a:latin typeface="+mn-lt"/>
          <a:ea typeface="+mn-ea"/>
          <a:cs typeface="+mn-cs"/>
        </a:defRPr>
      </a:lvl6pPr>
      <a:lvl7pPr marL="2743185">
        <a:defRPr>
          <a:latin typeface="+mn-lt"/>
          <a:ea typeface="+mn-ea"/>
          <a:cs typeface="+mn-cs"/>
        </a:defRPr>
      </a:lvl7pPr>
      <a:lvl8pPr marL="3200381">
        <a:defRPr>
          <a:latin typeface="+mn-lt"/>
          <a:ea typeface="+mn-ea"/>
          <a:cs typeface="+mn-cs"/>
        </a:defRPr>
      </a:lvl8pPr>
      <a:lvl9pPr marL="365757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39499" y="5617240"/>
            <a:ext cx="1140697" cy="1146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24200" y="397043"/>
            <a:ext cx="36576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8434">
              <a:spcBef>
                <a:spcPts val="105"/>
              </a:spcBef>
            </a:pPr>
            <a:r>
              <a:rPr dirty="0"/>
              <a:t>АЙКИДО </a:t>
            </a:r>
            <a:r>
              <a:rPr spc="5" dirty="0"/>
              <a:t>БЕЗ</a:t>
            </a:r>
            <a:r>
              <a:rPr spc="-110" dirty="0"/>
              <a:t> </a:t>
            </a:r>
            <a:r>
              <a:rPr spc="-10" dirty="0"/>
              <a:t>ГРАНИЦ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28800" y="5790185"/>
            <a:ext cx="5177790" cy="6794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390"/>
              </a:lnSpc>
              <a:spcBef>
                <a:spcPts val="90"/>
              </a:spcBef>
            </a:pPr>
            <a:r>
              <a:rPr sz="2000" b="1" spc="-15" dirty="0">
                <a:latin typeface="Candara"/>
                <a:cs typeface="Candara"/>
              </a:rPr>
              <a:t>Автономная </a:t>
            </a:r>
            <a:r>
              <a:rPr sz="2000" b="1" spc="-10" dirty="0">
                <a:latin typeface="Candara"/>
                <a:cs typeface="Candara"/>
              </a:rPr>
              <a:t>некоммерческая</a:t>
            </a:r>
            <a:r>
              <a:rPr sz="2000" b="1" spc="204" dirty="0">
                <a:latin typeface="Candara"/>
                <a:cs typeface="Candara"/>
              </a:rPr>
              <a:t> </a:t>
            </a:r>
            <a:r>
              <a:rPr sz="2000" b="1" spc="-10" dirty="0">
                <a:latin typeface="Candara"/>
                <a:cs typeface="Candara"/>
              </a:rPr>
              <a:t>организация</a:t>
            </a:r>
            <a:endParaRPr sz="2000" dirty="0">
              <a:latin typeface="Candara"/>
              <a:cs typeface="Candara"/>
            </a:endParaRPr>
          </a:p>
          <a:p>
            <a:pPr marL="12700">
              <a:lnSpc>
                <a:spcPts val="2870"/>
              </a:lnSpc>
            </a:pPr>
            <a:r>
              <a:rPr sz="2400" b="1" spc="-5" dirty="0">
                <a:latin typeface="Candara"/>
                <a:cs typeface="Candara"/>
              </a:rPr>
              <a:t>«Спортивный клуб айкидо</a:t>
            </a:r>
            <a:r>
              <a:rPr sz="2400" b="1" spc="-10" dirty="0">
                <a:latin typeface="Candara"/>
                <a:cs typeface="Candara"/>
              </a:rPr>
              <a:t> </a:t>
            </a:r>
            <a:r>
              <a:rPr sz="2400" b="1" spc="-5" dirty="0">
                <a:latin typeface="Candara"/>
                <a:cs typeface="Candara"/>
              </a:rPr>
              <a:t>«</a:t>
            </a:r>
            <a:r>
              <a:rPr sz="2400" b="1" spc="-5" dirty="0" err="1">
                <a:latin typeface="Candara"/>
                <a:cs typeface="Candara"/>
              </a:rPr>
              <a:t>Династия</a:t>
            </a:r>
            <a:r>
              <a:rPr sz="2400" b="1" spc="-5" dirty="0">
                <a:latin typeface="Candara"/>
                <a:cs typeface="Candara"/>
              </a:rPr>
              <a:t>»</a:t>
            </a:r>
            <a:endParaRPr sz="2400" dirty="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297736"/>
            <a:ext cx="9892570" cy="4213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4AE057-1DAB-4CEA-B9FF-70B04FDF4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466" y="5791200"/>
            <a:ext cx="2078735" cy="7140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3800" y="344217"/>
            <a:ext cx="23615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Развитие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проекта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01817" y="1939056"/>
            <a:ext cx="1983739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3504" marR="54610" indent="-91440">
              <a:spcBef>
                <a:spcPts val="105"/>
              </a:spcBef>
            </a:pPr>
            <a:r>
              <a:rPr sz="1600" b="1" spc="-5" dirty="0">
                <a:latin typeface="Calibri"/>
                <a:cs typeface="Calibri"/>
              </a:rPr>
              <a:t>«Айкидо </a:t>
            </a:r>
            <a:r>
              <a:rPr sz="1600" b="1" spc="5" dirty="0">
                <a:latin typeface="Calibri"/>
                <a:cs typeface="Calibri"/>
              </a:rPr>
              <a:t>без</a:t>
            </a:r>
            <a:r>
              <a:rPr sz="1600" b="1" spc="-9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границ»  2019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35" dirty="0">
                <a:latin typeface="Calibri"/>
                <a:cs typeface="Calibri"/>
              </a:rPr>
              <a:t>г.</a:t>
            </a:r>
            <a:endParaRPr sz="1600">
              <a:latin typeface="Calibri"/>
              <a:cs typeface="Calibri"/>
            </a:endParaRPr>
          </a:p>
          <a:p>
            <a:pPr marL="299083" indent="-287019">
              <a:spcBef>
                <a:spcPts val="35"/>
              </a:spcBef>
              <a:buClr>
                <a:srgbClr val="4471C4"/>
              </a:buClr>
              <a:buFont typeface="Arial"/>
              <a:buChar char="•"/>
              <a:tabLst>
                <a:tab pos="299083" algn="l"/>
                <a:tab pos="299719" algn="l"/>
              </a:tabLst>
            </a:pPr>
            <a:r>
              <a:rPr sz="1400" spc="-5" dirty="0">
                <a:latin typeface="Calibri"/>
                <a:cs typeface="Calibri"/>
              </a:rPr>
              <a:t>4 </a:t>
            </a:r>
            <a:r>
              <a:rPr sz="1400" spc="-10" dirty="0">
                <a:latin typeface="Calibri"/>
                <a:cs typeface="Calibri"/>
              </a:rPr>
              <a:t>площадки </a:t>
            </a:r>
            <a:r>
              <a:rPr sz="1400" spc="-5" dirty="0">
                <a:latin typeface="Calibri"/>
                <a:cs typeface="Calibri"/>
              </a:rPr>
              <a:t>в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г.Перми</a:t>
            </a:r>
            <a:endParaRPr sz="1400">
              <a:latin typeface="Calibri"/>
              <a:cs typeface="Calibri"/>
            </a:endParaRPr>
          </a:p>
          <a:p>
            <a:pPr marL="299083" marR="211453" indent="-287019">
              <a:buClr>
                <a:srgbClr val="4471C4"/>
              </a:buClr>
              <a:buFont typeface="Arial"/>
              <a:buChar char="•"/>
              <a:tabLst>
                <a:tab pos="299083" algn="l"/>
                <a:tab pos="299719" algn="l"/>
              </a:tabLst>
            </a:pPr>
            <a:r>
              <a:rPr sz="1400" spc="-10" dirty="0">
                <a:latin typeface="Calibri"/>
                <a:cs typeface="Calibri"/>
              </a:rPr>
              <a:t>60 человек разного  </a:t>
            </a:r>
            <a:r>
              <a:rPr sz="1400" spc="-5" dirty="0">
                <a:latin typeface="Calibri"/>
                <a:cs typeface="Calibri"/>
              </a:rPr>
              <a:t>возраста с ОВЗ</a:t>
            </a:r>
            <a:endParaRPr sz="1400">
              <a:latin typeface="Calibri"/>
              <a:cs typeface="Calibri"/>
            </a:endParaRPr>
          </a:p>
          <a:p>
            <a:pPr marL="299083" indent="-287019">
              <a:buClr>
                <a:srgbClr val="4471C4"/>
              </a:buClr>
              <a:buFont typeface="Arial"/>
              <a:buChar char="•"/>
              <a:tabLst>
                <a:tab pos="299083" algn="l"/>
                <a:tab pos="299719" algn="l"/>
              </a:tabLst>
            </a:pPr>
            <a:r>
              <a:rPr sz="1400" spc="-5" dirty="0">
                <a:latin typeface="Calibri"/>
                <a:cs typeface="Calibri"/>
              </a:rPr>
              <a:t>&gt; </a:t>
            </a:r>
            <a:r>
              <a:rPr sz="1400" spc="-10" dirty="0">
                <a:latin typeface="Calibri"/>
                <a:cs typeface="Calibri"/>
              </a:rPr>
              <a:t>40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тренировок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21667" y="1411227"/>
            <a:ext cx="2401823" cy="2404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9095" y="1442332"/>
            <a:ext cx="2292096" cy="22897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5631" y="1082043"/>
            <a:ext cx="1517904" cy="719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31995" y="2054356"/>
            <a:ext cx="2965703" cy="29687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59423" y="2081787"/>
            <a:ext cx="2855976" cy="28590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907737" y="3909487"/>
            <a:ext cx="3814445" cy="20140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600" b="1" spc="-5" dirty="0">
                <a:latin typeface="Calibri"/>
                <a:cs typeface="Calibri"/>
              </a:rPr>
              <a:t>«Айкидо </a:t>
            </a:r>
            <a:r>
              <a:rPr sz="1600" b="1" spc="5" dirty="0">
                <a:latin typeface="Calibri"/>
                <a:cs typeface="Calibri"/>
              </a:rPr>
              <a:t>без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границ»</a:t>
            </a:r>
            <a:endParaRPr sz="1600">
              <a:latin typeface="Calibri"/>
              <a:cs typeface="Calibri"/>
            </a:endParaRPr>
          </a:p>
          <a:p>
            <a:pPr marL="103504"/>
            <a:r>
              <a:rPr sz="1600" b="1" spc="5" dirty="0">
                <a:latin typeface="Calibri"/>
                <a:cs typeface="Calibri"/>
              </a:rPr>
              <a:t>2020-2021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spc="-35" dirty="0">
                <a:latin typeface="Calibri"/>
                <a:cs typeface="Calibri"/>
              </a:rPr>
              <a:t>г.</a:t>
            </a:r>
            <a:endParaRPr sz="1600">
              <a:latin typeface="Calibri"/>
              <a:cs typeface="Calibri"/>
            </a:endParaRPr>
          </a:p>
          <a:p>
            <a:pPr marL="299083" indent="-287019">
              <a:spcBef>
                <a:spcPts val="35"/>
              </a:spcBef>
              <a:buClr>
                <a:srgbClr val="4471C4"/>
              </a:buClr>
              <a:buFont typeface="Arial"/>
              <a:buChar char="•"/>
              <a:tabLst>
                <a:tab pos="299083" algn="l"/>
                <a:tab pos="299719" algn="l"/>
              </a:tabLst>
            </a:pPr>
            <a:r>
              <a:rPr sz="1400" spc="-5" dirty="0">
                <a:latin typeface="Calibri"/>
                <a:cs typeface="Calibri"/>
              </a:rPr>
              <a:t>Создание</a:t>
            </a:r>
            <a:endParaRPr sz="1400">
              <a:latin typeface="Calibri"/>
              <a:cs typeface="Calibri"/>
            </a:endParaRPr>
          </a:p>
          <a:p>
            <a:pPr marL="299083"/>
            <a:r>
              <a:rPr sz="1400" spc="-10" dirty="0">
                <a:latin typeface="Calibri"/>
                <a:cs typeface="Calibri"/>
              </a:rPr>
              <a:t>материально-технической </a:t>
            </a:r>
            <a:r>
              <a:rPr sz="1400" spc="-5" dirty="0">
                <a:latin typeface="Calibri"/>
                <a:cs typeface="Calibri"/>
              </a:rPr>
              <a:t>базы</a:t>
            </a:r>
            <a:r>
              <a:rPr sz="1400" spc="-19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на</a:t>
            </a:r>
            <a:endParaRPr sz="1400">
              <a:latin typeface="Calibri"/>
              <a:cs typeface="Calibri"/>
            </a:endParaRPr>
          </a:p>
          <a:p>
            <a:pPr marL="299083"/>
            <a:r>
              <a:rPr sz="1400" b="1" spc="-5" dirty="0">
                <a:latin typeface="Calibri"/>
                <a:cs typeface="Calibri"/>
              </a:rPr>
              <a:t>6 </a:t>
            </a:r>
            <a:r>
              <a:rPr sz="1400" spc="-10" dirty="0">
                <a:latin typeface="Calibri"/>
                <a:cs typeface="Calibri"/>
              </a:rPr>
              <a:t>площадках </a:t>
            </a:r>
            <a:r>
              <a:rPr sz="1400" spc="-5" dirty="0">
                <a:latin typeface="Calibri"/>
                <a:cs typeface="Calibri"/>
              </a:rPr>
              <a:t>в </a:t>
            </a:r>
            <a:r>
              <a:rPr sz="1400" spc="-20" dirty="0">
                <a:latin typeface="Calibri"/>
                <a:cs typeface="Calibri"/>
              </a:rPr>
              <a:t>г.Перми </a:t>
            </a:r>
            <a:r>
              <a:rPr sz="1400" spc="-5" dirty="0">
                <a:latin typeface="Calibri"/>
                <a:cs typeface="Calibri"/>
              </a:rPr>
              <a:t>и </a:t>
            </a:r>
            <a:r>
              <a:rPr sz="1400" spc="-15" dirty="0">
                <a:latin typeface="Calibri"/>
                <a:cs typeface="Calibri"/>
              </a:rPr>
              <a:t>отдаленных</a:t>
            </a:r>
            <a:r>
              <a:rPr sz="1400" spc="1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районов</a:t>
            </a:r>
            <a:endParaRPr sz="1400">
              <a:latin typeface="Calibri"/>
              <a:cs typeface="Calibri"/>
            </a:endParaRPr>
          </a:p>
          <a:p>
            <a:pPr marL="299083" indent="-287019">
              <a:buClr>
                <a:srgbClr val="4471C4"/>
              </a:buClr>
              <a:buFont typeface="Arial"/>
              <a:buChar char="•"/>
              <a:tabLst>
                <a:tab pos="299083" algn="l"/>
                <a:tab pos="299719" algn="l"/>
              </a:tabLst>
            </a:pPr>
            <a:r>
              <a:rPr sz="1400" b="1" spc="-10" dirty="0">
                <a:latin typeface="Calibri"/>
                <a:cs typeface="Calibri"/>
              </a:rPr>
              <a:t>90 </a:t>
            </a:r>
            <a:r>
              <a:rPr sz="1400" spc="-10" dirty="0">
                <a:latin typeface="Calibri"/>
                <a:cs typeface="Calibri"/>
              </a:rPr>
              <a:t>человек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разного</a:t>
            </a:r>
            <a:endParaRPr sz="1400">
              <a:latin typeface="Calibri"/>
              <a:cs typeface="Calibri"/>
            </a:endParaRPr>
          </a:p>
          <a:p>
            <a:pPr marL="299083" marR="461006"/>
            <a:r>
              <a:rPr sz="1400" spc="-5" dirty="0">
                <a:latin typeface="Calibri"/>
                <a:cs typeface="Calibri"/>
              </a:rPr>
              <a:t>возраста с </a:t>
            </a:r>
            <a:r>
              <a:rPr sz="1400" spc="-10" dirty="0">
                <a:latin typeface="Calibri"/>
                <a:cs typeface="Calibri"/>
              </a:rPr>
              <a:t>ОВЗ, </a:t>
            </a:r>
            <a:r>
              <a:rPr sz="1400" spc="-15" dirty="0">
                <a:latin typeface="Calibri"/>
                <a:cs typeface="Calibri"/>
              </a:rPr>
              <a:t>представители старшего  </a:t>
            </a:r>
            <a:r>
              <a:rPr sz="1400" spc="-10" dirty="0">
                <a:latin typeface="Calibri"/>
                <a:cs typeface="Calibri"/>
              </a:rPr>
              <a:t>поколения</a:t>
            </a:r>
            <a:endParaRPr sz="1400">
              <a:latin typeface="Calibri"/>
              <a:cs typeface="Calibri"/>
            </a:endParaRPr>
          </a:p>
          <a:p>
            <a:pPr marL="299083" indent="-287019">
              <a:buClr>
                <a:srgbClr val="4471C4"/>
              </a:buClr>
              <a:buFont typeface="Arial"/>
              <a:buChar char="•"/>
              <a:tabLst>
                <a:tab pos="299083" algn="l"/>
                <a:tab pos="299719" algn="l"/>
              </a:tabLst>
            </a:pPr>
            <a:r>
              <a:rPr sz="1400" b="1" spc="-15" dirty="0">
                <a:latin typeface="Calibri"/>
                <a:cs typeface="Calibri"/>
              </a:rPr>
              <a:t>300</a:t>
            </a:r>
            <a:r>
              <a:rPr sz="1400" b="1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тренировок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19200" y="6147498"/>
            <a:ext cx="2069123" cy="5581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40"/>
              </a:lnSpc>
            </a:pPr>
            <a:r>
              <a:rPr dirty="0"/>
              <a:t>Автономная</a:t>
            </a:r>
            <a:r>
              <a:rPr spc="-85" dirty="0"/>
              <a:t> </a:t>
            </a:r>
            <a:r>
              <a:rPr dirty="0"/>
              <a:t>некоммерческая</a:t>
            </a:r>
            <a:r>
              <a:rPr spc="-80" dirty="0"/>
              <a:t> </a:t>
            </a:r>
            <a:r>
              <a:rPr dirty="0"/>
              <a:t>организация</a:t>
            </a:r>
          </a:p>
          <a:p>
            <a:pPr marL="12700">
              <a:lnSpc>
                <a:spcPts val="1255"/>
              </a:lnSpc>
            </a:pPr>
            <a:r>
              <a:rPr sz="1050" spc="-5" dirty="0"/>
              <a:t>«Спортивный клуб айкидо</a:t>
            </a:r>
            <a:r>
              <a:rPr sz="1050" spc="-60" dirty="0"/>
              <a:t> </a:t>
            </a:r>
            <a:r>
              <a:rPr sz="1050" dirty="0"/>
              <a:t>«Династия»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368369"/>
            <a:ext cx="28562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i="1" dirty="0">
                <a:latin typeface="Calibri"/>
                <a:cs typeface="Calibri"/>
              </a:rPr>
              <a:t>«Айкидо </a:t>
            </a:r>
            <a:r>
              <a:rPr sz="2400" i="1" spc="-5" dirty="0">
                <a:latin typeface="Calibri"/>
                <a:cs typeface="Calibri"/>
              </a:rPr>
              <a:t>без</a:t>
            </a:r>
            <a:r>
              <a:rPr sz="2400" i="1" spc="-105" dirty="0">
                <a:latin typeface="Calibri"/>
                <a:cs typeface="Calibri"/>
              </a:rPr>
              <a:t> </a:t>
            </a:r>
            <a:r>
              <a:rPr sz="2400" i="1" spc="-5" dirty="0">
                <a:latin typeface="Calibri"/>
                <a:cs typeface="Calibri"/>
              </a:rPr>
              <a:t>границ»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3241" y="1065531"/>
            <a:ext cx="5786120" cy="20140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3" marR="5080" indent="-287019">
              <a:spcBef>
                <a:spcPts val="105"/>
              </a:spcBef>
              <a:buFont typeface="Wingdings"/>
              <a:buChar char=""/>
              <a:tabLst>
                <a:tab pos="299719" algn="l"/>
              </a:tabLst>
            </a:pPr>
            <a:r>
              <a:rPr sz="1600" i="1" spc="-10" dirty="0">
                <a:latin typeface="Calibri"/>
                <a:cs typeface="Calibri"/>
              </a:rPr>
              <a:t>Создание </a:t>
            </a:r>
            <a:r>
              <a:rPr sz="1600" i="1" spc="-5" dirty="0">
                <a:latin typeface="Calibri"/>
                <a:cs typeface="Calibri"/>
              </a:rPr>
              <a:t>возможностей для регулярных занятий  физкультурой </a:t>
            </a:r>
            <a:r>
              <a:rPr sz="1600" i="1" dirty="0">
                <a:latin typeface="Calibri"/>
                <a:cs typeface="Calibri"/>
              </a:rPr>
              <a:t>с </a:t>
            </a:r>
            <a:r>
              <a:rPr sz="1600" i="1" spc="-5" dirty="0">
                <a:latin typeface="Calibri"/>
                <a:cs typeface="Calibri"/>
              </a:rPr>
              <a:t>элементами </a:t>
            </a:r>
            <a:r>
              <a:rPr sz="1600" i="1" spc="-10" dirty="0">
                <a:latin typeface="Calibri"/>
                <a:cs typeface="Calibri"/>
              </a:rPr>
              <a:t>айкидо </a:t>
            </a:r>
            <a:r>
              <a:rPr sz="1600" i="1" spc="-5" dirty="0">
                <a:latin typeface="Calibri"/>
                <a:cs typeface="Calibri"/>
              </a:rPr>
              <a:t>людей </a:t>
            </a:r>
            <a:r>
              <a:rPr sz="1600" i="1" dirty="0">
                <a:latin typeface="Calibri"/>
                <a:cs typeface="Calibri"/>
              </a:rPr>
              <a:t>с </a:t>
            </a:r>
            <a:r>
              <a:rPr sz="1600" i="1" spc="-5" dirty="0">
                <a:latin typeface="Calibri"/>
                <a:cs typeface="Calibri"/>
              </a:rPr>
              <a:t>ОВЗ </a:t>
            </a:r>
            <a:r>
              <a:rPr sz="1600" i="1" dirty="0">
                <a:latin typeface="Calibri"/>
                <a:cs typeface="Calibri"/>
              </a:rPr>
              <a:t>и старшего  </a:t>
            </a:r>
            <a:r>
              <a:rPr sz="1600" i="1" spc="-5" dirty="0">
                <a:latin typeface="Calibri"/>
                <a:cs typeface="Calibri"/>
              </a:rPr>
              <a:t>возраста </a:t>
            </a:r>
            <a:r>
              <a:rPr sz="1600" i="1" dirty="0">
                <a:latin typeface="Calibri"/>
                <a:cs typeface="Calibri"/>
              </a:rPr>
              <a:t>, </a:t>
            </a:r>
            <a:r>
              <a:rPr sz="1600" i="1" spc="-5" dirty="0">
                <a:latin typeface="Calibri"/>
                <a:cs typeface="Calibri"/>
              </a:rPr>
              <a:t>организация досуга, общения, </a:t>
            </a:r>
            <a:r>
              <a:rPr sz="1600" i="1" spc="-10" dirty="0">
                <a:latin typeface="Calibri"/>
                <a:cs typeface="Calibri"/>
              </a:rPr>
              <a:t>дополнительной  </a:t>
            </a:r>
            <a:r>
              <a:rPr sz="1600" i="1" spc="-5" dirty="0">
                <a:latin typeface="Calibri"/>
                <a:cs typeface="Calibri"/>
              </a:rPr>
              <a:t>реабилитации </a:t>
            </a:r>
            <a:r>
              <a:rPr sz="1600" i="1" dirty="0">
                <a:latin typeface="Calibri"/>
                <a:cs typeface="Calibri"/>
              </a:rPr>
              <a:t>и </a:t>
            </a:r>
            <a:r>
              <a:rPr sz="1600" i="1" spc="-5" dirty="0">
                <a:latin typeface="Calibri"/>
                <a:cs typeface="Calibri"/>
              </a:rPr>
              <a:t>социальной</a:t>
            </a:r>
            <a:r>
              <a:rPr sz="1600" i="1" spc="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адаптации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45"/>
              </a:spcBef>
              <a:buFont typeface="Wingdings"/>
              <a:buChar char=""/>
            </a:pPr>
            <a:endParaRPr sz="1450" dirty="0">
              <a:latin typeface="Calibri"/>
              <a:cs typeface="Calibri"/>
            </a:endParaRPr>
          </a:p>
          <a:p>
            <a:pPr marL="152399"/>
            <a:r>
              <a:rPr sz="1300" b="1" i="1" spc="-5" dirty="0">
                <a:latin typeface="Calibri"/>
                <a:cs typeface="Calibri"/>
              </a:rPr>
              <a:t>Целевая</a:t>
            </a:r>
            <a:r>
              <a:rPr sz="1300" b="1" i="1" spc="-35" dirty="0">
                <a:latin typeface="Calibri"/>
                <a:cs typeface="Calibri"/>
              </a:rPr>
              <a:t> </a:t>
            </a:r>
            <a:r>
              <a:rPr sz="1300" b="1" i="1" spc="-10" dirty="0">
                <a:latin typeface="Calibri"/>
                <a:cs typeface="Calibri"/>
              </a:rPr>
              <a:t>аудитория:</a:t>
            </a:r>
            <a:endParaRPr sz="1300" dirty="0">
              <a:latin typeface="Calibri"/>
              <a:cs typeface="Calibri"/>
            </a:endParaRPr>
          </a:p>
          <a:p>
            <a:pPr>
              <a:spcBef>
                <a:spcPts val="35"/>
              </a:spcBef>
            </a:pPr>
            <a:endParaRPr sz="1250" dirty="0">
              <a:latin typeface="Calibri"/>
              <a:cs typeface="Calibri"/>
            </a:endParaRPr>
          </a:p>
          <a:p>
            <a:pPr marL="439418" lvl="1" indent="-287654">
              <a:buClr>
                <a:srgbClr val="4471C4"/>
              </a:buClr>
              <a:buFont typeface="Wingdings"/>
              <a:buChar char=""/>
              <a:tabLst>
                <a:tab pos="439418" algn="l"/>
                <a:tab pos="440053" algn="l"/>
              </a:tabLst>
            </a:pPr>
            <a:r>
              <a:rPr sz="1300" i="1" spc="-5" dirty="0">
                <a:latin typeface="Calibri"/>
                <a:cs typeface="Calibri"/>
              </a:rPr>
              <a:t>Люди с ограниченными возможностями</a:t>
            </a:r>
            <a:r>
              <a:rPr sz="1300" i="1" spc="5" dirty="0">
                <a:latin typeface="Calibri"/>
                <a:cs typeface="Calibri"/>
              </a:rPr>
              <a:t> </a:t>
            </a:r>
            <a:r>
              <a:rPr sz="1300" i="1" spc="-5" dirty="0">
                <a:latin typeface="Calibri"/>
                <a:cs typeface="Calibri"/>
              </a:rPr>
              <a:t>здоровья</a:t>
            </a:r>
            <a:endParaRPr sz="1300" dirty="0">
              <a:latin typeface="Calibri"/>
              <a:cs typeface="Calibri"/>
            </a:endParaRPr>
          </a:p>
          <a:p>
            <a:pPr marL="439418" lvl="1" indent="-287654">
              <a:buClr>
                <a:srgbClr val="4471C4"/>
              </a:buClr>
              <a:buFont typeface="Wingdings"/>
              <a:buChar char=""/>
              <a:tabLst>
                <a:tab pos="439418" algn="l"/>
                <a:tab pos="440053" algn="l"/>
              </a:tabLst>
            </a:pPr>
            <a:r>
              <a:rPr sz="1300" i="1" spc="-5" dirty="0">
                <a:latin typeface="Calibri"/>
                <a:cs typeface="Calibri"/>
              </a:rPr>
              <a:t>Люди старшего возраста</a:t>
            </a:r>
            <a:r>
              <a:rPr sz="1300" i="1" dirty="0">
                <a:latin typeface="Calibri"/>
                <a:cs typeface="Calibri"/>
              </a:rPr>
              <a:t> </a:t>
            </a:r>
            <a:r>
              <a:rPr sz="1300" i="1" spc="-10" dirty="0">
                <a:latin typeface="Calibri"/>
                <a:cs typeface="Calibri"/>
              </a:rPr>
              <a:t>50+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74168" y="3932282"/>
            <a:ext cx="4246880" cy="159941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spcBef>
                <a:spcPts val="315"/>
              </a:spcBef>
            </a:pPr>
            <a:r>
              <a:rPr sz="1300" b="1" spc="-10" dirty="0">
                <a:latin typeface="Calibri"/>
                <a:cs typeface="Calibri"/>
              </a:rPr>
              <a:t>II. </a:t>
            </a:r>
            <a:r>
              <a:rPr sz="1300" b="1" spc="-5" dirty="0">
                <a:latin typeface="Calibri"/>
                <a:cs typeface="Calibri"/>
              </a:rPr>
              <a:t>Социальная реабилитация и</a:t>
            </a:r>
            <a:r>
              <a:rPr sz="1300" b="1" spc="9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адаптация</a:t>
            </a:r>
            <a:endParaRPr sz="1300">
              <a:latin typeface="Calibri"/>
              <a:cs typeface="Calibri"/>
            </a:endParaRPr>
          </a:p>
          <a:p>
            <a:pPr marL="299083" marR="5080" indent="-287019">
              <a:lnSpc>
                <a:spcPct val="113799"/>
              </a:lnSpc>
              <a:buClr>
                <a:srgbClr val="4471C4"/>
              </a:buClr>
              <a:buFont typeface="Wingdings"/>
              <a:buChar char=""/>
              <a:tabLst>
                <a:tab pos="299083" algn="l"/>
                <a:tab pos="299719" algn="l"/>
              </a:tabLst>
            </a:pPr>
            <a:r>
              <a:rPr sz="1300" spc="-10" dirty="0">
                <a:latin typeface="Calibri"/>
                <a:cs typeface="Calibri"/>
              </a:rPr>
              <a:t>Участие </a:t>
            </a:r>
            <a:r>
              <a:rPr sz="1300" spc="-5" dirty="0">
                <a:latin typeface="Calibri"/>
                <a:cs typeface="Calibri"/>
              </a:rPr>
              <a:t>в </a:t>
            </a:r>
            <a:r>
              <a:rPr sz="1300" spc="-10" dirty="0">
                <a:latin typeface="Calibri"/>
                <a:cs typeface="Calibri"/>
              </a:rPr>
              <a:t>патриотических </a:t>
            </a:r>
            <a:r>
              <a:rPr sz="1300" spc="-5" dirty="0">
                <a:latin typeface="Calibri"/>
                <a:cs typeface="Calibri"/>
              </a:rPr>
              <a:t>мероприятиях в интеграции с  </a:t>
            </a:r>
            <a:r>
              <a:rPr sz="1300" spc="-15" dirty="0">
                <a:latin typeface="Calibri"/>
                <a:cs typeface="Calibri"/>
              </a:rPr>
              <a:t>проектом </a:t>
            </a:r>
            <a:r>
              <a:rPr sz="1300" spc="-10" dirty="0">
                <a:latin typeface="Calibri"/>
                <a:cs typeface="Calibri"/>
              </a:rPr>
              <a:t>«Айкидо </a:t>
            </a:r>
            <a:r>
              <a:rPr sz="1300" spc="-5" dirty="0">
                <a:latin typeface="Calibri"/>
                <a:cs typeface="Calibri"/>
              </a:rPr>
              <a:t>–</a:t>
            </a:r>
            <a:r>
              <a:rPr sz="1300" spc="1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детям»</a:t>
            </a:r>
            <a:endParaRPr sz="1300">
              <a:latin typeface="Calibri"/>
              <a:cs typeface="Calibri"/>
            </a:endParaRPr>
          </a:p>
          <a:p>
            <a:pPr marL="421003" lvl="1" indent="-122554">
              <a:spcBef>
                <a:spcPts val="215"/>
              </a:spcBef>
              <a:buClr>
                <a:srgbClr val="4471C4"/>
              </a:buClr>
              <a:buChar char="•"/>
              <a:tabLst>
                <a:tab pos="421638" algn="l"/>
              </a:tabLst>
            </a:pPr>
            <a:r>
              <a:rPr sz="1300" spc="-10" dirty="0">
                <a:latin typeface="Calibri"/>
                <a:cs typeface="Calibri"/>
              </a:rPr>
              <a:t>Первомайская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демонстрация</a:t>
            </a:r>
            <a:endParaRPr sz="1300">
              <a:latin typeface="Calibri"/>
              <a:cs typeface="Calibri"/>
            </a:endParaRPr>
          </a:p>
          <a:p>
            <a:pPr marL="421003" lvl="1" indent="-122554">
              <a:spcBef>
                <a:spcPts val="215"/>
              </a:spcBef>
              <a:buClr>
                <a:srgbClr val="4471C4"/>
              </a:buClr>
              <a:buChar char="•"/>
              <a:tabLst>
                <a:tab pos="421638" algn="l"/>
              </a:tabLst>
            </a:pPr>
            <a:r>
              <a:rPr sz="1300" spc="-15" dirty="0">
                <a:latin typeface="Calibri"/>
                <a:cs typeface="Calibri"/>
              </a:rPr>
              <a:t>Возложение цветов </a:t>
            </a:r>
            <a:r>
              <a:rPr sz="1300" spc="-5" dirty="0">
                <a:latin typeface="Calibri"/>
                <a:cs typeface="Calibri"/>
              </a:rPr>
              <a:t>к Дню</a:t>
            </a:r>
            <a:r>
              <a:rPr sz="1300" spc="-1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победы</a:t>
            </a:r>
            <a:endParaRPr sz="1300">
              <a:latin typeface="Calibri"/>
              <a:cs typeface="Calibri"/>
            </a:endParaRPr>
          </a:p>
          <a:p>
            <a:pPr marL="421003" lvl="1" indent="-122554">
              <a:spcBef>
                <a:spcPts val="219"/>
              </a:spcBef>
              <a:buClr>
                <a:srgbClr val="4471C4"/>
              </a:buClr>
              <a:buChar char="•"/>
              <a:tabLst>
                <a:tab pos="421638" algn="l"/>
              </a:tabLst>
            </a:pPr>
            <a:r>
              <a:rPr sz="1300" spc="-10" dirty="0">
                <a:latin typeface="Calibri"/>
                <a:cs typeface="Calibri"/>
              </a:rPr>
              <a:t>Церемония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награждения</a:t>
            </a:r>
            <a:endParaRPr sz="1300">
              <a:latin typeface="Calibri"/>
              <a:cs typeface="Calibri"/>
            </a:endParaRPr>
          </a:p>
          <a:p>
            <a:pPr marL="421003" lvl="1" indent="-122554">
              <a:spcBef>
                <a:spcPts val="215"/>
              </a:spcBef>
              <a:buClr>
                <a:srgbClr val="4471C4"/>
              </a:buClr>
              <a:buChar char="•"/>
              <a:tabLst>
                <a:tab pos="421638" algn="l"/>
              </a:tabLst>
            </a:pPr>
            <a:r>
              <a:rPr sz="1300" spc="-5" dirty="0">
                <a:latin typeface="Calibri"/>
                <a:cs typeface="Calibri"/>
              </a:rPr>
              <a:t>Фестиваль </a:t>
            </a:r>
            <a:r>
              <a:rPr sz="1300" spc="-10" dirty="0">
                <a:latin typeface="Calibri"/>
                <a:cs typeface="Calibri"/>
              </a:rPr>
              <a:t>айкидо Пермского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края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1084" y="3646672"/>
            <a:ext cx="389001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300" b="1" spc="-10" dirty="0">
                <a:latin typeface="Calibri"/>
                <a:cs typeface="Calibri"/>
              </a:rPr>
              <a:t>I. </a:t>
            </a:r>
            <a:r>
              <a:rPr sz="1300" b="1" spc="-5" dirty="0">
                <a:latin typeface="Calibri"/>
                <a:cs typeface="Calibri"/>
              </a:rPr>
              <a:t>Формирование </a:t>
            </a:r>
            <a:r>
              <a:rPr sz="1300" b="1" spc="-10" dirty="0">
                <a:latin typeface="Calibri"/>
                <a:cs typeface="Calibri"/>
              </a:rPr>
              <a:t>приверженности здоровому</a:t>
            </a:r>
            <a:r>
              <a:rPr sz="1300" b="1" spc="14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образу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1084" y="3872164"/>
            <a:ext cx="53467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300" b="1" spc="-10" dirty="0">
                <a:latin typeface="Calibri"/>
                <a:cs typeface="Calibri"/>
              </a:rPr>
              <a:t>жизни: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0891" y="4070082"/>
            <a:ext cx="3888104" cy="1368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3" marR="5080" indent="-287019">
              <a:lnSpc>
                <a:spcPct val="113799"/>
              </a:lnSpc>
              <a:spcBef>
                <a:spcPts val="100"/>
              </a:spcBef>
              <a:buClr>
                <a:srgbClr val="4471C4"/>
              </a:buClr>
              <a:buFont typeface="Wingdings"/>
              <a:buChar char=""/>
              <a:tabLst>
                <a:tab pos="299083" algn="l"/>
                <a:tab pos="299719" algn="l"/>
              </a:tabLst>
            </a:pPr>
            <a:r>
              <a:rPr sz="1300" spc="-10" dirty="0">
                <a:latin typeface="Calibri"/>
                <a:cs typeface="Calibri"/>
              </a:rPr>
              <a:t>Создание </a:t>
            </a:r>
            <a:r>
              <a:rPr sz="1300" spc="-5" dirty="0">
                <a:latin typeface="Calibri"/>
                <a:cs typeface="Calibri"/>
              </a:rPr>
              <a:t>/ </a:t>
            </a:r>
            <a:r>
              <a:rPr sz="1300" spc="-10" dirty="0">
                <a:latin typeface="Calibri"/>
                <a:cs typeface="Calibri"/>
              </a:rPr>
              <a:t>расширение материально-технической  </a:t>
            </a:r>
            <a:r>
              <a:rPr sz="1300" spc="-5" dirty="0">
                <a:latin typeface="Calibri"/>
                <a:cs typeface="Calibri"/>
              </a:rPr>
              <a:t>базы для </a:t>
            </a:r>
            <a:r>
              <a:rPr sz="1300" spc="-15" dirty="0">
                <a:latin typeface="Calibri"/>
                <a:cs typeface="Calibri"/>
              </a:rPr>
              <a:t>проведения</a:t>
            </a:r>
            <a:r>
              <a:rPr sz="1300" spc="7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занятий</a:t>
            </a:r>
            <a:endParaRPr sz="1300" dirty="0">
              <a:latin typeface="Calibri"/>
              <a:cs typeface="Calibri"/>
            </a:endParaRPr>
          </a:p>
          <a:p>
            <a:pPr marL="299083" marR="600071" indent="-287019">
              <a:lnSpc>
                <a:spcPct val="113799"/>
              </a:lnSpc>
              <a:buClr>
                <a:srgbClr val="4471C4"/>
              </a:buClr>
              <a:buFont typeface="Wingdings"/>
              <a:buChar char=""/>
              <a:tabLst>
                <a:tab pos="299083" algn="l"/>
                <a:tab pos="299719" algn="l"/>
              </a:tabLst>
            </a:pPr>
            <a:r>
              <a:rPr sz="1300" spc="-15" dirty="0">
                <a:latin typeface="Calibri"/>
                <a:cs typeface="Calibri"/>
              </a:rPr>
              <a:t>Физкультурно-оздоровительные </a:t>
            </a:r>
            <a:r>
              <a:rPr sz="1300" spc="-5" dirty="0">
                <a:latin typeface="Calibri"/>
                <a:cs typeface="Calibri"/>
              </a:rPr>
              <a:t>занятия с  элементами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айкидо</a:t>
            </a:r>
            <a:endParaRPr sz="1300" dirty="0">
              <a:latin typeface="Calibri"/>
              <a:cs typeface="Calibri"/>
            </a:endParaRPr>
          </a:p>
          <a:p>
            <a:pPr marL="299083" marR="123189" indent="-287019">
              <a:lnSpc>
                <a:spcPct val="113799"/>
              </a:lnSpc>
              <a:buClr>
                <a:srgbClr val="4471C4"/>
              </a:buClr>
              <a:buFont typeface="Wingdings"/>
              <a:buChar char=""/>
              <a:tabLst>
                <a:tab pos="299083" algn="l"/>
                <a:tab pos="299719" algn="l"/>
              </a:tabLst>
            </a:pPr>
            <a:r>
              <a:rPr sz="1300" spc="-5" dirty="0">
                <a:latin typeface="Calibri"/>
                <a:cs typeface="Calibri"/>
              </a:rPr>
              <a:t>Презентационные занятия </a:t>
            </a:r>
            <a:r>
              <a:rPr sz="1300" spc="-15" dirty="0">
                <a:latin typeface="Calibri"/>
                <a:cs typeface="Calibri"/>
              </a:rPr>
              <a:t>айкидо </a:t>
            </a:r>
            <a:r>
              <a:rPr sz="1300" spc="-5" dirty="0">
                <a:latin typeface="Calibri"/>
                <a:cs typeface="Calibri"/>
              </a:rPr>
              <a:t>в </a:t>
            </a:r>
            <a:r>
              <a:rPr sz="1300" spc="-10" dirty="0">
                <a:latin typeface="Calibri"/>
                <a:cs typeface="Calibri"/>
              </a:rPr>
              <a:t>территориях  Пермского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края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69867" y="1783083"/>
            <a:ext cx="2200655" cy="2200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97300" y="1810515"/>
            <a:ext cx="2090927" cy="20880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86475" y="463300"/>
            <a:ext cx="1798319" cy="1798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13908" y="492839"/>
            <a:ext cx="1688591" cy="1685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1219200" y="6168652"/>
            <a:ext cx="2069123" cy="5581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40"/>
              </a:lnSpc>
            </a:pPr>
            <a:r>
              <a:rPr dirty="0"/>
              <a:t>Автономная</a:t>
            </a:r>
            <a:r>
              <a:rPr spc="-85" dirty="0"/>
              <a:t> </a:t>
            </a:r>
            <a:r>
              <a:rPr dirty="0"/>
              <a:t>некоммерческая</a:t>
            </a:r>
            <a:r>
              <a:rPr spc="-80" dirty="0"/>
              <a:t> </a:t>
            </a:r>
            <a:r>
              <a:rPr dirty="0"/>
              <a:t>организация</a:t>
            </a:r>
          </a:p>
          <a:p>
            <a:pPr marL="12700">
              <a:lnSpc>
                <a:spcPts val="1255"/>
              </a:lnSpc>
            </a:pPr>
            <a:r>
              <a:rPr sz="1050" spc="-5" dirty="0"/>
              <a:t>«Спортивный клуб айкидо</a:t>
            </a:r>
            <a:r>
              <a:rPr sz="1050" spc="-60" dirty="0"/>
              <a:t> </a:t>
            </a:r>
            <a:r>
              <a:rPr sz="1050" dirty="0"/>
              <a:t>«Династия»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0642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т</a:t>
            </a:r>
            <a:r>
              <a:rPr sz="2400" spc="5" dirty="0">
                <a:latin typeface="Calibri"/>
                <a:cs typeface="Calibri"/>
              </a:rPr>
              <a:t>з</a:t>
            </a:r>
            <a:r>
              <a:rPr sz="2400" spc="-5" dirty="0">
                <a:latin typeface="Calibri"/>
                <a:cs typeface="Calibri"/>
              </a:rPr>
              <a:t>ы</a:t>
            </a:r>
            <a:r>
              <a:rPr sz="2400" spc="-15" dirty="0">
                <a:latin typeface="Calibri"/>
                <a:cs typeface="Calibri"/>
              </a:rPr>
              <a:t>вы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25300" y="1194465"/>
            <a:ext cx="7455407" cy="4478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27477" y="6147498"/>
            <a:ext cx="2069123" cy="5581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40"/>
              </a:lnSpc>
            </a:pPr>
            <a:r>
              <a:rPr dirty="0"/>
              <a:t>Автономная</a:t>
            </a:r>
            <a:r>
              <a:rPr spc="-85" dirty="0"/>
              <a:t> </a:t>
            </a:r>
            <a:r>
              <a:rPr dirty="0"/>
              <a:t>некоммерческая</a:t>
            </a:r>
            <a:r>
              <a:rPr spc="-80" dirty="0"/>
              <a:t> </a:t>
            </a:r>
            <a:r>
              <a:rPr dirty="0"/>
              <a:t>организация</a:t>
            </a:r>
          </a:p>
          <a:p>
            <a:pPr marL="12700">
              <a:lnSpc>
                <a:spcPts val="1255"/>
              </a:lnSpc>
            </a:pPr>
            <a:r>
              <a:rPr sz="1050" spc="-5" dirty="0"/>
              <a:t>«Спортивный клуб айкидо</a:t>
            </a:r>
            <a:r>
              <a:rPr sz="1050" spc="-60" dirty="0"/>
              <a:t> </a:t>
            </a:r>
            <a:r>
              <a:rPr sz="1050" dirty="0"/>
              <a:t>«Династия»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358058"/>
            <a:ext cx="15049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5" dirty="0">
                <a:latin typeface="Calibri"/>
                <a:cs typeface="Calibri"/>
              </a:rPr>
              <a:t>Результаты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260691" y="6147498"/>
            <a:ext cx="2069123" cy="5581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40"/>
              </a:lnSpc>
            </a:pPr>
            <a:r>
              <a:rPr dirty="0"/>
              <a:t>Автономная</a:t>
            </a:r>
            <a:r>
              <a:rPr spc="-85" dirty="0"/>
              <a:t> </a:t>
            </a:r>
            <a:r>
              <a:rPr dirty="0"/>
              <a:t>некоммерческая</a:t>
            </a:r>
            <a:r>
              <a:rPr spc="-80" dirty="0"/>
              <a:t> </a:t>
            </a:r>
            <a:r>
              <a:rPr dirty="0"/>
              <a:t>организация</a:t>
            </a:r>
          </a:p>
          <a:p>
            <a:pPr marL="12700">
              <a:lnSpc>
                <a:spcPts val="1255"/>
              </a:lnSpc>
            </a:pPr>
            <a:r>
              <a:rPr sz="1050" spc="-5" dirty="0"/>
              <a:t>«Спортивный клуб айкидо</a:t>
            </a:r>
            <a:r>
              <a:rPr sz="1050" spc="-60" dirty="0"/>
              <a:t> </a:t>
            </a:r>
            <a:r>
              <a:rPr sz="1050" dirty="0"/>
              <a:t>«Династия»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82583" y="4956169"/>
            <a:ext cx="564388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spc="-5" dirty="0">
                <a:solidFill>
                  <a:srgbClr val="4471C4"/>
                </a:solidFill>
                <a:latin typeface="Candara"/>
                <a:cs typeface="Candara"/>
              </a:rPr>
              <a:t>Не </a:t>
            </a:r>
            <a:r>
              <a:rPr sz="2800" b="1" spc="5" dirty="0">
                <a:solidFill>
                  <a:srgbClr val="4471C4"/>
                </a:solidFill>
                <a:latin typeface="Candara"/>
                <a:cs typeface="Candara"/>
              </a:rPr>
              <a:t>жди </a:t>
            </a:r>
            <a:r>
              <a:rPr sz="2800" b="1" dirty="0">
                <a:solidFill>
                  <a:srgbClr val="4471C4"/>
                </a:solidFill>
                <a:latin typeface="Candara"/>
                <a:cs typeface="Candara"/>
              </a:rPr>
              <a:t>перемен, </a:t>
            </a:r>
            <a:r>
              <a:rPr sz="2800" b="1" spc="-5" dirty="0">
                <a:solidFill>
                  <a:srgbClr val="4471C4"/>
                </a:solidFill>
                <a:latin typeface="Candara"/>
                <a:cs typeface="Candara"/>
              </a:rPr>
              <a:t>твори</a:t>
            </a:r>
            <a:r>
              <a:rPr sz="2800" b="1" spc="-85" dirty="0">
                <a:solidFill>
                  <a:srgbClr val="4471C4"/>
                </a:solidFill>
                <a:latin typeface="Candara"/>
                <a:cs typeface="Candara"/>
              </a:rPr>
              <a:t> </a:t>
            </a:r>
            <a:r>
              <a:rPr sz="2800" b="1" spc="-5" dirty="0">
                <a:solidFill>
                  <a:srgbClr val="4471C4"/>
                </a:solidFill>
                <a:latin typeface="Candara"/>
                <a:cs typeface="Candara"/>
              </a:rPr>
              <a:t>перемены!!!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5525" y="1355900"/>
            <a:ext cx="7651750" cy="3098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3" indent="-287019">
              <a:spcBef>
                <a:spcPts val="105"/>
              </a:spcBef>
              <a:buFont typeface="Wingdings"/>
              <a:buChar char=""/>
              <a:tabLst>
                <a:tab pos="299719" algn="l"/>
              </a:tabLst>
            </a:pPr>
            <a:r>
              <a:rPr sz="1600" dirty="0">
                <a:latin typeface="Calibri"/>
                <a:cs typeface="Calibri"/>
              </a:rPr>
              <a:t>Расширены </a:t>
            </a:r>
            <a:r>
              <a:rPr sz="1600" spc="-5" dirty="0">
                <a:latin typeface="Calibri"/>
                <a:cs typeface="Calibri"/>
              </a:rPr>
              <a:t>возможности реабилитации </a:t>
            </a:r>
            <a:r>
              <a:rPr sz="1600" dirty="0">
                <a:latin typeface="Calibri"/>
                <a:cs typeface="Calibri"/>
              </a:rPr>
              <a:t>и </a:t>
            </a:r>
            <a:r>
              <a:rPr sz="1600" spc="-5" dirty="0">
                <a:latin typeface="Calibri"/>
                <a:cs typeface="Calibri"/>
              </a:rPr>
              <a:t>социальной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адаптации</a:t>
            </a:r>
            <a:endParaRPr sz="1600">
              <a:latin typeface="Calibri"/>
              <a:cs typeface="Calibri"/>
            </a:endParaRPr>
          </a:p>
          <a:p>
            <a:pPr>
              <a:spcBef>
                <a:spcPts val="10"/>
              </a:spcBef>
              <a:buFont typeface="Wingdings"/>
              <a:buChar char=""/>
            </a:pPr>
            <a:endParaRPr sz="2550">
              <a:latin typeface="Calibri"/>
              <a:cs typeface="Calibri"/>
            </a:endParaRPr>
          </a:p>
          <a:p>
            <a:pPr marL="299083" marR="675636" indent="-287019">
              <a:buFont typeface="Wingdings"/>
              <a:buChar char=""/>
              <a:tabLst>
                <a:tab pos="299719" algn="l"/>
              </a:tabLst>
            </a:pPr>
            <a:r>
              <a:rPr sz="1600" spc="-5" dirty="0">
                <a:latin typeface="Calibri"/>
                <a:cs typeface="Calibri"/>
              </a:rPr>
              <a:t>Участники проекта </a:t>
            </a:r>
            <a:r>
              <a:rPr sz="1600" spc="-10" dirty="0">
                <a:latin typeface="Calibri"/>
                <a:cs typeface="Calibri"/>
              </a:rPr>
              <a:t>получили </a:t>
            </a:r>
            <a:r>
              <a:rPr sz="1600" spc="-5" dirty="0">
                <a:latin typeface="Calibri"/>
                <a:cs typeface="Calibri"/>
              </a:rPr>
              <a:t>возможность поддерживать своё </a:t>
            </a:r>
            <a:r>
              <a:rPr sz="1600" spc="-15" dirty="0">
                <a:latin typeface="Calibri"/>
                <a:cs typeface="Calibri"/>
              </a:rPr>
              <a:t>здоровье, </a:t>
            </a:r>
            <a:r>
              <a:rPr sz="1600" spc="-10" dirty="0">
                <a:latin typeface="Calibri"/>
                <a:cs typeface="Calibri"/>
              </a:rPr>
              <a:t>как  физическое, </a:t>
            </a:r>
            <a:r>
              <a:rPr sz="1600" dirty="0">
                <a:latin typeface="Calibri"/>
                <a:cs typeface="Calibri"/>
              </a:rPr>
              <a:t>так и</a:t>
            </a:r>
            <a:r>
              <a:rPr sz="1600" spc="-10" dirty="0">
                <a:latin typeface="Calibri"/>
                <a:cs typeface="Calibri"/>
              </a:rPr>
              <a:t> психологическое.</a:t>
            </a:r>
            <a:endParaRPr sz="1600">
              <a:latin typeface="Calibri"/>
              <a:cs typeface="Calibri"/>
            </a:endParaRPr>
          </a:p>
          <a:p>
            <a:pPr marL="299083" marR="5080" indent="-287019">
              <a:spcBef>
                <a:spcPts val="600"/>
              </a:spcBef>
              <a:buFont typeface="Wingdings"/>
              <a:buChar char=""/>
              <a:tabLst>
                <a:tab pos="299719" algn="l"/>
              </a:tabLst>
            </a:pPr>
            <a:r>
              <a:rPr sz="1600" spc="-5" dirty="0">
                <a:latin typeface="Calibri"/>
                <a:cs typeface="Calibri"/>
              </a:rPr>
              <a:t>Участники освоили </a:t>
            </a:r>
            <a:r>
              <a:rPr sz="1600" dirty="0">
                <a:latin typeface="Calibri"/>
                <a:cs typeface="Calibri"/>
              </a:rPr>
              <a:t>навыки повышения </a:t>
            </a:r>
            <a:r>
              <a:rPr sz="1600" spc="-5" dirty="0">
                <a:latin typeface="Calibri"/>
                <a:cs typeface="Calibri"/>
              </a:rPr>
              <a:t>самоконтроля: способность управлять своим  </a:t>
            </a:r>
            <a:r>
              <a:rPr sz="1600" spc="-10" dirty="0">
                <a:latin typeface="Calibri"/>
                <a:cs typeface="Calibri"/>
              </a:rPr>
              <a:t>поведением </a:t>
            </a:r>
            <a:r>
              <a:rPr sz="1600" dirty="0">
                <a:latin typeface="Calibri"/>
                <a:cs typeface="Calibri"/>
              </a:rPr>
              <a:t>и </a:t>
            </a:r>
            <a:r>
              <a:rPr sz="1600" spc="-5" dirty="0">
                <a:latin typeface="Calibri"/>
                <a:cs typeface="Calibri"/>
              </a:rPr>
              <a:t>эмоциями, </a:t>
            </a:r>
            <a:r>
              <a:rPr sz="1600" spc="-10" dirty="0">
                <a:latin typeface="Calibri"/>
                <a:cs typeface="Calibri"/>
              </a:rPr>
              <a:t>обдуманно </a:t>
            </a:r>
            <a:r>
              <a:rPr sz="1600" spc="-5" dirty="0">
                <a:latin typeface="Calibri"/>
                <a:cs typeface="Calibri"/>
              </a:rPr>
              <a:t>реагировать </a:t>
            </a:r>
            <a:r>
              <a:rPr sz="1600" dirty="0">
                <a:latin typeface="Calibri"/>
                <a:cs typeface="Calibri"/>
              </a:rPr>
              <a:t>на </a:t>
            </a:r>
            <a:r>
              <a:rPr sz="1600" spc="-10" dirty="0">
                <a:latin typeface="Calibri"/>
                <a:cs typeface="Calibri"/>
              </a:rPr>
              <a:t>происходящие </a:t>
            </a:r>
            <a:r>
              <a:rPr sz="1600" dirty="0">
                <a:latin typeface="Calibri"/>
                <a:cs typeface="Calibri"/>
              </a:rPr>
              <a:t>события,  </a:t>
            </a:r>
            <a:r>
              <a:rPr sz="1600" spc="-10" dirty="0">
                <a:latin typeface="Calibri"/>
                <a:cs typeface="Calibri"/>
              </a:rPr>
              <a:t>воздерживаться </a:t>
            </a:r>
            <a:r>
              <a:rPr sz="1600" spc="-5" dirty="0">
                <a:latin typeface="Calibri"/>
                <a:cs typeface="Calibri"/>
              </a:rPr>
              <a:t>от </a:t>
            </a:r>
            <a:r>
              <a:rPr sz="1600" spc="-10" dirty="0">
                <a:latin typeface="Calibri"/>
                <a:cs typeface="Calibri"/>
              </a:rPr>
              <a:t>импульсивного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поведения;</a:t>
            </a:r>
            <a:endParaRPr sz="1600">
              <a:latin typeface="Calibri"/>
              <a:cs typeface="Calibri"/>
            </a:endParaRPr>
          </a:p>
          <a:p>
            <a:pPr marL="298448" marR="567052" indent="-286383">
              <a:spcBef>
                <a:spcPts val="600"/>
              </a:spcBef>
              <a:buFont typeface="Wingdings"/>
              <a:buChar char=""/>
              <a:tabLst>
                <a:tab pos="299719" algn="l"/>
              </a:tabLst>
            </a:pPr>
            <a:r>
              <a:rPr sz="1600" spc="-5" dirty="0">
                <a:latin typeface="Calibri"/>
                <a:cs typeface="Calibri"/>
              </a:rPr>
              <a:t>Участники </a:t>
            </a:r>
            <a:r>
              <a:rPr sz="1600" spc="-10" dirty="0">
                <a:latin typeface="Calibri"/>
                <a:cs typeface="Calibri"/>
              </a:rPr>
              <a:t>получили </a:t>
            </a:r>
            <a:r>
              <a:rPr sz="1600" spc="-5" dirty="0">
                <a:latin typeface="Calibri"/>
                <a:cs typeface="Calibri"/>
              </a:rPr>
              <a:t>возможность </a:t>
            </a:r>
            <a:r>
              <a:rPr sz="1600" dirty="0">
                <a:latin typeface="Calibri"/>
                <a:cs typeface="Calibri"/>
              </a:rPr>
              <a:t>выйти </a:t>
            </a:r>
            <a:r>
              <a:rPr sz="1600" spc="-5" dirty="0">
                <a:latin typeface="Calibri"/>
                <a:cs typeface="Calibri"/>
              </a:rPr>
              <a:t>из </a:t>
            </a:r>
            <a:r>
              <a:rPr sz="1600" spc="-15" dirty="0">
                <a:latin typeface="Calibri"/>
                <a:cs typeface="Calibri"/>
              </a:rPr>
              <a:t>узкого </a:t>
            </a:r>
            <a:r>
              <a:rPr sz="1600" spc="-5" dirty="0">
                <a:latin typeface="Calibri"/>
                <a:cs typeface="Calibri"/>
              </a:rPr>
              <a:t>круга </a:t>
            </a:r>
            <a:r>
              <a:rPr sz="1600" spc="-10" dirty="0">
                <a:latin typeface="Calibri"/>
                <a:cs typeface="Calibri"/>
              </a:rPr>
              <a:t>домашнего </a:t>
            </a:r>
            <a:r>
              <a:rPr sz="1600" spc="-5" dirty="0">
                <a:latin typeface="Calibri"/>
                <a:cs typeface="Calibri"/>
              </a:rPr>
              <a:t>общения,  </a:t>
            </a:r>
            <a:r>
              <a:rPr sz="1600" spc="-10" dirty="0">
                <a:latin typeface="Calibri"/>
                <a:cs typeface="Calibri"/>
              </a:rPr>
              <a:t>получить </a:t>
            </a:r>
            <a:r>
              <a:rPr sz="1600" dirty="0">
                <a:latin typeface="Calibri"/>
                <a:cs typeface="Calibri"/>
              </a:rPr>
              <a:t>навыки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взаимодействия;</a:t>
            </a:r>
            <a:endParaRPr sz="1600">
              <a:latin typeface="Calibri"/>
              <a:cs typeface="Calibri"/>
            </a:endParaRPr>
          </a:p>
          <a:p>
            <a:pPr marL="299083" marR="713736" indent="-287019">
              <a:spcBef>
                <a:spcPts val="600"/>
              </a:spcBef>
              <a:buFont typeface="Wingdings"/>
              <a:buChar char=""/>
              <a:tabLst>
                <a:tab pos="299719" algn="l"/>
              </a:tabLst>
            </a:pPr>
            <a:r>
              <a:rPr sz="1600" spc="-10" dirty="0">
                <a:latin typeface="Calibri"/>
                <a:cs typeface="Calibri"/>
              </a:rPr>
              <a:t>Участие </a:t>
            </a:r>
            <a:r>
              <a:rPr sz="1600" dirty="0">
                <a:latin typeface="Calibri"/>
                <a:cs typeface="Calibri"/>
              </a:rPr>
              <a:t>в </a:t>
            </a:r>
            <a:r>
              <a:rPr sz="1600" spc="-5" dirty="0">
                <a:latin typeface="Calibri"/>
                <a:cs typeface="Calibri"/>
              </a:rPr>
              <a:t>Фестивале </a:t>
            </a:r>
            <a:r>
              <a:rPr sz="1600" dirty="0">
                <a:latin typeface="Calibri"/>
                <a:cs typeface="Calibri"/>
              </a:rPr>
              <a:t>на равных с </a:t>
            </a:r>
            <a:r>
              <a:rPr sz="1600" spc="-5" dirty="0">
                <a:latin typeface="Calibri"/>
                <a:cs typeface="Calibri"/>
              </a:rPr>
              <a:t>другими спортсменами </a:t>
            </a:r>
            <a:r>
              <a:rPr sz="1600" spc="-10" dirty="0">
                <a:latin typeface="Calibri"/>
                <a:cs typeface="Calibri"/>
              </a:rPr>
              <a:t>позволит </a:t>
            </a:r>
            <a:r>
              <a:rPr sz="1600" dirty="0">
                <a:latin typeface="Calibri"/>
                <a:cs typeface="Calibri"/>
              </a:rPr>
              <a:t>повысить  </a:t>
            </a:r>
            <a:r>
              <a:rPr sz="1600" spc="-15" dirty="0">
                <a:latin typeface="Calibri"/>
                <a:cs typeface="Calibri"/>
              </a:rPr>
              <a:t>самооценку, </a:t>
            </a:r>
            <a:r>
              <a:rPr sz="1600" spc="-10" dirty="0">
                <a:latin typeface="Calibri"/>
                <a:cs typeface="Calibri"/>
              </a:rPr>
              <a:t>что поможет </a:t>
            </a:r>
            <a:r>
              <a:rPr sz="1600" spc="-5" dirty="0">
                <a:latin typeface="Calibri"/>
                <a:cs typeface="Calibri"/>
              </a:rPr>
              <a:t>обеспечить интеграцию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общество.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9500" y="6138675"/>
            <a:ext cx="1558621" cy="524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31367" y="6126841"/>
            <a:ext cx="749807" cy="536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971" y="207266"/>
            <a:ext cx="719455" cy="719455"/>
          </a:xfrm>
          <a:custGeom>
            <a:avLst/>
            <a:gdLst/>
            <a:ahLst/>
            <a:cxnLst/>
            <a:rect l="l" t="t" r="r" b="b"/>
            <a:pathLst>
              <a:path w="719455" h="719455">
                <a:moveTo>
                  <a:pt x="359664" y="0"/>
                </a:moveTo>
                <a:lnTo>
                  <a:pt x="310858" y="3283"/>
                </a:lnTo>
                <a:lnTo>
                  <a:pt x="264049" y="12847"/>
                </a:lnTo>
                <a:lnTo>
                  <a:pt x="219664" y="28263"/>
                </a:lnTo>
                <a:lnTo>
                  <a:pt x="178133" y="49103"/>
                </a:lnTo>
                <a:lnTo>
                  <a:pt x="139882" y="74939"/>
                </a:lnTo>
                <a:lnTo>
                  <a:pt x="105341" y="105341"/>
                </a:lnTo>
                <a:lnTo>
                  <a:pt x="74939" y="139882"/>
                </a:lnTo>
                <a:lnTo>
                  <a:pt x="49103" y="178133"/>
                </a:lnTo>
                <a:lnTo>
                  <a:pt x="28263" y="219664"/>
                </a:lnTo>
                <a:lnTo>
                  <a:pt x="12847" y="264049"/>
                </a:lnTo>
                <a:lnTo>
                  <a:pt x="3283" y="310858"/>
                </a:lnTo>
                <a:lnTo>
                  <a:pt x="0" y="359664"/>
                </a:lnTo>
                <a:lnTo>
                  <a:pt x="3283" y="408469"/>
                </a:lnTo>
                <a:lnTo>
                  <a:pt x="12847" y="455278"/>
                </a:lnTo>
                <a:lnTo>
                  <a:pt x="28263" y="499663"/>
                </a:lnTo>
                <a:lnTo>
                  <a:pt x="49103" y="541194"/>
                </a:lnTo>
                <a:lnTo>
                  <a:pt x="74939" y="579445"/>
                </a:lnTo>
                <a:lnTo>
                  <a:pt x="105341" y="613986"/>
                </a:lnTo>
                <a:lnTo>
                  <a:pt x="139882" y="644388"/>
                </a:lnTo>
                <a:lnTo>
                  <a:pt x="178133" y="670224"/>
                </a:lnTo>
                <a:lnTo>
                  <a:pt x="219664" y="691064"/>
                </a:lnTo>
                <a:lnTo>
                  <a:pt x="264049" y="706480"/>
                </a:lnTo>
                <a:lnTo>
                  <a:pt x="310858" y="716044"/>
                </a:lnTo>
                <a:lnTo>
                  <a:pt x="359664" y="719328"/>
                </a:lnTo>
                <a:lnTo>
                  <a:pt x="408469" y="716044"/>
                </a:lnTo>
                <a:lnTo>
                  <a:pt x="455278" y="706480"/>
                </a:lnTo>
                <a:lnTo>
                  <a:pt x="499663" y="691064"/>
                </a:lnTo>
                <a:lnTo>
                  <a:pt x="541194" y="670224"/>
                </a:lnTo>
                <a:lnTo>
                  <a:pt x="579445" y="644388"/>
                </a:lnTo>
                <a:lnTo>
                  <a:pt x="613986" y="613986"/>
                </a:lnTo>
                <a:lnTo>
                  <a:pt x="644388" y="579445"/>
                </a:lnTo>
                <a:lnTo>
                  <a:pt x="670224" y="541194"/>
                </a:lnTo>
                <a:lnTo>
                  <a:pt x="691064" y="499663"/>
                </a:lnTo>
                <a:lnTo>
                  <a:pt x="706480" y="455278"/>
                </a:lnTo>
                <a:lnTo>
                  <a:pt x="716044" y="408469"/>
                </a:lnTo>
                <a:lnTo>
                  <a:pt x="719328" y="359664"/>
                </a:lnTo>
                <a:lnTo>
                  <a:pt x="716044" y="310858"/>
                </a:lnTo>
                <a:lnTo>
                  <a:pt x="706480" y="264049"/>
                </a:lnTo>
                <a:lnTo>
                  <a:pt x="691064" y="219664"/>
                </a:lnTo>
                <a:lnTo>
                  <a:pt x="670224" y="178133"/>
                </a:lnTo>
                <a:lnTo>
                  <a:pt x="644388" y="139882"/>
                </a:lnTo>
                <a:lnTo>
                  <a:pt x="613986" y="105341"/>
                </a:lnTo>
                <a:lnTo>
                  <a:pt x="579445" y="74939"/>
                </a:lnTo>
                <a:lnTo>
                  <a:pt x="541194" y="49103"/>
                </a:lnTo>
                <a:lnTo>
                  <a:pt x="499663" y="28263"/>
                </a:lnTo>
                <a:lnTo>
                  <a:pt x="455278" y="12847"/>
                </a:lnTo>
                <a:lnTo>
                  <a:pt x="408469" y="3283"/>
                </a:lnTo>
                <a:lnTo>
                  <a:pt x="359664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7718" y="258254"/>
            <a:ext cx="2118995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000" b="1" spc="-50" dirty="0">
                <a:latin typeface="Calibri"/>
                <a:cs typeface="Calibri"/>
              </a:rPr>
              <a:t>К</a:t>
            </a:r>
            <a:r>
              <a:rPr sz="4000" b="1" spc="5" dirty="0">
                <a:latin typeface="Calibri"/>
                <a:cs typeface="Calibri"/>
              </a:rPr>
              <a:t>о</a:t>
            </a:r>
            <a:r>
              <a:rPr sz="4000" b="1" spc="-5" dirty="0">
                <a:latin typeface="Calibri"/>
                <a:cs typeface="Calibri"/>
              </a:rPr>
              <a:t>нт</a:t>
            </a:r>
            <a:r>
              <a:rPr sz="4000" b="1" spc="-15" dirty="0">
                <a:latin typeface="Calibri"/>
                <a:cs typeface="Calibri"/>
              </a:rPr>
              <a:t>а</a:t>
            </a:r>
            <a:r>
              <a:rPr sz="4000" b="1" spc="5" dirty="0">
                <a:latin typeface="Calibri"/>
                <a:cs typeface="Calibri"/>
              </a:rPr>
              <a:t>к</a:t>
            </a:r>
            <a:r>
              <a:rPr sz="4000" b="1" spc="-5" dirty="0">
                <a:latin typeface="Calibri"/>
                <a:cs typeface="Calibri"/>
              </a:rPr>
              <a:t>т</a:t>
            </a:r>
            <a:r>
              <a:rPr sz="4000" b="1" spc="5" dirty="0">
                <a:latin typeface="Calibri"/>
                <a:cs typeface="Calibri"/>
              </a:rPr>
              <a:t>ы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24603" y="242112"/>
            <a:ext cx="2631197" cy="805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#</a:t>
            </a:r>
            <a:r>
              <a:rPr lang="ru-RU" sz="2400" spc="-10" dirty="0">
                <a:latin typeface="Calibri"/>
                <a:cs typeface="Calibri"/>
              </a:rPr>
              <a:t>А</a:t>
            </a:r>
            <a:r>
              <a:rPr sz="2400" spc="5" dirty="0" err="1">
                <a:latin typeface="Calibri"/>
                <a:cs typeface="Calibri"/>
              </a:rPr>
              <a:t>й</a:t>
            </a:r>
            <a:r>
              <a:rPr sz="2400" spc="-15" dirty="0" err="1">
                <a:latin typeface="Calibri"/>
                <a:cs typeface="Calibri"/>
              </a:rPr>
              <a:t>к</a:t>
            </a:r>
            <a:r>
              <a:rPr sz="2400" spc="5" dirty="0" err="1">
                <a:latin typeface="Calibri"/>
                <a:cs typeface="Calibri"/>
              </a:rPr>
              <a:t>и</a:t>
            </a:r>
            <a:r>
              <a:rPr sz="2400" spc="-30" dirty="0" err="1">
                <a:latin typeface="Calibri"/>
                <a:cs typeface="Calibri"/>
              </a:rPr>
              <a:t>д</a:t>
            </a:r>
            <a:r>
              <a:rPr sz="2400" spc="5" dirty="0" err="1">
                <a:latin typeface="Calibri"/>
                <a:cs typeface="Calibri"/>
              </a:rPr>
              <a:t>о</a:t>
            </a:r>
            <a:r>
              <a:rPr lang="ru-RU" sz="2400" spc="-10" dirty="0">
                <a:latin typeface="Calibri"/>
                <a:cs typeface="Calibri"/>
              </a:rPr>
              <a:t>Б</a:t>
            </a:r>
            <a:r>
              <a:rPr sz="2400" spc="-10" dirty="0" err="1">
                <a:latin typeface="Calibri"/>
                <a:cs typeface="Calibri"/>
              </a:rPr>
              <a:t>е</a:t>
            </a:r>
            <a:r>
              <a:rPr sz="2400" spc="5" dirty="0" err="1">
                <a:latin typeface="Calibri"/>
                <a:cs typeface="Calibri"/>
              </a:rPr>
              <a:t>з</a:t>
            </a:r>
            <a:r>
              <a:rPr lang="ru-RU" sz="2400" spc="-10" dirty="0">
                <a:latin typeface="Calibri"/>
                <a:cs typeface="Calibri"/>
              </a:rPr>
              <a:t>Г</a:t>
            </a:r>
            <a:r>
              <a:rPr sz="2400" spc="5" dirty="0" err="1">
                <a:latin typeface="Calibri"/>
                <a:cs typeface="Calibri"/>
              </a:rPr>
              <a:t>р</a:t>
            </a:r>
            <a:r>
              <a:rPr sz="2400" spc="-10" dirty="0" err="1">
                <a:latin typeface="Calibri"/>
                <a:cs typeface="Calibri"/>
              </a:rPr>
              <a:t>а</a:t>
            </a:r>
            <a:r>
              <a:rPr sz="2400" spc="10" dirty="0" err="1">
                <a:latin typeface="Calibri"/>
                <a:cs typeface="Calibri"/>
              </a:rPr>
              <a:t>н</a:t>
            </a:r>
            <a:r>
              <a:rPr sz="2400" spc="5" dirty="0" err="1">
                <a:latin typeface="Calibri"/>
                <a:cs typeface="Calibri"/>
              </a:rPr>
              <a:t>иц</a:t>
            </a:r>
            <a:r>
              <a:rPr sz="2400" spc="5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#</a:t>
            </a:r>
            <a:r>
              <a:rPr lang="ru-RU" sz="2400" spc="-10" dirty="0">
                <a:latin typeface="Calibri"/>
                <a:cs typeface="Calibri"/>
              </a:rPr>
              <a:t>А</a:t>
            </a:r>
            <a:r>
              <a:rPr sz="2400" spc="-10" dirty="0" err="1">
                <a:latin typeface="Calibri"/>
                <a:cs typeface="Calibri"/>
              </a:rPr>
              <a:t>йкидо</a:t>
            </a:r>
            <a:r>
              <a:rPr lang="ru-RU" sz="2400" spc="-10" dirty="0">
                <a:latin typeface="Calibri"/>
                <a:cs typeface="Calibri"/>
              </a:rPr>
              <a:t>Д</a:t>
            </a:r>
            <a:r>
              <a:rPr sz="2400" spc="-10" dirty="0" err="1">
                <a:latin typeface="Calibri"/>
                <a:cs typeface="Calibri"/>
              </a:rPr>
              <a:t>инастия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7450" y="5643065"/>
            <a:ext cx="131953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600" b="1" dirty="0">
                <a:latin typeface="Candara"/>
                <a:cs typeface="Candara"/>
              </a:rPr>
              <a:t>aikido-perm.ru</a:t>
            </a:r>
            <a:endParaRPr sz="1600" dirty="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18812" y="4800868"/>
            <a:ext cx="719455" cy="719455"/>
          </a:xfrm>
          <a:custGeom>
            <a:avLst/>
            <a:gdLst/>
            <a:ahLst/>
            <a:cxnLst/>
            <a:rect l="l" t="t" r="r" b="b"/>
            <a:pathLst>
              <a:path w="719454" h="719454">
                <a:moveTo>
                  <a:pt x="359664" y="0"/>
                </a:moveTo>
                <a:lnTo>
                  <a:pt x="310858" y="3283"/>
                </a:lnTo>
                <a:lnTo>
                  <a:pt x="264049" y="12847"/>
                </a:lnTo>
                <a:lnTo>
                  <a:pt x="219664" y="28263"/>
                </a:lnTo>
                <a:lnTo>
                  <a:pt x="178133" y="49103"/>
                </a:lnTo>
                <a:lnTo>
                  <a:pt x="139882" y="74939"/>
                </a:lnTo>
                <a:lnTo>
                  <a:pt x="105341" y="105341"/>
                </a:lnTo>
                <a:lnTo>
                  <a:pt x="74939" y="139882"/>
                </a:lnTo>
                <a:lnTo>
                  <a:pt x="49103" y="178133"/>
                </a:lnTo>
                <a:lnTo>
                  <a:pt x="28263" y="219664"/>
                </a:lnTo>
                <a:lnTo>
                  <a:pt x="12847" y="264049"/>
                </a:lnTo>
                <a:lnTo>
                  <a:pt x="3283" y="310858"/>
                </a:lnTo>
                <a:lnTo>
                  <a:pt x="0" y="359663"/>
                </a:lnTo>
                <a:lnTo>
                  <a:pt x="3283" y="408469"/>
                </a:lnTo>
                <a:lnTo>
                  <a:pt x="12847" y="455278"/>
                </a:lnTo>
                <a:lnTo>
                  <a:pt x="28263" y="499663"/>
                </a:lnTo>
                <a:lnTo>
                  <a:pt x="49103" y="541194"/>
                </a:lnTo>
                <a:lnTo>
                  <a:pt x="74939" y="579445"/>
                </a:lnTo>
                <a:lnTo>
                  <a:pt x="105341" y="613986"/>
                </a:lnTo>
                <a:lnTo>
                  <a:pt x="139882" y="644388"/>
                </a:lnTo>
                <a:lnTo>
                  <a:pt x="178133" y="670224"/>
                </a:lnTo>
                <a:lnTo>
                  <a:pt x="219664" y="691064"/>
                </a:lnTo>
                <a:lnTo>
                  <a:pt x="264049" y="706480"/>
                </a:lnTo>
                <a:lnTo>
                  <a:pt x="310858" y="716044"/>
                </a:lnTo>
                <a:lnTo>
                  <a:pt x="359664" y="719327"/>
                </a:lnTo>
                <a:lnTo>
                  <a:pt x="408469" y="716044"/>
                </a:lnTo>
                <a:lnTo>
                  <a:pt x="455278" y="706480"/>
                </a:lnTo>
                <a:lnTo>
                  <a:pt x="499663" y="691064"/>
                </a:lnTo>
                <a:lnTo>
                  <a:pt x="541194" y="670224"/>
                </a:lnTo>
                <a:lnTo>
                  <a:pt x="579445" y="644388"/>
                </a:lnTo>
                <a:lnTo>
                  <a:pt x="613986" y="613986"/>
                </a:lnTo>
                <a:lnTo>
                  <a:pt x="644388" y="579445"/>
                </a:lnTo>
                <a:lnTo>
                  <a:pt x="670224" y="541194"/>
                </a:lnTo>
                <a:lnTo>
                  <a:pt x="691064" y="499663"/>
                </a:lnTo>
                <a:lnTo>
                  <a:pt x="706480" y="455278"/>
                </a:lnTo>
                <a:lnTo>
                  <a:pt x="716044" y="408469"/>
                </a:lnTo>
                <a:lnTo>
                  <a:pt x="719328" y="359663"/>
                </a:lnTo>
                <a:lnTo>
                  <a:pt x="716044" y="310858"/>
                </a:lnTo>
                <a:lnTo>
                  <a:pt x="706480" y="264049"/>
                </a:lnTo>
                <a:lnTo>
                  <a:pt x="691064" y="219664"/>
                </a:lnTo>
                <a:lnTo>
                  <a:pt x="670224" y="178133"/>
                </a:lnTo>
                <a:lnTo>
                  <a:pt x="644388" y="139882"/>
                </a:lnTo>
                <a:lnTo>
                  <a:pt x="613986" y="105341"/>
                </a:lnTo>
                <a:lnTo>
                  <a:pt x="579445" y="74939"/>
                </a:lnTo>
                <a:lnTo>
                  <a:pt x="541194" y="49103"/>
                </a:lnTo>
                <a:lnTo>
                  <a:pt x="499663" y="28263"/>
                </a:lnTo>
                <a:lnTo>
                  <a:pt x="455278" y="12847"/>
                </a:lnTo>
                <a:lnTo>
                  <a:pt x="408469" y="3283"/>
                </a:lnTo>
                <a:lnTo>
                  <a:pt x="359664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11336" y="4794033"/>
            <a:ext cx="719455" cy="719455"/>
          </a:xfrm>
          <a:custGeom>
            <a:avLst/>
            <a:gdLst/>
            <a:ahLst/>
            <a:cxnLst/>
            <a:rect l="l" t="t" r="r" b="b"/>
            <a:pathLst>
              <a:path w="719454" h="719454">
                <a:moveTo>
                  <a:pt x="359664" y="0"/>
                </a:moveTo>
                <a:lnTo>
                  <a:pt x="310858" y="3283"/>
                </a:lnTo>
                <a:lnTo>
                  <a:pt x="264049" y="12847"/>
                </a:lnTo>
                <a:lnTo>
                  <a:pt x="219664" y="28263"/>
                </a:lnTo>
                <a:lnTo>
                  <a:pt x="178133" y="49103"/>
                </a:lnTo>
                <a:lnTo>
                  <a:pt x="139882" y="74939"/>
                </a:lnTo>
                <a:lnTo>
                  <a:pt x="105341" y="105341"/>
                </a:lnTo>
                <a:lnTo>
                  <a:pt x="74939" y="139882"/>
                </a:lnTo>
                <a:lnTo>
                  <a:pt x="49103" y="178133"/>
                </a:lnTo>
                <a:lnTo>
                  <a:pt x="28263" y="219664"/>
                </a:lnTo>
                <a:lnTo>
                  <a:pt x="12847" y="264049"/>
                </a:lnTo>
                <a:lnTo>
                  <a:pt x="3283" y="310858"/>
                </a:lnTo>
                <a:lnTo>
                  <a:pt x="0" y="359663"/>
                </a:lnTo>
                <a:lnTo>
                  <a:pt x="3283" y="408469"/>
                </a:lnTo>
                <a:lnTo>
                  <a:pt x="12847" y="455278"/>
                </a:lnTo>
                <a:lnTo>
                  <a:pt x="28263" y="499663"/>
                </a:lnTo>
                <a:lnTo>
                  <a:pt x="49103" y="541194"/>
                </a:lnTo>
                <a:lnTo>
                  <a:pt x="74939" y="579445"/>
                </a:lnTo>
                <a:lnTo>
                  <a:pt x="105341" y="613986"/>
                </a:lnTo>
                <a:lnTo>
                  <a:pt x="139882" y="644388"/>
                </a:lnTo>
                <a:lnTo>
                  <a:pt x="178133" y="670224"/>
                </a:lnTo>
                <a:lnTo>
                  <a:pt x="219664" y="691064"/>
                </a:lnTo>
                <a:lnTo>
                  <a:pt x="264049" y="706480"/>
                </a:lnTo>
                <a:lnTo>
                  <a:pt x="310858" y="716044"/>
                </a:lnTo>
                <a:lnTo>
                  <a:pt x="359664" y="719327"/>
                </a:lnTo>
                <a:lnTo>
                  <a:pt x="408469" y="716044"/>
                </a:lnTo>
                <a:lnTo>
                  <a:pt x="455278" y="706480"/>
                </a:lnTo>
                <a:lnTo>
                  <a:pt x="499663" y="691064"/>
                </a:lnTo>
                <a:lnTo>
                  <a:pt x="541194" y="670224"/>
                </a:lnTo>
                <a:lnTo>
                  <a:pt x="579445" y="644388"/>
                </a:lnTo>
                <a:lnTo>
                  <a:pt x="613986" y="613986"/>
                </a:lnTo>
                <a:lnTo>
                  <a:pt x="644388" y="579445"/>
                </a:lnTo>
                <a:lnTo>
                  <a:pt x="670224" y="541194"/>
                </a:lnTo>
                <a:lnTo>
                  <a:pt x="691064" y="499663"/>
                </a:lnTo>
                <a:lnTo>
                  <a:pt x="706480" y="455278"/>
                </a:lnTo>
                <a:lnTo>
                  <a:pt x="716044" y="408469"/>
                </a:lnTo>
                <a:lnTo>
                  <a:pt x="719328" y="359663"/>
                </a:lnTo>
                <a:lnTo>
                  <a:pt x="716044" y="310858"/>
                </a:lnTo>
                <a:lnTo>
                  <a:pt x="706480" y="264049"/>
                </a:lnTo>
                <a:lnTo>
                  <a:pt x="691064" y="219664"/>
                </a:lnTo>
                <a:lnTo>
                  <a:pt x="670224" y="178133"/>
                </a:lnTo>
                <a:lnTo>
                  <a:pt x="644388" y="139882"/>
                </a:lnTo>
                <a:lnTo>
                  <a:pt x="613986" y="105341"/>
                </a:lnTo>
                <a:lnTo>
                  <a:pt x="579445" y="74939"/>
                </a:lnTo>
                <a:lnTo>
                  <a:pt x="541194" y="49103"/>
                </a:lnTo>
                <a:lnTo>
                  <a:pt x="499663" y="28263"/>
                </a:lnTo>
                <a:lnTo>
                  <a:pt x="455278" y="12847"/>
                </a:lnTo>
                <a:lnTo>
                  <a:pt x="408469" y="3283"/>
                </a:lnTo>
                <a:lnTo>
                  <a:pt x="359664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14505" y="5590438"/>
            <a:ext cx="2328068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1600" b="1" dirty="0">
                <a:latin typeface="Candara"/>
                <a:cs typeface="Candara"/>
              </a:rPr>
              <a:t>aikidodynasty@yandex.ru</a:t>
            </a:r>
            <a:endParaRPr sz="1600" dirty="0">
              <a:latin typeface="Candara"/>
              <a:cs typeface="Candar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32994" y="5605049"/>
            <a:ext cx="203073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600" b="1" dirty="0">
                <a:latin typeface="Candara"/>
                <a:cs typeface="Candara"/>
              </a:rPr>
              <a:t>vk.com/aikido_dynasty</a:t>
            </a:r>
            <a:endParaRPr sz="1600" dirty="0">
              <a:latin typeface="Candara"/>
              <a:cs typeface="Candar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82073" y="5000826"/>
            <a:ext cx="420623" cy="292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60688" y="4943387"/>
            <a:ext cx="420623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99729" y="4794864"/>
            <a:ext cx="719455" cy="719455"/>
          </a:xfrm>
          <a:custGeom>
            <a:avLst/>
            <a:gdLst/>
            <a:ahLst/>
            <a:cxnLst/>
            <a:rect l="l" t="t" r="r" b="b"/>
            <a:pathLst>
              <a:path w="719455" h="719454">
                <a:moveTo>
                  <a:pt x="359664" y="0"/>
                </a:moveTo>
                <a:lnTo>
                  <a:pt x="310858" y="3283"/>
                </a:lnTo>
                <a:lnTo>
                  <a:pt x="264049" y="12847"/>
                </a:lnTo>
                <a:lnTo>
                  <a:pt x="219664" y="28263"/>
                </a:lnTo>
                <a:lnTo>
                  <a:pt x="178133" y="49103"/>
                </a:lnTo>
                <a:lnTo>
                  <a:pt x="139882" y="74939"/>
                </a:lnTo>
                <a:lnTo>
                  <a:pt x="105341" y="105341"/>
                </a:lnTo>
                <a:lnTo>
                  <a:pt x="74939" y="139882"/>
                </a:lnTo>
                <a:lnTo>
                  <a:pt x="49103" y="178133"/>
                </a:lnTo>
                <a:lnTo>
                  <a:pt x="28263" y="219664"/>
                </a:lnTo>
                <a:lnTo>
                  <a:pt x="12847" y="264049"/>
                </a:lnTo>
                <a:lnTo>
                  <a:pt x="3283" y="310858"/>
                </a:lnTo>
                <a:lnTo>
                  <a:pt x="0" y="359663"/>
                </a:lnTo>
                <a:lnTo>
                  <a:pt x="3283" y="408469"/>
                </a:lnTo>
                <a:lnTo>
                  <a:pt x="12847" y="455278"/>
                </a:lnTo>
                <a:lnTo>
                  <a:pt x="28263" y="499663"/>
                </a:lnTo>
                <a:lnTo>
                  <a:pt x="49103" y="541194"/>
                </a:lnTo>
                <a:lnTo>
                  <a:pt x="74939" y="579445"/>
                </a:lnTo>
                <a:lnTo>
                  <a:pt x="105341" y="613986"/>
                </a:lnTo>
                <a:lnTo>
                  <a:pt x="139882" y="644388"/>
                </a:lnTo>
                <a:lnTo>
                  <a:pt x="178133" y="670224"/>
                </a:lnTo>
                <a:lnTo>
                  <a:pt x="219664" y="691064"/>
                </a:lnTo>
                <a:lnTo>
                  <a:pt x="264049" y="706480"/>
                </a:lnTo>
                <a:lnTo>
                  <a:pt x="310858" y="716044"/>
                </a:lnTo>
                <a:lnTo>
                  <a:pt x="359664" y="719327"/>
                </a:lnTo>
                <a:lnTo>
                  <a:pt x="408469" y="716044"/>
                </a:lnTo>
                <a:lnTo>
                  <a:pt x="455278" y="706480"/>
                </a:lnTo>
                <a:lnTo>
                  <a:pt x="499663" y="691064"/>
                </a:lnTo>
                <a:lnTo>
                  <a:pt x="541194" y="670224"/>
                </a:lnTo>
                <a:lnTo>
                  <a:pt x="579445" y="644388"/>
                </a:lnTo>
                <a:lnTo>
                  <a:pt x="613986" y="613986"/>
                </a:lnTo>
                <a:lnTo>
                  <a:pt x="644388" y="579445"/>
                </a:lnTo>
                <a:lnTo>
                  <a:pt x="670224" y="541194"/>
                </a:lnTo>
                <a:lnTo>
                  <a:pt x="691064" y="499663"/>
                </a:lnTo>
                <a:lnTo>
                  <a:pt x="706480" y="455278"/>
                </a:lnTo>
                <a:lnTo>
                  <a:pt x="716044" y="408469"/>
                </a:lnTo>
                <a:lnTo>
                  <a:pt x="719328" y="359663"/>
                </a:lnTo>
                <a:lnTo>
                  <a:pt x="716044" y="310858"/>
                </a:lnTo>
                <a:lnTo>
                  <a:pt x="706480" y="264049"/>
                </a:lnTo>
                <a:lnTo>
                  <a:pt x="691064" y="219664"/>
                </a:lnTo>
                <a:lnTo>
                  <a:pt x="670224" y="178133"/>
                </a:lnTo>
                <a:lnTo>
                  <a:pt x="644388" y="139882"/>
                </a:lnTo>
                <a:lnTo>
                  <a:pt x="613986" y="105341"/>
                </a:lnTo>
                <a:lnTo>
                  <a:pt x="579445" y="74939"/>
                </a:lnTo>
                <a:lnTo>
                  <a:pt x="541194" y="49103"/>
                </a:lnTo>
                <a:lnTo>
                  <a:pt x="499663" y="28263"/>
                </a:lnTo>
                <a:lnTo>
                  <a:pt x="455278" y="12847"/>
                </a:lnTo>
                <a:lnTo>
                  <a:pt x="408469" y="3283"/>
                </a:lnTo>
                <a:lnTo>
                  <a:pt x="359664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35000" y="4997758"/>
            <a:ext cx="6477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WWW</a:t>
            </a:r>
            <a:endParaRPr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39353" y="6126841"/>
            <a:ext cx="640079" cy="643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0499" y="1085092"/>
            <a:ext cx="1984247" cy="2002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47932" y="1112523"/>
            <a:ext cx="1874519" cy="18928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00404" y="3284610"/>
            <a:ext cx="637031" cy="6400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body" idx="1"/>
          </p:nvPr>
        </p:nvSpPr>
        <p:spPr>
          <a:xfrm>
            <a:off x="1598739" y="1217289"/>
            <a:ext cx="7129144" cy="2033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6404" marR="5080">
              <a:spcBef>
                <a:spcPts val="100"/>
              </a:spcBef>
            </a:pPr>
            <a:r>
              <a:rPr lang="ru-RU" sz="1600" b="1" spc="-25" dirty="0" err="1"/>
              <a:t>Гатаулин</a:t>
            </a:r>
            <a:r>
              <a:rPr lang="ru-RU" sz="1600" b="1" spc="-25" dirty="0"/>
              <a:t> </a:t>
            </a:r>
            <a:r>
              <a:rPr lang="ru-RU" sz="1600" b="1" spc="-10" dirty="0"/>
              <a:t>Денис</a:t>
            </a:r>
            <a:r>
              <a:rPr lang="ru-RU" sz="1600" b="1" spc="20" dirty="0"/>
              <a:t> </a:t>
            </a:r>
            <a:r>
              <a:rPr lang="ru-RU" sz="1600" b="1" spc="-5" dirty="0" err="1"/>
              <a:t>Фаритович</a:t>
            </a:r>
            <a:endParaRPr lang="ru-RU" sz="1600" b="1" spc="-5" dirty="0"/>
          </a:p>
          <a:p>
            <a:pPr marL="2082152" marR="5080" indent="-285748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spc="-5" dirty="0"/>
              <a:t>Директор АНО «Спортивный клуб </a:t>
            </a:r>
            <a:r>
              <a:rPr lang="ru-RU" sz="1600" dirty="0"/>
              <a:t>айкидо </a:t>
            </a:r>
            <a:r>
              <a:rPr lang="ru-RU" sz="1600" spc="-5" dirty="0"/>
              <a:t>«Династия»,  </a:t>
            </a:r>
            <a:r>
              <a:rPr lang="ru-RU" sz="1600" spc="-15" dirty="0"/>
              <a:t>руководитель </a:t>
            </a:r>
            <a:r>
              <a:rPr lang="ru-RU" sz="1600" spc="-5" dirty="0"/>
              <a:t>проекта «Айкидо </a:t>
            </a:r>
            <a:r>
              <a:rPr lang="ru-RU" sz="1600" dirty="0"/>
              <a:t>–</a:t>
            </a:r>
            <a:r>
              <a:rPr lang="ru-RU" sz="1600" spc="65" dirty="0"/>
              <a:t> </a:t>
            </a:r>
            <a:r>
              <a:rPr lang="ru-RU" sz="1600" spc="-5" dirty="0"/>
              <a:t>детям»</a:t>
            </a:r>
          </a:p>
          <a:p>
            <a:pPr marL="2126602" indent="-342898">
              <a:spcBef>
                <a:spcPts val="55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Исполнительный директор Ассоциации Айкидо Пермского края</a:t>
            </a:r>
          </a:p>
          <a:p>
            <a:pPr marL="2126602" indent="-342898">
              <a:spcBef>
                <a:spcPts val="55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Член Совета Отцов при уполномоченном по правам ребёнка в Пермском крае</a:t>
            </a:r>
          </a:p>
          <a:p>
            <a:pPr marL="2126602" indent="-342898">
              <a:spcBef>
                <a:spcPts val="55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Заместитель председателя Совета Родителей </a:t>
            </a:r>
            <a:r>
              <a:rPr lang="ru-RU" sz="1600" dirty="0" err="1"/>
              <a:t>г.Перми</a:t>
            </a:r>
            <a:endParaRPr lang="ru-RU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67A265-91A1-4D07-A4F5-F4E3438E9119}"/>
              </a:ext>
            </a:extLst>
          </p:cNvPr>
          <p:cNvSpPr txBox="1"/>
          <p:nvPr/>
        </p:nvSpPr>
        <p:spPr>
          <a:xfrm>
            <a:off x="3899672" y="3429001"/>
            <a:ext cx="1686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spc="-5" dirty="0"/>
              <a:t>+7-</a:t>
            </a:r>
            <a:r>
              <a:rPr lang="ru-RU" sz="1600" dirty="0"/>
              <a:t>965</a:t>
            </a:r>
            <a:r>
              <a:rPr lang="ru-RU" sz="1600" spc="-10" dirty="0"/>
              <a:t>-</a:t>
            </a:r>
            <a:r>
              <a:rPr lang="ru-RU" sz="1600" spc="5" dirty="0"/>
              <a:t>564-57-77</a:t>
            </a:r>
            <a:endParaRPr lang="ru-RU" sz="1600" dirty="0"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9B96559D-FFEC-40ED-BB9B-8D4B2E7AAB3A}"/>
              </a:ext>
            </a:extLst>
          </p:cNvPr>
          <p:cNvSpPr/>
          <p:nvPr/>
        </p:nvSpPr>
        <p:spPr>
          <a:xfrm>
            <a:off x="3206500" y="4029460"/>
            <a:ext cx="640079" cy="640079"/>
          </a:xfrm>
          <a:custGeom>
            <a:avLst/>
            <a:gdLst/>
            <a:ahLst/>
            <a:cxnLst/>
            <a:rect l="l" t="t" r="r" b="b"/>
            <a:pathLst>
              <a:path w="719454" h="719454">
                <a:moveTo>
                  <a:pt x="359664" y="0"/>
                </a:moveTo>
                <a:lnTo>
                  <a:pt x="310858" y="3283"/>
                </a:lnTo>
                <a:lnTo>
                  <a:pt x="264049" y="12847"/>
                </a:lnTo>
                <a:lnTo>
                  <a:pt x="219664" y="28263"/>
                </a:lnTo>
                <a:lnTo>
                  <a:pt x="178133" y="49103"/>
                </a:lnTo>
                <a:lnTo>
                  <a:pt x="139882" y="74939"/>
                </a:lnTo>
                <a:lnTo>
                  <a:pt x="105341" y="105341"/>
                </a:lnTo>
                <a:lnTo>
                  <a:pt x="74939" y="139882"/>
                </a:lnTo>
                <a:lnTo>
                  <a:pt x="49103" y="178133"/>
                </a:lnTo>
                <a:lnTo>
                  <a:pt x="28263" y="219664"/>
                </a:lnTo>
                <a:lnTo>
                  <a:pt x="12847" y="264049"/>
                </a:lnTo>
                <a:lnTo>
                  <a:pt x="3283" y="310858"/>
                </a:lnTo>
                <a:lnTo>
                  <a:pt x="0" y="359663"/>
                </a:lnTo>
                <a:lnTo>
                  <a:pt x="3283" y="408469"/>
                </a:lnTo>
                <a:lnTo>
                  <a:pt x="12847" y="455278"/>
                </a:lnTo>
                <a:lnTo>
                  <a:pt x="28263" y="499663"/>
                </a:lnTo>
                <a:lnTo>
                  <a:pt x="49103" y="541194"/>
                </a:lnTo>
                <a:lnTo>
                  <a:pt x="74939" y="579445"/>
                </a:lnTo>
                <a:lnTo>
                  <a:pt x="105341" y="613986"/>
                </a:lnTo>
                <a:lnTo>
                  <a:pt x="139882" y="644388"/>
                </a:lnTo>
                <a:lnTo>
                  <a:pt x="178133" y="670224"/>
                </a:lnTo>
                <a:lnTo>
                  <a:pt x="219664" y="691064"/>
                </a:lnTo>
                <a:lnTo>
                  <a:pt x="264049" y="706480"/>
                </a:lnTo>
                <a:lnTo>
                  <a:pt x="310858" y="716044"/>
                </a:lnTo>
                <a:lnTo>
                  <a:pt x="359664" y="719327"/>
                </a:lnTo>
                <a:lnTo>
                  <a:pt x="408469" y="716044"/>
                </a:lnTo>
                <a:lnTo>
                  <a:pt x="455278" y="706480"/>
                </a:lnTo>
                <a:lnTo>
                  <a:pt x="499663" y="691064"/>
                </a:lnTo>
                <a:lnTo>
                  <a:pt x="541194" y="670224"/>
                </a:lnTo>
                <a:lnTo>
                  <a:pt x="579445" y="644388"/>
                </a:lnTo>
                <a:lnTo>
                  <a:pt x="613986" y="613986"/>
                </a:lnTo>
                <a:lnTo>
                  <a:pt x="644388" y="579445"/>
                </a:lnTo>
                <a:lnTo>
                  <a:pt x="670224" y="541194"/>
                </a:lnTo>
                <a:lnTo>
                  <a:pt x="691064" y="499663"/>
                </a:lnTo>
                <a:lnTo>
                  <a:pt x="706480" y="455278"/>
                </a:lnTo>
                <a:lnTo>
                  <a:pt x="716044" y="408469"/>
                </a:lnTo>
                <a:lnTo>
                  <a:pt x="719328" y="359663"/>
                </a:lnTo>
                <a:lnTo>
                  <a:pt x="716044" y="310858"/>
                </a:lnTo>
                <a:lnTo>
                  <a:pt x="706480" y="264049"/>
                </a:lnTo>
                <a:lnTo>
                  <a:pt x="691064" y="219664"/>
                </a:lnTo>
                <a:lnTo>
                  <a:pt x="670224" y="178133"/>
                </a:lnTo>
                <a:lnTo>
                  <a:pt x="644388" y="139882"/>
                </a:lnTo>
                <a:lnTo>
                  <a:pt x="613986" y="105341"/>
                </a:lnTo>
                <a:lnTo>
                  <a:pt x="579445" y="74939"/>
                </a:lnTo>
                <a:lnTo>
                  <a:pt x="541194" y="49103"/>
                </a:lnTo>
                <a:lnTo>
                  <a:pt x="499663" y="28263"/>
                </a:lnTo>
                <a:lnTo>
                  <a:pt x="455278" y="12847"/>
                </a:lnTo>
                <a:lnTo>
                  <a:pt x="408469" y="3283"/>
                </a:lnTo>
                <a:lnTo>
                  <a:pt x="359664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022BD5B8-04EB-4D4C-89E8-A5FAD112CCAA}"/>
              </a:ext>
            </a:extLst>
          </p:cNvPr>
          <p:cNvSpPr/>
          <p:nvPr/>
        </p:nvSpPr>
        <p:spPr>
          <a:xfrm>
            <a:off x="3339427" y="4219333"/>
            <a:ext cx="374216" cy="260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F39CF8-464B-43FC-9041-ADD7F6FC16CC}"/>
              </a:ext>
            </a:extLst>
          </p:cNvPr>
          <p:cNvSpPr txBox="1"/>
          <p:nvPr/>
        </p:nvSpPr>
        <p:spPr>
          <a:xfrm>
            <a:off x="3899669" y="4135833"/>
            <a:ext cx="202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5" dirty="0"/>
              <a:t>gataulin24@mail.ru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381</Words>
  <Application>Microsoft Office PowerPoint</Application>
  <PresentationFormat>Лист A4 (210x297 мм)</PresentationFormat>
  <Paragraphs>64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Wingdings</vt:lpstr>
      <vt:lpstr>Candara</vt:lpstr>
      <vt:lpstr>Calibri</vt:lpstr>
      <vt:lpstr>Office Theme</vt:lpstr>
      <vt:lpstr>АЙКИДО БЕЗ ГРАНИЦ</vt:lpstr>
      <vt:lpstr>Развитие проекта</vt:lpstr>
      <vt:lpstr>«Айкидо без границ»</vt:lpstr>
      <vt:lpstr>Отзывы</vt:lpstr>
      <vt:lpstr>Результаты</vt:lpstr>
      <vt:lpstr>#АйкидоБезГраниц  #АйкидоДинастия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Алексей Домрачев</dc:creator>
  <cp:lastModifiedBy>User</cp:lastModifiedBy>
  <cp:revision>6</cp:revision>
  <dcterms:created xsi:type="dcterms:W3CDTF">2019-11-28T22:10:45Z</dcterms:created>
  <dcterms:modified xsi:type="dcterms:W3CDTF">2021-04-20T07:00:45Z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2019-11-25T00:00:00Z</vt:filetime>
  </property>
  <property fmtid="{D5CDD505-2E9C-101B-9397-08002B2CF9AE}" pid="3" name="Creator">
    <vt:lpwstr>Acrobat PDFMaker 19 для PowerPoint</vt:lpwstr>
  </property>
  <property fmtid="{D5CDD505-2E9C-101B-9397-08002B2CF9AE}" pid="4" name="LastSaved">
    <vt:filetime>2019-11-28T00:00:00Z</vt:filetime>
  </property>
</Properties>
</file>