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86" r:id="rId3"/>
    <p:sldId id="291" r:id="rId4"/>
    <p:sldId id="295" r:id="rId5"/>
    <p:sldId id="297" r:id="rId6"/>
    <p:sldId id="296" r:id="rId7"/>
    <p:sldId id="290" r:id="rId8"/>
    <p:sldId id="298" r:id="rId9"/>
    <p:sldId id="293" r:id="rId10"/>
    <p:sldId id="294" r:id="rId11"/>
    <p:sldId id="29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8FC"/>
    <a:srgbClr val="039746"/>
    <a:srgbClr val="4180FD"/>
    <a:srgbClr val="24803D"/>
    <a:srgbClr val="0033CC"/>
    <a:srgbClr val="6FC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4355"/>
  </p:normalViewPr>
  <p:slideViewPr>
    <p:cSldViewPr snapToGrid="0" snapToObjects="1">
      <p:cViewPr>
        <p:scale>
          <a:sx n="50" d="100"/>
          <a:sy n="50" d="100"/>
        </p:scale>
        <p:origin x="-2838" y="-1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463F9-AC7C-EE41-95DA-6CD77958C203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F192B-A7F2-BD4A-B96A-F466A2B56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7C285-43A3-034E-A1B0-6E99DED76AA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42973" y="5251829"/>
            <a:ext cx="39678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отряд «серебряных» волонтеров </a:t>
            </a:r>
          </a:p>
          <a:p>
            <a:pPr algn="r"/>
            <a:r>
              <a:rPr lang="ru-RU" sz="3000" b="1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«ОТКРЫТЫЕ СЕРДЦА»</a:t>
            </a:r>
          </a:p>
          <a:p>
            <a:pPr algn="r"/>
            <a:endParaRPr lang="ru-RU" sz="1200" b="1" dirty="0" smtClean="0">
              <a:solidFill>
                <a:srgbClr val="0070C0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  <a:p>
            <a:pPr algn="r"/>
            <a:r>
              <a:rPr lang="ru-RU" sz="20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г. Ярославль</a:t>
            </a:r>
            <a:endParaRPr lang="ru-RU" sz="2000" dirty="0">
              <a:solidFill>
                <a:srgbClr val="0070C0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https://sun9-36.userapi.com/impg/H78-gX29Z-BhUPibSQ9Pwi882_j6Ziq6tZfrzg/T7CEFUlPxRA.jpg?size=1280x799&amp;quality=96&amp;sign=8f75e1fd89376fa53620867f82909a7a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/>
          <a:stretch/>
        </p:blipFill>
        <p:spPr bwMode="auto">
          <a:xfrm>
            <a:off x="4316402" y="-1"/>
            <a:ext cx="7856548" cy="494963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7.userapi.com/impg/hci3-mauPWGn7-zyWbFT3Fp9ggJlSpSVQOhHfQ/aspIuNdjaPo.jpg?size=2560x1707&amp;quality=96&amp;sign=2dfbb2bf28d3c65d73665f384cd6dae0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" r="15594"/>
          <a:stretch/>
        </p:blipFill>
        <p:spPr bwMode="auto">
          <a:xfrm>
            <a:off x="-1" y="3227487"/>
            <a:ext cx="4192019" cy="3631239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2.userapi.com/impg/AF1KF16hgBhYXrVP6OgY0haoSIpojy3Uoduijw/iX5sAgeLX7A.jpg?size=2560x1707&amp;quality=96&amp;sign=b10b1f8999e5f74904b0e557a1a6ea06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966728"/>
            <a:ext cx="2922526" cy="2058777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0351"/>
            <a:ext cx="11150600" cy="603760"/>
          </a:xfrm>
        </p:spPr>
        <p:txBody>
          <a:bodyPr>
            <a:noAutofit/>
          </a:bodyPr>
          <a:lstStyle/>
          <a:p>
            <a:pPr algn="r"/>
            <a: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ИТОГИ:</a:t>
            </a:r>
            <a:endParaRPr lang="ru-RU" sz="3000" b="1" dirty="0">
              <a:solidFill>
                <a:srgbClr val="24803D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06550" y="1231227"/>
            <a:ext cx="105854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Финал всероссийского </a:t>
            </a:r>
            <a:r>
              <a:rPr lang="ru-RU" sz="2200" dirty="0" err="1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грантового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 конкурса «Молоды душой»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Полуфинал международной премии </a:t>
            </a:r>
            <a:r>
              <a:rPr lang="en-US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#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МЫВМЕСТЕ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Финал регионального конкурса </a:t>
            </a: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среди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волонтерских </a:t>
            </a: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объединений "Команда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добра»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Всероссийская акция помощи и поддержки участников СВО </a:t>
            </a:r>
            <a:r>
              <a:rPr lang="en-US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#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МЫВМЕСТЕ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550" y="1145711"/>
            <a:ext cx="15240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2022 </a:t>
            </a:r>
            <a:r>
              <a:rPr lang="ru-RU" sz="3000" b="1" dirty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год</a:t>
            </a: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rgbClr val="24803D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endParaRPr lang="ru-RU" sz="3000" b="1" dirty="0" smtClean="0">
              <a:solidFill>
                <a:srgbClr val="24803D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endParaRPr lang="ru-RU" sz="3000" b="1" dirty="0" smtClean="0">
              <a:solidFill>
                <a:srgbClr val="24803D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2023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55750" y="3745827"/>
            <a:ext cx="1063625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Финал всероссийского </a:t>
            </a:r>
            <a:r>
              <a:rPr lang="ru-RU" sz="2200" dirty="0" err="1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грантового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 конкурса </a:t>
            </a: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 «Молоды душой»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Финал регионального конкурса </a:t>
            </a: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«Лидер добровольчества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» (победа)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Областной конкурс </a:t>
            </a: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на лучший проект (лучшую программу) в сфере развития добровольчества (</a:t>
            </a:r>
            <a:r>
              <a:rPr lang="ru-RU" sz="2200" dirty="0" err="1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волонтерства</a:t>
            </a: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) на территории Ярославской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области (победа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Финал регионального конкурса среди </a:t>
            </a:r>
            <a:r>
              <a:rPr lang="ru-RU" sz="2200" dirty="0" err="1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доброовольческих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 объединений «Команда добра»</a:t>
            </a:r>
            <a:endParaRPr lang="ru-RU" sz="2200" dirty="0" smtClean="0">
              <a:solidFill>
                <a:srgbClr val="0070C0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34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98" b="12437"/>
          <a:stretch/>
        </p:blipFill>
        <p:spPr bwMode="auto">
          <a:xfrm>
            <a:off x="6457950" y="2774950"/>
            <a:ext cx="5734049" cy="408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0351"/>
            <a:ext cx="11150600" cy="603760"/>
          </a:xfrm>
        </p:spPr>
        <p:txBody>
          <a:bodyPr>
            <a:noAutofit/>
          </a:bodyPr>
          <a:lstStyle/>
          <a:p>
            <a:pPr algn="r"/>
            <a: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ПЕРСПЕКТИВЫ:</a:t>
            </a:r>
            <a:endParaRPr lang="ru-RU" sz="3000" b="1" dirty="0">
              <a:solidFill>
                <a:srgbClr val="24803D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2900" y="1059777"/>
            <a:ext cx="1115060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Реализация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проектов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«Школа «серебряного»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добровольчества» и «Здоровый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волонтер – активный волонтер!»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Популяризация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«серебряного» </a:t>
            </a:r>
            <a:r>
              <a:rPr lang="ru-RU" sz="2200" dirty="0" err="1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волонтерства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, взаимодействие </a:t>
            </a: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с отрядами города и области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Участие в региональном конкурсе «Команда добра»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ru-RU" sz="2200" dirty="0" smtClean="0">
              <a:solidFill>
                <a:srgbClr val="0070C0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-1" y="-1"/>
            <a:ext cx="6457951" cy="6858000"/>
            <a:chOff x="-1" y="-1"/>
            <a:chExt cx="11677404" cy="6858000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-1" y="5773588"/>
              <a:ext cx="116774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Соединительная линия уступом 18"/>
            <p:cNvCxnSpPr/>
            <p:nvPr/>
          </p:nvCxnSpPr>
          <p:spPr>
            <a:xfrm rot="16200000" flipH="1">
              <a:off x="-2351499" y="3035660"/>
              <a:ext cx="6858000" cy="786678"/>
            </a:xfrm>
            <a:prstGeom prst="bentConnector3">
              <a:avLst>
                <a:gd name="adj1" fmla="val 9194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34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818" y="440351"/>
            <a:ext cx="10817282" cy="603760"/>
          </a:xfrm>
        </p:spPr>
        <p:txBody>
          <a:bodyPr>
            <a:noAutofit/>
          </a:bodyPr>
          <a:lstStyle/>
          <a:p>
            <a:pPr algn="r"/>
            <a: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«СЕРЕБРЯНОЕ» ВОЛОНТЕРСТВО:</a:t>
            </a:r>
            <a:endParaRPr lang="ru-RU" sz="3000" b="1" dirty="0">
              <a:solidFill>
                <a:srgbClr val="24803D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8150" y="1215561"/>
            <a:ext cx="11391900" cy="4137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24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Волонтер </a:t>
            </a:r>
            <a:r>
              <a:rPr lang="ru-RU" sz="2400" b="1" dirty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«серебряного» возраста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– </a:t>
            </a: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это человек в возрасте от 55 лет и старше, добровольно </a:t>
            </a:r>
            <a:endParaRPr lang="ru-RU" sz="2200" dirty="0" smtClean="0">
              <a:solidFill>
                <a:srgbClr val="0070C0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  <a:p>
            <a:pPr lvl="0" algn="just"/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и </a:t>
            </a: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безвозмездно участвующий в деятельности, направленной на решение актуальных социальных, культурных, экономических, экологических проблем в обществе и применяющий собственные знания и умения для осуществления этой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деятельности.</a:t>
            </a:r>
          </a:p>
          <a:p>
            <a:pPr lvl="0"/>
            <a:endParaRPr lang="ru-RU" sz="2200" dirty="0" smtClean="0">
              <a:solidFill>
                <a:srgbClr val="0070C0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  <a:p>
            <a:r>
              <a:rPr lang="ru-RU" sz="24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2019 год </a:t>
            </a:r>
            <a:r>
              <a:rPr lang="ru-RU" sz="24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– </a:t>
            </a: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создание первого в городе отряда «серебряных» волонтеров «ОТКРЫТЫЕ СЕРДЦА»</a:t>
            </a:r>
          </a:p>
          <a:p>
            <a:endParaRPr lang="ru-RU" sz="2400" b="1" dirty="0" smtClean="0">
              <a:solidFill>
                <a:srgbClr val="24803D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  <a:p>
            <a:r>
              <a:rPr lang="ru-RU" sz="24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16.12.2020 </a:t>
            </a: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– Положение о волонтерской деятельности МУ «КЦСОН Ленинского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р-на </a:t>
            </a: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г. Ярославля</a:t>
            </a:r>
          </a:p>
          <a:p>
            <a:endParaRPr lang="ru-RU" sz="2400" b="1" dirty="0" smtClean="0">
              <a:solidFill>
                <a:srgbClr val="24803D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  <a:p>
            <a:r>
              <a:rPr lang="ru-RU" sz="24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47 человек </a:t>
            </a: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в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составе отряда «ОТКРЫТЫЕ СЕРДЦА»</a:t>
            </a:r>
            <a:endParaRPr lang="ru-RU" sz="2200" dirty="0">
              <a:solidFill>
                <a:srgbClr val="0070C0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  <a:p>
            <a:pPr lvl="0"/>
            <a:endParaRPr lang="ru-RU" sz="2200" dirty="0">
              <a:solidFill>
                <a:srgbClr val="0070C0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-1" y="5773588"/>
              <a:ext cx="1219200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Соединительная линия уступом 5"/>
            <p:cNvCxnSpPr/>
            <p:nvPr/>
          </p:nvCxnSpPr>
          <p:spPr>
            <a:xfrm rot="16200000" flipH="1">
              <a:off x="-2786928" y="3035660"/>
              <a:ext cx="6858000" cy="786679"/>
            </a:xfrm>
            <a:prstGeom prst="bentConnector3">
              <a:avLst>
                <a:gd name="adj1" fmla="val 9194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603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818" y="440351"/>
            <a:ext cx="10702982" cy="603760"/>
          </a:xfrm>
        </p:spPr>
        <p:txBody>
          <a:bodyPr>
            <a:noAutofit/>
          </a:bodyPr>
          <a:lstStyle/>
          <a:p>
            <a:pPr algn="r"/>
            <a: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НАПРАВЛЕНИЯ ДЕЯТЕЛЬНОСТИ:</a:t>
            </a:r>
            <a:endParaRPr lang="ru-RU" sz="3000" b="1" dirty="0">
              <a:solidFill>
                <a:srgbClr val="24803D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5825" y="1200148"/>
            <a:ext cx="4857750" cy="2428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200" b="1" dirty="0">
                <a:solidFill>
                  <a:srgbClr val="039746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культурно-досуговое: </a:t>
            </a:r>
          </a:p>
          <a:p>
            <a:pPr lvl="0" algn="ctr"/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организация, подготовка и проведение тематических, спортивных и культурно-массовых мероприятий, творческих мастер-классов, викторин, конкурсов, праздников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52512" y="4181473"/>
            <a:ext cx="4524375" cy="1685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200" b="1" dirty="0">
                <a:solidFill>
                  <a:srgbClr val="039746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профилактическое: </a:t>
            </a:r>
          </a:p>
          <a:p>
            <a:pPr lvl="0" algn="ctr"/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пропаганда здорового образа жизни </a:t>
            </a:r>
          </a:p>
          <a:p>
            <a:pPr lvl="0" algn="ctr"/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и профилактика асоциальных явлений среди несовершеннолетних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15075" y="1200147"/>
            <a:ext cx="5276850" cy="2428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dirty="0"/>
          </a:p>
          <a:p>
            <a:pPr lvl="0" algn="ctr"/>
            <a:r>
              <a:rPr lang="ru-RU" sz="2200" b="1" dirty="0" smtClean="0">
                <a:solidFill>
                  <a:srgbClr val="039746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социально-просветительское: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формирование познавательных интересов</a:t>
            </a:r>
          </a:p>
          <a:p>
            <a:pPr lvl="0" algn="ctr"/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у граждан путем организации и проведения тематических встреч, лекций, экскурсий, повышение финансовой и компьютерной грамотности граждан, патриотическое воспитание несовершеннолетних</a:t>
            </a:r>
            <a:endParaRPr lang="ru-RU" sz="2200" dirty="0">
              <a:solidFill>
                <a:srgbClr val="0070C0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91312" y="4029075"/>
            <a:ext cx="4524375" cy="1609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200" b="1" dirty="0">
                <a:solidFill>
                  <a:srgbClr val="039746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участие </a:t>
            </a:r>
          </a:p>
          <a:p>
            <a:pPr lvl="0" algn="ctr"/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в массовых и социально-значимых мероприятиях города и региона</a:t>
            </a:r>
          </a:p>
        </p:txBody>
      </p:sp>
      <p:cxnSp>
        <p:nvCxnSpPr>
          <p:cNvPr id="15" name="Соединительная линия уступом 14"/>
          <p:cNvCxnSpPr/>
          <p:nvPr/>
        </p:nvCxnSpPr>
        <p:spPr>
          <a:xfrm rot="5400000">
            <a:off x="3060830" y="1454018"/>
            <a:ext cx="3137362" cy="2629621"/>
          </a:xfrm>
          <a:prstGeom prst="bentConnector3">
            <a:avLst>
              <a:gd name="adj1" fmla="val 8400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/>
          <p:nvPr/>
        </p:nvCxnSpPr>
        <p:spPr>
          <a:xfrm rot="16200000" flipH="1">
            <a:off x="4544506" y="2710217"/>
            <a:ext cx="3816356" cy="786678"/>
          </a:xfrm>
          <a:prstGeom prst="bentConnector3">
            <a:avLst>
              <a:gd name="adj1" fmla="val 9991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99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" y="345100"/>
            <a:ext cx="11925300" cy="1109050"/>
          </a:xfrm>
        </p:spPr>
        <p:txBody>
          <a:bodyPr>
            <a:noAutofit/>
          </a:bodyPr>
          <a:lstStyle/>
          <a:p>
            <a:pPr algn="r"/>
            <a: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проект ГОВОРИМ О ЗДОРОВЬЕ:</a:t>
            </a:r>
            <a:b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</a:b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проведение мероприятий, направленных на поддержание здоровья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/>
            </a:r>
            <a:b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</a:b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и </a:t>
            </a: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физической активности граждан пожилого возраста и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инвалидов</a:t>
            </a:r>
            <a:endParaRPr lang="ru-RU" sz="3000" b="1" dirty="0">
              <a:solidFill>
                <a:srgbClr val="24803D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14300" y="1833163"/>
            <a:ext cx="11925300" cy="4739087"/>
            <a:chOff x="457200" y="2157013"/>
            <a:chExt cx="11226800" cy="4313635"/>
          </a:xfrm>
        </p:grpSpPr>
        <p:pic>
          <p:nvPicPr>
            <p:cNvPr id="4" name="Picture 6" descr="https://sun9-27.userapi.com/impg/wZ6o7PkJszaLny36xWYRbnnRB5KryquQgydNJQ/EKXIFvmIvQg.jpg?size=810x1080&amp;quality=96&amp;sign=92c5b71a50bd0c3d4241402864ac6580&amp;type=album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0"/>
            <a:stretch/>
          </p:blipFill>
          <p:spPr bwMode="auto">
            <a:xfrm>
              <a:off x="5238751" y="2157013"/>
              <a:ext cx="3028950" cy="4313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sun9-58.userapi.com/impg/vOfTFEFvWDwIW70xDklEm3GAVh8FnWXV9Z1FVA/u-at2rRZMBk.jpg?size=1320x1567&amp;quality=96&amp;sign=1fe8a6ddbd8459046df784025a7e5c30&amp;type=albu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4"/>
            <a:stretch/>
          </p:blipFill>
          <p:spPr bwMode="auto">
            <a:xfrm>
              <a:off x="8484037" y="2157014"/>
              <a:ext cx="3199963" cy="4281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un9-9.userapi.com/impg/XvEAs6swPH45KxxS958VsLrUtcLcYh8OAymIEQ/nZVUh4g2Ykk.jpg?size=1600x738&amp;quality=96&amp;sign=7d1d19c61b8c77e14a795fe1e3e6e644&amp;type=album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95" r="26638"/>
            <a:stretch/>
          </p:blipFill>
          <p:spPr bwMode="auto">
            <a:xfrm>
              <a:off x="457200" y="2157014"/>
              <a:ext cx="4570023" cy="4313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756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1" y="192700"/>
            <a:ext cx="11569699" cy="1445600"/>
          </a:xfrm>
        </p:spPr>
        <p:txBody>
          <a:bodyPr>
            <a:noAutofit/>
          </a:bodyPr>
          <a:lstStyle/>
          <a:p>
            <a:pPr algn="r"/>
            <a: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проект </a:t>
            </a:r>
            <a:r>
              <a:rPr lang="ru-RU" sz="3000" b="1" dirty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ВОЗРАСТ ТВОРЧЕСТВУ НЕ </a:t>
            </a:r>
            <a: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ПОМЕХА:</a:t>
            </a:r>
            <a:b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</a:b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проведение досуговых, информационных,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творческих и других мероприятий </a:t>
            </a: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для граждан пожилого возраста и инвалидов,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направленных </a:t>
            </a: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на сохранение остаточных трудовых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ресурсов</a:t>
            </a:r>
            <a:endParaRPr lang="ru-RU" sz="3000" b="1" dirty="0">
              <a:solidFill>
                <a:srgbClr val="24803D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09550" y="1638300"/>
            <a:ext cx="11772900" cy="5181599"/>
            <a:chOff x="533399" y="1884883"/>
            <a:chExt cx="10947727" cy="4681016"/>
          </a:xfrm>
        </p:grpSpPr>
        <p:pic>
          <p:nvPicPr>
            <p:cNvPr id="3074" name="Picture 2" descr="https://sun9-42.userapi.com/impg/F6oU-rjUXnqITpoVq1elffwFT4mAbn9LEo4AIw/xYFN-39mle0.jpg?size=2560x1920&amp;quality=96&amp;sign=df27f3eec1ab4ab9f1a8619c97142b3e&amp;type=alb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9870" y="1889618"/>
              <a:ext cx="2155825" cy="1616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sun9-63.userapi.com/impg/uU6ZzblHNAUwSSnq89cP3t1pHFFw5TNBrhUOzQ/IkBHlayanyQ.jpg?size=1600x1200&amp;quality=96&amp;sign=b5bd17b728bc098367f103f825dadcda&amp;type=alb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99" y="1889618"/>
              <a:ext cx="6235041" cy="4676281"/>
            </a:xfrm>
            <a:prstGeom prst="rect">
              <a:avLst/>
            </a:prstGeom>
            <a:noFill/>
            <a:ln>
              <a:solidFill>
                <a:schemeClr val="tx2">
                  <a:lumMod val="20000"/>
                  <a:lumOff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https://sun9-74.userapi.com/impg/eq2Pd9TIXPXDe88XyY-WJT6ZbGvdp0_HrTbgMw/fOWgRhmc7zQ.jpg?size=746x493&amp;quality=96&amp;sign=cbfc4e0b4b12a550dff44a8ab949035a&amp;type=album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7"/>
            <a:stretch/>
          </p:blipFill>
          <p:spPr bwMode="auto">
            <a:xfrm>
              <a:off x="6964421" y="3721592"/>
              <a:ext cx="4516705" cy="2827097"/>
            </a:xfrm>
            <a:prstGeom prst="rect">
              <a:avLst/>
            </a:prstGeom>
            <a:noFill/>
            <a:ln>
              <a:solidFill>
                <a:schemeClr val="tx2">
                  <a:lumMod val="20000"/>
                  <a:lumOff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https://sun9-57.userapi.com/impg/0PmnSqY8Rw4RSR5UgDH_C1et_i3xN0sflcXhIA/_EA-cUV535E.jpg?size=1280x720&amp;quality=96&amp;sign=4c0c8f72161bec9b1e771a0a6f9e7987&amp;type=albu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678"/>
            <a:stretch/>
          </p:blipFill>
          <p:spPr bwMode="auto">
            <a:xfrm>
              <a:off x="6949503" y="1884883"/>
              <a:ext cx="2142591" cy="162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293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268900"/>
            <a:ext cx="11584182" cy="1007449"/>
          </a:xfrm>
        </p:spPr>
        <p:txBody>
          <a:bodyPr>
            <a:noAutofit/>
          </a:bodyPr>
          <a:lstStyle/>
          <a:p>
            <a:pPr algn="r"/>
            <a: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проект ДЕТЯМ О ЗДОРОВЬЕ: </a:t>
            </a:r>
            <a:b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</a:b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формирование ответственного отношения к здоровью у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несовершеннолетних</a:t>
            </a:r>
            <a:endParaRPr lang="ru-RU" sz="2200" dirty="0">
              <a:solidFill>
                <a:srgbClr val="0070C0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52400" y="1276349"/>
            <a:ext cx="11912555" cy="5505451"/>
            <a:chOff x="387350" y="1600199"/>
            <a:chExt cx="11144205" cy="4800601"/>
          </a:xfrm>
        </p:grpSpPr>
        <p:pic>
          <p:nvPicPr>
            <p:cNvPr id="1026" name="Picture 2" descr="https://sun9-51.userapi.com/impg/z3ofMQt4veVYk4PFQsdM-BsfVD4X88XZYhFu8w/G5XBZN54X9M.jpg?size=1833x1441&amp;quality=96&amp;sign=abf95793edfd775d84a6fde30a92ee6d&amp;type=album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20"/>
            <a:stretch/>
          </p:blipFill>
          <p:spPr bwMode="auto">
            <a:xfrm>
              <a:off x="5010151" y="3676650"/>
              <a:ext cx="2396066" cy="272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un9-14.userapi.com/impg/aubO3jJqyg4voQxDwedwd6PrAH9u9Ggzdg65jg/u5Gze78QnvY.jpg?size=1280x960&amp;quality=96&amp;sign=589d9a215dff9e4b408fdfaf1519dade&amp;type=albu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0"/>
            <a:stretch/>
          </p:blipFill>
          <p:spPr bwMode="auto">
            <a:xfrm>
              <a:off x="7587771" y="3676650"/>
              <a:ext cx="3943784" cy="272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sun9-48.userapi.com/impg/k7jFSuQ24fCAtlrW1hzRaeBn7qDbPhgun92N-Q/crBithto7Ig.jpg?size=1280x960&amp;quality=96&amp;sign=d2d2329f3feedb22ea4e7231a605d9c7&amp;type=album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0"/>
            <a:stretch/>
          </p:blipFill>
          <p:spPr bwMode="auto">
            <a:xfrm>
              <a:off x="4991100" y="1610520"/>
              <a:ext cx="2396066" cy="1911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un9-31.userapi.com/impg/p12ddvHj6PgcozvuYG8Cuvl5VuwddSb_ACswZg/BKrtGQIOdCE.jpg?size=1280x960&amp;quality=96&amp;sign=36016915ff3eb07067496e2ca33846b9&amp;type=album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53"/>
            <a:stretch/>
          </p:blipFill>
          <p:spPr bwMode="auto">
            <a:xfrm>
              <a:off x="7584553" y="1600199"/>
              <a:ext cx="3912120" cy="1921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sun9-65.userapi.com/impg/6vLMvl9Xp3YCMZwqWec367ydDAIYeefFX7nh6w/6wT3TucZNEA.jpg?size=1167x824&amp;quality=96&amp;sign=123afc91c80e1ac1a4156e9354923d57&amp;type=albu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95"/>
            <a:stretch/>
          </p:blipFill>
          <p:spPr bwMode="auto">
            <a:xfrm>
              <a:off x="387350" y="1962149"/>
              <a:ext cx="4449212" cy="3695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457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1" y="300650"/>
            <a:ext cx="11657772" cy="1083650"/>
          </a:xfrm>
        </p:spPr>
        <p:txBody>
          <a:bodyPr>
            <a:noAutofit/>
          </a:bodyPr>
          <a:lstStyle/>
          <a:p>
            <a:pPr algn="r"/>
            <a: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проект СОВЕТЫ ОТ СТАРШЕГО ПОКОЛЕНИЯ:</a:t>
            </a:r>
            <a:b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</a:b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проведение досуговых, информационных, профилактических мероприятий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/>
            </a:r>
            <a:b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</a:b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с </a:t>
            </a: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несовершеннолетними, направленных на развитие интеллекта и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различных </a:t>
            </a:r>
            <a:r>
              <a:rPr lang="ru-RU" sz="2200" dirty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навыков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90500" y="1476818"/>
            <a:ext cx="11830050" cy="5209732"/>
            <a:chOff x="381000" y="1648268"/>
            <a:chExt cx="11302146" cy="4767432"/>
          </a:xfrm>
        </p:grpSpPr>
        <p:pic>
          <p:nvPicPr>
            <p:cNvPr id="4098" name="Picture 2" descr="https://sun9-60.userapi.com/impg/_kQmiSs9kW50r8XsMxskVQhNzaZlruAdxVAb8g/8AIKHnQtBCA.jpg?size=1118x960&amp;quality=96&amp;sign=39305c55fd862bb8b9867c1f6456cec9&amp;type=album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" t="13373" b="6262"/>
            <a:stretch/>
          </p:blipFill>
          <p:spPr bwMode="auto">
            <a:xfrm>
              <a:off x="3124200" y="1648268"/>
              <a:ext cx="6390504" cy="4767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s://sun9-49.userapi.com/impg/GObAE3m1ftx8iJRZxxs4tK9TOb2CCjv2_bEY6A/-O1j5CzhM3w.jpg?size=1080x1376&amp;quality=96&amp;sign=881b357511b605b4972a8c74afa0f313&amp;type=albu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43" r="18029"/>
            <a:stretch/>
          </p:blipFill>
          <p:spPr bwMode="auto">
            <a:xfrm>
              <a:off x="9700245" y="3771900"/>
              <a:ext cx="1958355" cy="2643800"/>
            </a:xfrm>
            <a:prstGeom prst="rect">
              <a:avLst/>
            </a:prstGeom>
            <a:noFill/>
            <a:ln>
              <a:solidFill>
                <a:schemeClr val="tx2">
                  <a:lumMod val="20000"/>
                  <a:lumOff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s://sun9-53.userapi.com/impg/_QRihauTYRsShqC227okSWZ3Qkg5guuy4VfK3w/C7qBaidNydo.jpg?size=1076x822&amp;quality=96&amp;sign=c6ebd8737f56a9b3519e1a30723382ae&amp;type=album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" r="15641"/>
            <a:stretch/>
          </p:blipFill>
          <p:spPr bwMode="auto">
            <a:xfrm>
              <a:off x="9681195" y="1648268"/>
              <a:ext cx="2001951" cy="1969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ttps://sun9-23.userapi.com/impg/GTMNj9_WwZxdZsyf2DOqoZKgqELdtHltLRklvw/rwf0jvVk7iA.jpg?size=1440x1920&amp;quality=96&amp;sign=a810fc18367a5d6071ab21a0bbacd794&amp;type=album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87"/>
            <a:stretch/>
          </p:blipFill>
          <p:spPr bwMode="auto">
            <a:xfrm>
              <a:off x="381000" y="1648268"/>
              <a:ext cx="2575326" cy="2390332"/>
            </a:xfrm>
            <a:prstGeom prst="rect">
              <a:avLst/>
            </a:prstGeom>
            <a:noFill/>
            <a:ln>
              <a:solidFill>
                <a:schemeClr val="tx2">
                  <a:lumMod val="20000"/>
                  <a:lumOff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\\synologyds216\ОМО\Серебряное добровольчество\Фото и видео\Акулова Л.П\21.04.2022 День здоровья в ОПППСиД\IMG_20220421_160821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1" r="19233"/>
            <a:stretch/>
          </p:blipFill>
          <p:spPr bwMode="auto">
            <a:xfrm>
              <a:off x="381000" y="4191000"/>
              <a:ext cx="2575326" cy="220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798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818" y="319700"/>
            <a:ext cx="10918882" cy="766150"/>
          </a:xfrm>
        </p:spPr>
        <p:txBody>
          <a:bodyPr>
            <a:noAutofit/>
          </a:bodyPr>
          <a:lstStyle/>
          <a:p>
            <a:pPr algn="r"/>
            <a: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ВЗАИМОДЕЙСТВИЕ С ДОБРОВОЛЬЧЕСКИМИ ОБЪЕДИНЕНИЯМИ:</a:t>
            </a:r>
            <a:endParaRPr lang="ru-RU" sz="2200" dirty="0">
              <a:solidFill>
                <a:srgbClr val="0070C0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</p:txBody>
      </p:sp>
      <p:pic>
        <p:nvPicPr>
          <p:cNvPr id="2050" name="Picture 2" descr="https://sun9-26.userapi.com/impg/gPjZ02XJWY0qjjx1TP68IikObKK4YzTvR27-JQ/MbSrvrjdilI.jpg?size=804x1058&amp;quality=96&amp;sign=8288f1bf7c281de4f2e0eae71fd9ade9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4" y="3086100"/>
            <a:ext cx="2562351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10.userapi.com/impg/Pv_BUvEB2Ll48krxNDE08UHgrBHRzK3Xz3ePRw/m_Yo_pJ2Hmc.jpg?size=1080x720&amp;quality=96&amp;sign=87c0175d40aa2a052ed0e8106155071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4006850"/>
            <a:ext cx="3676649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47.userapi.com/impg/hgLYQFtzv_Y448seCll8UE26JD2mGHQRt50ZaQ/gJDuOo9Kir0.jpg?size=1600x900&amp;quality=95&amp;sign=a09bbf8c695227dc079084cf57f856ac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" t="5600" r="9237"/>
          <a:stretch/>
        </p:blipFill>
        <p:spPr bwMode="auto">
          <a:xfrm>
            <a:off x="7962900" y="1441245"/>
            <a:ext cx="3676649" cy="236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78.userapi.com/impg/6nhmwCFfYnvE6zPeh8W974RL4ac_SyS22kgFHQ/WOmDYUe1jPE.jpg?size=1280x964&amp;quality=95&amp;sign=8abf3e2ede7718312eedeeed0e544098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690" y="3086100"/>
            <a:ext cx="4477145" cy="337185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95414" y="1219200"/>
            <a:ext cx="725242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Центр развития добровольчества ЯО</a:t>
            </a:r>
          </a:p>
          <a:p>
            <a:pPr>
              <a:lnSpc>
                <a:spcPct val="150000"/>
              </a:lnSpc>
            </a:pP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«Семейные волонтеры», волонтеры-медики</a:t>
            </a:r>
          </a:p>
          <a:p>
            <a:pPr>
              <a:lnSpc>
                <a:spcPct val="150000"/>
              </a:lnSpc>
            </a:pP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«Сила духа» (г. Рыбинск), отряды КЦСОН города Ярославля </a:t>
            </a:r>
          </a:p>
        </p:txBody>
      </p:sp>
    </p:spTree>
    <p:extLst>
      <p:ext uri="{BB962C8B-B14F-4D97-AF65-F5344CB8AC3E}">
        <p14:creationId xmlns:p14="http://schemas.microsoft.com/office/powerpoint/2010/main" val="372762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0351"/>
            <a:ext cx="11099800" cy="603760"/>
          </a:xfrm>
        </p:spPr>
        <p:txBody>
          <a:bodyPr>
            <a:noAutofit/>
          </a:bodyPr>
          <a:lstStyle/>
          <a:p>
            <a:pPr algn="r"/>
            <a: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ИТОГИ:</a:t>
            </a:r>
            <a:endParaRPr lang="ru-RU" sz="3000" b="1" dirty="0">
              <a:solidFill>
                <a:srgbClr val="24803D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7050" y="1129627"/>
            <a:ext cx="101409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IV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Ярославский чемпионат среди граждан с ограниченными возможностями здоровья «</a:t>
            </a:r>
            <a:r>
              <a:rPr lang="ru-RU" sz="2200" dirty="0" err="1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Абилимпикс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1450" y="1044111"/>
            <a:ext cx="1625600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000" b="1" dirty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2019 год</a:t>
            </a:r>
          </a:p>
          <a:p>
            <a:pPr>
              <a:lnSpc>
                <a:spcPct val="150000"/>
              </a:lnSpc>
            </a:pPr>
            <a:endParaRPr lang="ru-RU" sz="1000" b="1" dirty="0" smtClean="0">
              <a:solidFill>
                <a:srgbClr val="24803D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endParaRPr lang="ru-RU" sz="1000" b="1" dirty="0">
              <a:solidFill>
                <a:srgbClr val="24803D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endParaRPr lang="ru-RU" sz="1000" b="1" dirty="0" smtClean="0">
              <a:solidFill>
                <a:srgbClr val="24803D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2020 </a:t>
            </a:r>
            <a:r>
              <a:rPr lang="ru-RU" sz="3000" b="1" dirty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год</a:t>
            </a:r>
          </a:p>
          <a:p>
            <a:pPr>
              <a:lnSpc>
                <a:spcPct val="150000"/>
              </a:lnSpc>
            </a:pPr>
            <a:endParaRPr lang="ru-RU" sz="1000" b="1" dirty="0" smtClean="0">
              <a:solidFill>
                <a:srgbClr val="24803D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ru-RU" sz="3000" b="1" dirty="0" smtClean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2021 </a:t>
            </a:r>
            <a:r>
              <a:rPr lang="ru-RU" sz="3000" b="1" dirty="0">
                <a:solidFill>
                  <a:srgbClr val="24803D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год </a:t>
            </a: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rgbClr val="24803D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7050" y="3441027"/>
            <a:ext cx="1014095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Запуск проектов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«Говорим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о здоровье« и «Детям о здоровье»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Создание первых пар «серебряный волонтер – пожилому человеку» в рамках долговременного социального сопровождения одиноко проживающих граждан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Информационно-методические материалы по организации «серебряного» добровольчества в комплексных центрах социального обслуживания населения</a:t>
            </a:r>
            <a:endParaRPr lang="ru-RU" sz="2200" dirty="0">
              <a:solidFill>
                <a:srgbClr val="0070C0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7050" y="2536539"/>
            <a:ext cx="101409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Всероссийская акция 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«Вам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, любимые</a:t>
            </a:r>
            <a:r>
              <a:rPr lang="ru-RU" sz="2200" dirty="0" smtClean="0">
                <a:solidFill>
                  <a:srgbClr val="0070C0"/>
                </a:solidFill>
                <a:latin typeface="Bahnschrift SemiCondensed" panose="020B0502040204020203" pitchFamily="34" charset="0"/>
                <a:ea typeface="Arial" charset="0"/>
                <a:cs typeface="Arial" charset="0"/>
              </a:rPr>
              <a:t>!»</a:t>
            </a:r>
            <a:endParaRPr lang="ru-RU" sz="2200" dirty="0" smtClean="0">
              <a:solidFill>
                <a:srgbClr val="0070C0"/>
              </a:solidFill>
              <a:latin typeface="Bahnschrift SemiCondensed" panose="020B0502040204020203" pitchFamily="34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4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379</Words>
  <Application>Microsoft Office PowerPoint</Application>
  <PresentationFormat>Произвольный</PresentationFormat>
  <Paragraphs>63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«СЕРЕБРЯНОЕ» ВОЛОНТЕРСТВО:</vt:lpstr>
      <vt:lpstr>НАПРАВЛЕНИЯ ДЕЯТЕЛЬНОСТИ:</vt:lpstr>
      <vt:lpstr>проект ГОВОРИМ О ЗДОРОВЬЕ: проведение мероприятий, направленных на поддержание здоровья  и физической активности граждан пожилого возраста и инвалидов</vt:lpstr>
      <vt:lpstr>проект ВОЗРАСТ ТВОРЧЕСТВУ НЕ ПОМЕХА: проведение досуговых, информационных, творческих и других мероприятий для граждан пожилого возраста и инвалидов, направленных на сохранение остаточных трудовых ресурсов</vt:lpstr>
      <vt:lpstr>проект ДЕТЯМ О ЗДОРОВЬЕ:  формирование ответственного отношения к здоровью у несовершеннолетних</vt:lpstr>
      <vt:lpstr>проект СОВЕТЫ ОТ СТАРШЕГО ПОКОЛЕНИЯ: проведение досуговых, информационных, профилактических мероприятий  с несовершеннолетними, направленных на развитие интеллекта и различных навыков</vt:lpstr>
      <vt:lpstr>ВЗАИМОДЕЙСТВИЕ С ДОБРОВОЛЬЧЕСКИМИ ОБЪЕДИНЕНИЯМИ:</vt:lpstr>
      <vt:lpstr>ИТОГИ:</vt:lpstr>
      <vt:lpstr>ИТОГИ:</vt:lpstr>
      <vt:lpstr>ПЕРСПЕКТИВЫ: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user</cp:lastModifiedBy>
  <cp:revision>116</cp:revision>
  <cp:lastPrinted>2019-08-19T07:39:53Z</cp:lastPrinted>
  <dcterms:created xsi:type="dcterms:W3CDTF">2019-08-18T15:07:00Z</dcterms:created>
  <dcterms:modified xsi:type="dcterms:W3CDTF">2024-01-24T13:38:01Z</dcterms:modified>
</cp:coreProperties>
</file>