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5"/>
  </p:notesMasterIdLst>
  <p:sldIdLst>
    <p:sldId id="347" r:id="rId4"/>
    <p:sldId id="348" r:id="rId5"/>
    <p:sldId id="351" r:id="rId6"/>
    <p:sldId id="352" r:id="rId7"/>
    <p:sldId id="353" r:id="rId8"/>
    <p:sldId id="354" r:id="rId9"/>
    <p:sldId id="363" r:id="rId10"/>
    <p:sldId id="364" r:id="rId11"/>
    <p:sldId id="362" r:id="rId12"/>
    <p:sldId id="360" r:id="rId13"/>
    <p:sldId id="3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0000"/>
    <a:srgbClr val="FFFFCC"/>
    <a:srgbClr val="996633"/>
    <a:srgbClr val="CC99FF"/>
    <a:srgbClr val="00FF00"/>
    <a:srgbClr val="FF0066"/>
    <a:srgbClr val="FF505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6" d="100"/>
          <a:sy n="76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464914" y="4343400"/>
            <a:ext cx="7679086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«Экологическая благотворительная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акция «Вторсырье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помощь животным»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Вологда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" y="152400"/>
            <a:ext cx="1596788" cy="179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5770" y="-1"/>
            <a:ext cx="8839200" cy="79832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Грумминг</a:t>
            </a:r>
            <a:r>
              <a:rPr kumimoji="1"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не только «стрижка», это важная гигиеническая процедура.</a:t>
            </a:r>
          </a:p>
          <a:p>
            <a:pPr algn="ctr" latinLnBrk="1">
              <a:defRPr/>
            </a:pPr>
            <a:r>
              <a:rPr kumimoji="1"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Запущенная шерсть доставляет дискомфорт и страдания животному, </a:t>
            </a:r>
          </a:p>
          <a:p>
            <a:pPr algn="ctr" latinLnBrk="1">
              <a:defRPr/>
            </a:pPr>
            <a:r>
              <a:rPr kumimoji="1"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летом кожа под такими колтунами поражается опарышами…</a:t>
            </a:r>
          </a:p>
        </p:txBody>
      </p:sp>
      <p:pic>
        <p:nvPicPr>
          <p:cNvPr id="3074" name="Picture 2" descr="C:\Велес\ТОЧКА ОТСЧЕТА 2018 ЗА 2017\собака пос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 r="11757"/>
          <a:stretch/>
        </p:blipFill>
        <p:spPr bwMode="auto">
          <a:xfrm>
            <a:off x="5081515" y="914400"/>
            <a:ext cx="3307957" cy="43502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Велес\ТОЧКА ОТСЧЕТА 2018 ЗА 2017\собака д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" y="914400"/>
            <a:ext cx="4329792" cy="57730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1514" y="5494165"/>
            <a:ext cx="2614685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Бездомная собака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стрижки.</a:t>
            </a:r>
          </a:p>
        </p:txBody>
      </p:sp>
    </p:spTree>
    <p:extLst>
      <p:ext uri="{BB962C8B-B14F-4D97-AF65-F5344CB8AC3E}">
        <p14:creationId xmlns:p14="http://schemas.microsoft.com/office/powerpoint/2010/main" val="14562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8436" y="152400"/>
            <a:ext cx="8839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kumimoji="1" lang="ru-RU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C:\Велес\ТОЧКА ОТСЧЕТА 2018 ЗА 2017\AnzeAt1Lp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81" y="1104331"/>
            <a:ext cx="4490805" cy="3391469"/>
          </a:xfrm>
          <a:prstGeom prst="rect">
            <a:avLst/>
          </a:prstGeom>
          <a:noFill/>
          <a:effectLst>
            <a:glow rad="165100">
              <a:srgbClr val="92D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397" y="1066800"/>
            <a:ext cx="4059072" cy="3477875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</a:rPr>
              <a:t>    Состояние окружающей среды и наличие бездомных животных  зависит от уровня экологической культуры населения. Число спасенных и забранных с улицы четвероногих - от возможностей зоозащитных организаций по их лечению, стерилизации и содержанию.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731" y="4648200"/>
            <a:ext cx="8458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spc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«Вторсырье во благо жизни»:</a:t>
            </a:r>
          </a:p>
          <a:p>
            <a:pPr algn="ctr">
              <a:lnSpc>
                <a:spcPct val="150000"/>
              </a:lnSpc>
            </a:pPr>
            <a:r>
              <a:rPr lang="en-US" sz="24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https://vk.com/veles_eco</a:t>
            </a:r>
            <a:r>
              <a:rPr lang="ru-RU" sz="2400" b="1" spc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400" b="1" spc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8-911-533-53-34.</a:t>
            </a:r>
            <a:endParaRPr lang="ru-RU" sz="2400" b="1" spc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Велес\ТОЧКА ОТСЧЕТА 2018 ЗА 2017\8BkuzkXHq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7" y="346977"/>
            <a:ext cx="2096068" cy="1177023"/>
          </a:xfrm>
          <a:prstGeom prst="rect">
            <a:avLst/>
          </a:prstGeom>
          <a:noFill/>
          <a:effectLst>
            <a:glow rad="1651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6338" y="228600"/>
            <a:ext cx="4179920" cy="6553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ru-RU" altLang="ko-K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С 2008 г. ОЗЖ «Велес» 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ru-RU" altLang="ko-K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занимается решением проблемы бездомных животных, а с 2017 г. еще </a:t>
            </a:r>
            <a:r>
              <a:rPr lang="ru-RU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вопросами </a:t>
            </a:r>
            <a:r>
              <a:rPr lang="ru-RU" altLang="ko-K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экологии</a:t>
            </a:r>
            <a:r>
              <a:rPr lang="ru-RU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altLang="ko-K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эко-просвещением и раздельным сбором бытовых отходов. 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endParaRPr lang="ru-RU" altLang="ko-K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ru-RU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ko-K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«Вторсырье» - </a:t>
            </a:r>
            <a:r>
              <a:rPr lang="ru-RU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не только </a:t>
            </a:r>
            <a:r>
              <a:rPr lang="ru-RU" altLang="ko-K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экологический, но и благотворительный проект «Велеса». Средства, вырученные от сдачи вторсырья в переработку, идут на стерилизацию и лечение бездомных кошек и собак, а так же на их содержание в приюте.</a:t>
            </a:r>
          </a:p>
        </p:txBody>
      </p:sp>
      <p:pic>
        <p:nvPicPr>
          <p:cNvPr id="1026" name="Picture 2" descr="C:\Велес\ТОЧКА ОТСЧЕТА 2018 ЗА 2017\гп соба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66" y="1579312"/>
            <a:ext cx="2161818" cy="1621363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елес\ТОЧКА ОТСЧЕТА 2018 ЗА 2017\ребенок на гагар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06" y="1579312"/>
            <a:ext cx="2161817" cy="1621363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елес\ТОЧКА ОТСЧЕТА 2018 ЗА 2017\Использованны в отчет ФОТО\семья выбирает собаку в Велес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58" y="3288568"/>
            <a:ext cx="2214144" cy="1661024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Велес\ТОЧКА ОТСЧЕТА 2018 ЗА 2017\дай лап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88" y="3277997"/>
            <a:ext cx="2319235" cy="1634931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Велес\ТОЧКА ОТСЧЕТА 2018 ЗА 2017\волонтер на г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18" y="152399"/>
            <a:ext cx="2058205" cy="1371601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Велес\ТОЧКА ОТСЧЕТА 2018 ЗА 2017\велес гагр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6" y="4970142"/>
            <a:ext cx="3124200" cy="1811658"/>
          </a:xfrm>
          <a:prstGeom prst="rect">
            <a:avLst/>
          </a:prstGeom>
          <a:noFill/>
          <a:effectLst>
            <a:glow rad="139700">
              <a:schemeClr val="accent3">
                <a:lumMod val="75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244600"/>
            <a:ext cx="7620000" cy="538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210458" y="0"/>
            <a:ext cx="8694278" cy="8509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В </a:t>
            </a:r>
            <a:r>
              <a:rPr kumimoji="1" lang="ru-RU" altLang="ko-KR" sz="3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о </a:t>
            </a:r>
            <a:r>
              <a:rPr kumimoji="1" lang="ru-RU" altLang="ko-KR" sz="35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л </a:t>
            </a:r>
            <a:r>
              <a:rPr kumimoji="1" lang="ru-RU" altLang="ko-KR" sz="35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о </a:t>
            </a:r>
            <a:r>
              <a:rPr kumimoji="1" lang="ru-RU" altLang="ko-KR" sz="35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н </a:t>
            </a:r>
            <a:r>
              <a:rPr kumimoji="1" lang="ru-RU" altLang="ko-K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т </a:t>
            </a:r>
            <a:r>
              <a:rPr kumimoji="1" lang="ru-RU" altLang="ko-KR" sz="3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е </a:t>
            </a:r>
            <a:r>
              <a:rPr kumimoji="1" lang="ru-RU" altLang="ko-KR" sz="35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р </a:t>
            </a:r>
            <a:r>
              <a:rPr kumimoji="1" lang="ru-RU" altLang="ko-KR" sz="3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ы</a:t>
            </a:r>
            <a:r>
              <a:rPr kumimoji="1" lang="ru-RU" altLang="ko-KR" sz="3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 </a:t>
            </a:r>
            <a:r>
              <a:rPr kumimoji="1" lang="ru-RU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</a:t>
            </a:r>
            <a:r>
              <a:rPr kumimoji="1" lang="ru-RU" altLang="ko-KR" sz="35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О </a:t>
            </a:r>
            <a:r>
              <a:rPr kumimoji="1" lang="ru-RU" altLang="ko-KR" sz="3500" b="1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З </a:t>
            </a:r>
            <a:r>
              <a:rPr kumimoji="1" lang="ru-RU" altLang="ko-KR" sz="3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Ж   </a:t>
            </a:r>
            <a:r>
              <a:rPr kumimoji="1" lang="ru-RU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</a:t>
            </a:r>
            <a:r>
              <a:rPr kumimoji="1" lang="ru-RU" altLang="ko-KR" sz="35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«</a:t>
            </a:r>
            <a:r>
              <a:rPr kumimoji="1" lang="ru-RU" altLang="ko-KR" sz="3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В </a:t>
            </a:r>
            <a:r>
              <a:rPr kumimoji="1" lang="ru-RU" altLang="ko-KR" sz="3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е </a:t>
            </a:r>
            <a:r>
              <a:rPr kumimoji="1" lang="ru-RU" altLang="ko-KR" sz="35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л </a:t>
            </a:r>
            <a:r>
              <a:rPr kumimoji="1" lang="ru-RU" altLang="ko-KR" sz="35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е </a:t>
            </a:r>
            <a:r>
              <a:rPr kumimoji="1" lang="ru-RU" altLang="ko-KR" sz="35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с</a:t>
            </a:r>
            <a:r>
              <a:rPr kumimoji="1" lang="ru-RU" altLang="ko-KR" sz="35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»</a:t>
            </a:r>
            <a:r>
              <a:rPr kumimoji="1" lang="ru-RU" altLang="ko-K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:</a:t>
            </a:r>
            <a:endParaRPr kumimoji="1" lang="ru-RU" altLang="ko-K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 descr="C:\Велес\ТОЧКА ОТСЧЕТА 2018 ЗА 2017\волонтер с кучей соб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934357"/>
            <a:ext cx="3817256" cy="2875643"/>
          </a:xfrm>
          <a:prstGeom prst="rect">
            <a:avLst/>
          </a:prstGeom>
          <a:noFill/>
          <a:effectLst>
            <a:glow rad="165100">
              <a:srgbClr val="FF9999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Велес\ТОЧКА ОТСЧЕТА 2018 ЗА 2017\и пусть весь мир подождет.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4017498"/>
            <a:ext cx="3828142" cy="2551511"/>
          </a:xfrm>
          <a:prstGeom prst="rect">
            <a:avLst/>
          </a:prstGeom>
          <a:noFill/>
          <a:effectLst>
            <a:glow rad="165100">
              <a:srgbClr val="FFFF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Велес\ТОЧКА ОТСЧЕТА 2018 ЗА 2017\фото с г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54" y="934357"/>
            <a:ext cx="2251982" cy="3002643"/>
          </a:xfrm>
          <a:prstGeom prst="rect">
            <a:avLst/>
          </a:prstGeom>
          <a:noFill/>
          <a:effectLst>
            <a:glow rad="165100">
              <a:srgbClr val="99CC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Велес\ТОЧКА ОТСЧЕТА 2018 ЗА 2017\обнимашк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 b="5957"/>
          <a:stretch/>
        </p:blipFill>
        <p:spPr bwMode="auto">
          <a:xfrm>
            <a:off x="4191079" y="904421"/>
            <a:ext cx="2285922" cy="1736272"/>
          </a:xfrm>
          <a:prstGeom prst="rect">
            <a:avLst/>
          </a:prstGeom>
          <a:noFill/>
          <a:effectLst>
            <a:glow rad="152400">
              <a:srgbClr val="99FF33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Велес\ТОЧКА ОТСЧЕТА 2018 ЗА 2017\кормление на г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63" y="4715709"/>
            <a:ext cx="2292437" cy="1874432"/>
          </a:xfrm>
          <a:prstGeom prst="rect">
            <a:avLst/>
          </a:prstGeom>
          <a:noFill/>
          <a:effectLst>
            <a:glow rad="152400">
              <a:srgbClr val="CC33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Велес\ТОЧКА ОТСЧЕТА 2018 ЗА 2017\ира зимой 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 b="8430"/>
          <a:stretch/>
        </p:blipFill>
        <p:spPr bwMode="auto">
          <a:xfrm>
            <a:off x="6652753" y="3996367"/>
            <a:ext cx="2248956" cy="2593774"/>
          </a:xfrm>
          <a:prstGeom prst="rect">
            <a:avLst/>
          </a:prstGeom>
          <a:noFill/>
          <a:effectLst>
            <a:glow rad="1524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Велес\ТОЧКА ОТСЧЕТА 2018 ЗА 2017\обнимашки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13325" r="5404"/>
          <a:stretch/>
        </p:blipFill>
        <p:spPr bwMode="auto">
          <a:xfrm>
            <a:off x="4191080" y="2802149"/>
            <a:ext cx="2285921" cy="1725825"/>
          </a:xfrm>
          <a:prstGeom prst="rect">
            <a:avLst/>
          </a:prstGeom>
          <a:noFill/>
          <a:effectLst>
            <a:glow rad="127000">
              <a:srgbClr val="FF9933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4D4D4D"/>
                </a:solidFill>
              </a:rPr>
              <a:t>  </a:t>
            </a:r>
            <a:r>
              <a:rPr lang="ru-RU" sz="2800" b="1" dirty="0" smtClean="0">
                <a:solidFill>
                  <a:srgbClr val="4D4D4D"/>
                </a:solidFill>
              </a:rPr>
              <a:t>Важные аспекты </a:t>
            </a:r>
            <a:r>
              <a:rPr lang="ru-RU" sz="2800" b="1" dirty="0">
                <a:solidFill>
                  <a:srgbClr val="4D4D4D"/>
                </a:solidFill>
              </a:rPr>
              <a:t>нашей </a:t>
            </a:r>
            <a:r>
              <a:rPr lang="ru-RU" sz="2800" b="1" dirty="0" smtClean="0">
                <a:solidFill>
                  <a:srgbClr val="4D4D4D"/>
                </a:solidFill>
              </a:rPr>
              <a:t/>
            </a:r>
            <a:br>
              <a:rPr lang="ru-RU" sz="2800" b="1" dirty="0" smtClean="0">
                <a:solidFill>
                  <a:srgbClr val="4D4D4D"/>
                </a:solidFill>
              </a:rPr>
            </a:br>
            <a:r>
              <a:rPr lang="ru-RU" sz="2800" b="1" dirty="0" smtClean="0">
                <a:solidFill>
                  <a:srgbClr val="4D4D4D"/>
                </a:solidFill>
              </a:rPr>
              <a:t>эколого-зоозащитной деятельности </a:t>
            </a:r>
            <a:endParaRPr lang="ru-RU" sz="2800" b="1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075" y="969830"/>
            <a:ext cx="7117769" cy="57349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работы</a:t>
            </a: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ts val="2200"/>
              </a:lnSpc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эко-просвещение: занятия и мастер-классы, социальна реклама (посты, листовки, видеосюжеты); 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акции по приему вторсырья (5-7 раз в месяц, ежемесячно); 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в стационарные накопители (более 60 адресов);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стерилизация и лечение животных на вырученные средства.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endParaRPr lang="ru-RU" sz="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22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успеха акции «Вторсырье в пользу животных»</a:t>
            </a: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ильная команда - экологическая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</a:t>
            </a: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оказалась невероятно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близка по духу зоозащитникам;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отдавать домашний мусор ничего не стоит;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помогать всей семьей, в любом возрасте;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точки сдачи вторсырья в шаговой доступности;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вовлеченность населения в деятельность рождает сопричастность к решению проблемы.</a:t>
            </a:r>
          </a:p>
          <a:p>
            <a:pPr algn="just">
              <a:lnSpc>
                <a:spcPts val="2200"/>
              </a:lnSpc>
            </a:pPr>
            <a:endParaRPr 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2200"/>
              </a:lnSpc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участию в акциях «Вторсырье» возникает сопричастность населения Вологды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решению проблем экологии и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бездомных животных, </a:t>
            </a:r>
            <a:endParaRPr lang="ru-RU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22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ИМЕЕТ КЛЮЧЕВОЕ ЗНАЧЕНИЕ В ИХ ПРОФИЛАКТИКЕ.</a:t>
            </a:r>
            <a:endParaRPr 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244600"/>
            <a:ext cx="7620000" cy="538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10" y="182149"/>
            <a:ext cx="2971800" cy="41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2" b="17784"/>
          <a:stretch/>
        </p:blipFill>
        <p:spPr bwMode="auto">
          <a:xfrm>
            <a:off x="2231393" y="616050"/>
            <a:ext cx="896250" cy="2702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14" y="191543"/>
            <a:ext cx="2584534" cy="660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9" b="17904"/>
          <a:stretch/>
        </p:blipFill>
        <p:spPr bwMode="auto">
          <a:xfrm>
            <a:off x="216145" y="597595"/>
            <a:ext cx="2068074" cy="27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324931" y="3089022"/>
            <a:ext cx="762000" cy="15817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4D4D4D"/>
                </a:solidFill>
              </a:rPr>
              <a:t>5767,4 </a:t>
            </a:r>
            <a:endParaRPr lang="ru-RU" sz="1600" b="1" dirty="0">
              <a:solidFill>
                <a:srgbClr val="4D4D4D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1" y="196761"/>
            <a:ext cx="2899042" cy="39734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rgbClr val="4D4D4D"/>
                </a:solidFill>
              </a:rPr>
              <a:t>     </a:t>
            </a:r>
            <a:r>
              <a:rPr lang="ru-RU" sz="2000" b="1" dirty="0" smtClean="0">
                <a:solidFill>
                  <a:srgbClr val="4D4D4D"/>
                </a:solidFill>
              </a:rPr>
              <a:t>Декабрь, 2017 г.</a:t>
            </a:r>
            <a:endParaRPr lang="ru-RU" sz="2000" b="1" dirty="0">
              <a:solidFill>
                <a:srgbClr val="4D4D4D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74513" y="190500"/>
            <a:ext cx="2574095" cy="380999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rgbClr val="4D4D4D"/>
                </a:solidFill>
              </a:rPr>
              <a:t>      </a:t>
            </a:r>
            <a:r>
              <a:rPr lang="ru-RU" sz="2000" b="1" dirty="0" smtClean="0">
                <a:solidFill>
                  <a:srgbClr val="4D4D4D"/>
                </a:solidFill>
              </a:rPr>
              <a:t>Декабрь, 2023 г.</a:t>
            </a:r>
            <a:endParaRPr lang="ru-RU" sz="2000" b="1" dirty="0">
              <a:solidFill>
                <a:srgbClr val="4D4D4D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1" y="3453695"/>
            <a:ext cx="2899042" cy="330371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4D4D4D"/>
                </a:solidFill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</a:rPr>
              <a:t>В МЕСЯЦ на средства от сданного в переработку вторсырья БЕСПЛАТНО СТЕРИЛИЗУЕТСЯ </a:t>
            </a:r>
          </a:p>
          <a:p>
            <a:r>
              <a:rPr lang="ru-RU" sz="1800" b="1" dirty="0" smtClean="0">
                <a:solidFill>
                  <a:srgbClr val="006600"/>
                </a:solidFill>
              </a:rPr>
              <a:t>от 40 до 70 </a:t>
            </a:r>
          </a:p>
          <a:p>
            <a:r>
              <a:rPr lang="ru-RU" sz="1800" b="1" dirty="0" smtClean="0">
                <a:solidFill>
                  <a:srgbClr val="006600"/>
                </a:solidFill>
              </a:rPr>
              <a:t>кошек </a:t>
            </a:r>
            <a:r>
              <a:rPr lang="ru-RU" sz="1800" b="1" dirty="0">
                <a:solidFill>
                  <a:srgbClr val="006600"/>
                </a:solidFill>
              </a:rPr>
              <a:t>и </a:t>
            </a:r>
            <a:r>
              <a:rPr lang="ru-RU" sz="1800" b="1" dirty="0" smtClean="0">
                <a:solidFill>
                  <a:srgbClr val="006600"/>
                </a:solidFill>
              </a:rPr>
              <a:t>собак. </a:t>
            </a:r>
          </a:p>
          <a:p>
            <a:r>
              <a:rPr lang="ru-RU" sz="1800" b="1" dirty="0">
                <a:solidFill>
                  <a:srgbClr val="006600"/>
                </a:solidFill>
              </a:rPr>
              <a:t>(</a:t>
            </a:r>
            <a:r>
              <a:rPr lang="ru-RU" sz="1800" b="1" dirty="0" smtClean="0">
                <a:solidFill>
                  <a:srgbClr val="006600"/>
                </a:solidFill>
              </a:rPr>
              <a:t>Цифра равна годовому муниципальному плану стерилизации бездомных животных большинства муниципальных районов.) 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90500" y="228599"/>
            <a:ext cx="8801100" cy="12954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pPr algn="ctr" latinLnBrk="1">
              <a:defRPr/>
            </a:pPr>
            <a:r>
              <a:rPr kumimoji="1" lang="ru-RU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30 видов макулатуры, пластика, </a:t>
            </a:r>
            <a:r>
              <a:rPr kumimoji="1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стекла, алюминия, фрагментов бытовой техники </a:t>
            </a:r>
            <a:r>
              <a:rPr kumimoji="1" lang="ru-RU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идут на производство новых полезных изделий. </a:t>
            </a:r>
            <a:endParaRPr kumimoji="1" lang="ru-RU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4200" r="2371" b="11117"/>
          <a:stretch/>
        </p:blipFill>
        <p:spPr bwMode="auto">
          <a:xfrm>
            <a:off x="190499" y="1714660"/>
            <a:ext cx="4419139" cy="22477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glow rad="165100">
              <a:srgbClr val="FF0066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Велес\ТОЧКА ОТСЧЕТА 2018 ЗА 2017\вторсырье ещ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-1119" r="1683" b="9814"/>
          <a:stretch/>
        </p:blipFill>
        <p:spPr bwMode="auto">
          <a:xfrm>
            <a:off x="6082777" y="4572000"/>
            <a:ext cx="2836035" cy="2080261"/>
          </a:xfrm>
          <a:prstGeom prst="rect">
            <a:avLst/>
          </a:prstGeom>
          <a:noFill/>
          <a:effectLst>
            <a:glow rad="177800">
              <a:srgbClr val="FFC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Велес\ТОЧКА ОТСЧЕТА 2018 ЗА 2017\вторсырь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-2643" r="-5500" b="12530"/>
          <a:stretch/>
        </p:blipFill>
        <p:spPr bwMode="auto">
          <a:xfrm>
            <a:off x="3139911" y="4537881"/>
            <a:ext cx="2939454" cy="2076102"/>
          </a:xfrm>
          <a:prstGeom prst="rect">
            <a:avLst/>
          </a:prstGeom>
          <a:noFill/>
          <a:effectLst>
            <a:glow rad="165100">
              <a:srgbClr val="7030A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Велес\ТОЧКА ОТСЧЕТА 2018 ЗА 2017\акция вторсырь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10161"/>
          <a:stretch/>
        </p:blipFill>
        <p:spPr bwMode="auto">
          <a:xfrm>
            <a:off x="190500" y="4572000"/>
            <a:ext cx="2781300" cy="2076102"/>
          </a:xfrm>
          <a:prstGeom prst="rect">
            <a:avLst/>
          </a:prstGeom>
          <a:noFill/>
          <a:effectLst>
            <a:glow rad="165100">
              <a:srgbClr val="FFFF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Велес\ТОЧКА ОТСЧЕТА 2018 ЗА 2017\Мари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9" y="4644472"/>
            <a:ext cx="2778450" cy="1969511"/>
          </a:xfrm>
          <a:prstGeom prst="rect">
            <a:avLst/>
          </a:prstGeom>
          <a:noFill/>
          <a:effectLst>
            <a:glow rad="165100">
              <a:srgbClr val="92D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ТОРСЫРЬЕ\Школа городского эколога\9 Акция Вторсырье лет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714660"/>
            <a:ext cx="4114800" cy="2312949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90500" y="70945"/>
            <a:ext cx="3831754" cy="6226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pPr algn="ctr" latinLnBrk="1">
              <a:defRPr/>
            </a:pPr>
            <a:endParaRPr kumimoji="1" lang="ru-RU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D:\ааа Документы Вторсырье (през.грант)\!!!!ПОСЛЕДНИЙ ОТЧЕТ\Фото контейнры - складывают вторсырье 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78"/>
            <a:ext cx="2081825" cy="3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ВТОРСЫРЬЕ\Школа городского эколога\37 Желто-синие контейнры под флаконы, макулатуру и пэ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9064" r="12074" b="14974"/>
          <a:stretch/>
        </p:blipFill>
        <p:spPr bwMode="auto">
          <a:xfrm>
            <a:off x="2072078" y="2146264"/>
            <a:ext cx="2723240" cy="19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ВТОРСЫРЬЕ\Школа городского эколога\52 Изрисованные контейне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35" y="0"/>
            <a:ext cx="2261365" cy="30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sun9-38.userapi.com/impg/j_VFjDBLcAjX57UnITB0kTB96N0N5WYgIzvSoA/-jpIGIYdcJU.jpg?size=810x1080&amp;quality=95&amp;sign=1566fa4d03893c9d9d7906902c403b6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93" y="3492016"/>
            <a:ext cx="1505108" cy="20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un9-6.userapi.com/impg/HtR31VX0hZWQouD4YOf09SSWV-MwDcu-Q83OUA/KSm-7ahJsP0.jpg?size=1280x961&amp;quality=95&amp;sign=7ec6f30b25de9865d1ffbff4da993cf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1" y="5506767"/>
            <a:ext cx="1687886" cy="12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sun9-78.userapi.com/impg/wfedZP9saGVyZkjarF28pGlrRoWiK8wC7cYMuQ/j3uONE5oQlk.jpg?size=1280x825&amp;quality=95&amp;sign=8b32c752daf189cf4c8e04f21077bb9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7" y="4105043"/>
            <a:ext cx="4324953" cy="27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sun9-41.userapi.com/impg/N6bqxjXgkISlSNE0_zpwluZLZUdfAmrZy1XqvA/tYQ85gxP9h0.jpg?size=810x1080&amp;quality=95&amp;sign=53a0617545bb0113fae540db6ae69b11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995427"/>
            <a:ext cx="1676400" cy="22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7" descr="blob:https://web.whatsapp.com/b0d3eb08-0948-4f85-8046-1a884db34e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9" descr="blob:https://web.whatsapp.com/b0d3eb08-0948-4f85-8046-1a884db34e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1" descr="blob:https://web.whatsapp.com/b0d3eb08-0948-4f85-8046-1a884db34e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3" descr="blob:https://web.whatsapp.com/b0d3eb08-0948-4f85-8046-1a884db34eb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D:\!!! Заявка на городской конкурс 2024\Изломанный контейнер Судоремонтная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7" t="19727" r="18487" b="46222"/>
          <a:stretch/>
        </p:blipFill>
        <p:spPr bwMode="auto">
          <a:xfrm>
            <a:off x="5069505" y="-5458"/>
            <a:ext cx="1813685" cy="20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!!! Заявка на городской конкурс 2024\Изломанный контейнер Высота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5584" r="15763" b="31619"/>
          <a:stretch/>
        </p:blipFill>
        <p:spPr bwMode="auto">
          <a:xfrm>
            <a:off x="4011973" y="55420"/>
            <a:ext cx="1055724" cy="13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!!! Заявка на городской конкурс 2024\Изломанный контейнер Претеченская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22587" r="15654" b="34596"/>
          <a:stretch/>
        </p:blipFill>
        <p:spPr bwMode="auto">
          <a:xfrm>
            <a:off x="3203578" y="463301"/>
            <a:ext cx="818676" cy="103279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51" name="Picture 27" descr="D:\!!! Заявка на городской конкурс 2024\Изломанный контейнер Карла Маркса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22537" r="21216" b="43955"/>
          <a:stretch/>
        </p:blipFill>
        <p:spPr bwMode="auto">
          <a:xfrm>
            <a:off x="6058578" y="2129771"/>
            <a:ext cx="816503" cy="6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Соединительная линия уступом 17"/>
          <p:cNvCxnSpPr/>
          <p:nvPr/>
        </p:nvCxnSpPr>
        <p:spPr>
          <a:xfrm flipV="1">
            <a:off x="0" y="914400"/>
            <a:ext cx="2895601" cy="1"/>
          </a:xfrm>
          <a:prstGeom prst="bentConnector3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2362202" y="1219199"/>
            <a:ext cx="838199" cy="228600"/>
          </a:xfrm>
          <a:prstGeom prst="bentConnector3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>
            <a:off x="2667000" y="1752600"/>
            <a:ext cx="2209800" cy="152400"/>
          </a:xfrm>
          <a:prstGeom prst="bentConnector3">
            <a:avLst>
              <a:gd name="adj1" fmla="val 48119"/>
            </a:avLst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4800600" y="1981200"/>
            <a:ext cx="914400" cy="762000"/>
          </a:xfrm>
          <a:prstGeom prst="bentConnector3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5400000">
            <a:off x="4404526" y="3490126"/>
            <a:ext cx="1905000" cy="563549"/>
          </a:xfrm>
          <a:prstGeom prst="bentConnector3">
            <a:avLst/>
          </a:prstGeom>
          <a:ln w="190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Соединительная линия уступом 1023"/>
          <p:cNvCxnSpPr/>
          <p:nvPr/>
        </p:nvCxnSpPr>
        <p:spPr>
          <a:xfrm rot="5400000">
            <a:off x="3738342" y="5577110"/>
            <a:ext cx="2168208" cy="462791"/>
          </a:xfrm>
          <a:prstGeom prst="bentConnector3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Прямоугольник 1033"/>
          <p:cNvSpPr/>
          <p:nvPr/>
        </p:nvSpPr>
        <p:spPr>
          <a:xfrm>
            <a:off x="155575" y="47279"/>
            <a:ext cx="32641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Эстетика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экологии: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контейнеры постоянно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ремонтировать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0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609599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проекта на 2024-2025 гг..</a:t>
            </a:r>
            <a:endParaRPr lang="ru-RU" sz="1400" b="1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8840"/>
            <a:ext cx="7315200" cy="62991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endParaRPr lang="ru-RU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2200"/>
              </a:lnSpc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на 2024-2025 гг.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Вовлечь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менее 1000 новых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участников вместе с их семьями в раздельный сбор бытового мусора в пользу решения проблемы бездомных животных путем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просвещения в вопросах раздельного сбора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мусора в пользу решения проблемы бездомных животных,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повышения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привлекательности накопителей для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вторсырья (ремонт и приведение в порядок внешнего вида части контейнеров, требующих этого), оборудование новых точек приема, в том числе под новые виды вторсырья.</a:t>
            </a:r>
          </a:p>
          <a:p>
            <a:pPr algn="just">
              <a:lnSpc>
                <a:spcPts val="2200"/>
              </a:lnSpc>
            </a:pP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2200"/>
              </a:lnSpc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</a:t>
            </a: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2024-2025 гг.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Отремонтировать не менее 40 контейнеров (покраска, сварка петель, днищ, замена клапанов и т.д.);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Расширить перечень адресов приема вторсырья посредством установки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новых контейнеров, задействовать новые районы;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рекламную кампанию;</a:t>
            </a: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Стерилизовать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пролечить не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бездомных животных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buFontTx/>
              <a:buChar char="-"/>
            </a:pPr>
            <a:endParaRPr lang="ru-RU" sz="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90500" y="70945"/>
            <a:ext cx="8801100" cy="10313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pPr algn="ctr" latinLnBrk="1">
              <a:defRPr/>
            </a:pPr>
            <a:r>
              <a:rPr kumimoji="1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стерилизовать и лечить бездомных животных на средства от вторсырья имеет огромное значение и привносит в проект особый смысл</a:t>
            </a:r>
            <a:r>
              <a:rPr kumimoji="1" lang="ru-RU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1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Эффективнейшее сочетание.</a:t>
            </a:r>
            <a:endParaRPr kumimoji="1" lang="ru-RU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s://sun9-73.userapi.com/impg/73VUIJFFOORkxcD1-DF0ozHtTKycAGxuBDFazw/DTRgh2PgC-0.jpg?size=1280x960&amp;quality=95&amp;sign=eb601b352f5d8e06a5d693a054dfea2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" y="1009682"/>
            <a:ext cx="4194578" cy="30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g/7cp139blblYL8pEBIBrh7QcDKvu8IQyFMEfahQ/JKyvA-lxIik.jpg?size=1280x960&amp;quality=95&amp;sign=8c3a6c7314920148fbb6888c4edb57e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25" y="1009682"/>
            <a:ext cx="4108295" cy="30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.userapi.com/impg/NuOUTB6hJKxoyQ-UTcODHpTjDTSele6LhgI5lg/SqBjU-_qnys.jpg?size=810x1080&amp;quality=95&amp;sign=3eae0b6619a1e05ce7c9d3aa6c2223b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/>
          <a:stretch/>
        </p:blipFill>
        <p:spPr bwMode="auto">
          <a:xfrm>
            <a:off x="349204" y="4124033"/>
            <a:ext cx="2231784" cy="26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63" y="4124033"/>
            <a:ext cx="2010062" cy="268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24033"/>
            <a:ext cx="2008473" cy="267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5" y="4124033"/>
            <a:ext cx="1974273" cy="26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FFFFFF"/>
      </a:dk1>
      <a:lt1>
        <a:srgbClr val="FFFFFF"/>
      </a:lt1>
      <a:dk2>
        <a:srgbClr val="FFFFFF"/>
      </a:dk2>
      <a:lt2>
        <a:srgbClr val="5015A7"/>
      </a:lt2>
      <a:accent1>
        <a:srgbClr val="792F06"/>
      </a:accent1>
      <a:accent2>
        <a:srgbClr val="B64709"/>
      </a:accent2>
      <a:accent3>
        <a:srgbClr val="F25F0E"/>
      </a:accent3>
      <a:accent4>
        <a:srgbClr val="FC9024"/>
      </a:accent4>
      <a:accent5>
        <a:srgbClr val="F79F6E"/>
      </a:accent5>
      <a:accent6>
        <a:srgbClr val="792F06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2">
      <a:dk1>
        <a:srgbClr val="FFFFFF"/>
      </a:dk1>
      <a:lt1>
        <a:srgbClr val="FFFFFF"/>
      </a:lt1>
      <a:dk2>
        <a:srgbClr val="FFFFFF"/>
      </a:dk2>
      <a:lt2>
        <a:srgbClr val="5015A7"/>
      </a:lt2>
      <a:accent1>
        <a:srgbClr val="792F06"/>
      </a:accent1>
      <a:accent2>
        <a:srgbClr val="B64709"/>
      </a:accent2>
      <a:accent3>
        <a:srgbClr val="F25F0E"/>
      </a:accent3>
      <a:accent4>
        <a:srgbClr val="FC9024"/>
      </a:accent4>
      <a:accent5>
        <a:srgbClr val="F79F6E"/>
      </a:accent5>
      <a:accent6>
        <a:srgbClr val="792F06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22">
      <a:dk1>
        <a:srgbClr val="FFFFFF"/>
      </a:dk1>
      <a:lt1>
        <a:srgbClr val="FFFFFF"/>
      </a:lt1>
      <a:dk2>
        <a:srgbClr val="FFFFFF"/>
      </a:dk2>
      <a:lt2>
        <a:srgbClr val="5015A7"/>
      </a:lt2>
      <a:accent1>
        <a:srgbClr val="792F06"/>
      </a:accent1>
      <a:accent2>
        <a:srgbClr val="B64709"/>
      </a:accent2>
      <a:accent3>
        <a:srgbClr val="F25F0E"/>
      </a:accent3>
      <a:accent4>
        <a:srgbClr val="FC9024"/>
      </a:accent4>
      <a:accent5>
        <a:srgbClr val="F79F6E"/>
      </a:accent5>
      <a:accent6>
        <a:srgbClr val="792F06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530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  Важные аспекты нашей  эколого-зоозащитной деятельности </vt:lpstr>
      <vt:lpstr>Презентация PowerPoint</vt:lpstr>
      <vt:lpstr>Презентация PowerPoint</vt:lpstr>
      <vt:lpstr>Презентация PowerPoint</vt:lpstr>
      <vt:lpstr>Цели проекта на 2024-2025 гг..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</cp:lastModifiedBy>
  <cp:revision>425</cp:revision>
  <dcterms:created xsi:type="dcterms:W3CDTF">2012-04-26T17:06:14Z</dcterms:created>
  <dcterms:modified xsi:type="dcterms:W3CDTF">2024-06-10T14:21:21Z</dcterms:modified>
</cp:coreProperties>
</file>