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68" r:id="rId2"/>
    <p:sldId id="265" r:id="rId3"/>
    <p:sldId id="257" r:id="rId4"/>
    <p:sldId id="266" r:id="rId5"/>
    <p:sldId id="258" r:id="rId6"/>
    <p:sldId id="259" r:id="rId7"/>
    <p:sldId id="264" r:id="rId8"/>
    <p:sldId id="267" r:id="rId9"/>
    <p:sldId id="260" r:id="rId10"/>
    <p:sldId id="261" r:id="rId11"/>
    <p:sldId id="262" r:id="rId12"/>
    <p:sldId id="263" r:id="rId13"/>
  </p:sldIdLst>
  <p:sldSz cx="12192000" cy="6858000"/>
  <p:notesSz cx="6858000" cy="9144000"/>
  <p:embeddedFontLst>
    <p:embeddedFont>
      <p:font typeface="Montserrat" panose="020B0604020202020204" charset="0"/>
      <p:regular r:id="rId15"/>
      <p:bold r:id="rId16"/>
      <p:italic r:id="rId17"/>
      <p:boldItalic r:id="rId18"/>
    </p:embeddedFont>
    <p:embeddedFont>
      <p:font typeface="Montserrat Black" panose="020B0604020202020204" charset="0"/>
      <p:bold r:id="rId19"/>
      <p:boldItalic r:id="rId20"/>
    </p:embeddedFont>
    <p:embeddedFont>
      <p:font typeface="Montserrat SemiBold" panose="020B0604020202020204" charset="0"/>
      <p:regular r:id="rId21"/>
      <p:bold r:id="rId22"/>
      <p:italic r:id="rId23"/>
      <p:boldItalic r:id="rId24"/>
    </p:embeddedFont>
    <p:embeddedFont>
      <p:font typeface="Montserrat ExtraBold" panose="020B0604020202020204" charset="0"/>
      <p:bold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186B"/>
    <a:srgbClr val="6DC5E1"/>
    <a:srgbClr val="EC77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6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86" y="48"/>
      </p:cViewPr>
      <p:guideLst>
        <p:guide orient="horz" pos="2183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Google Shape;3;n"/>
          <p:cNvSpPr txBox="1">
            <a:spLocks noGrp="1"/>
          </p:cNvSpPr>
          <p:nvPr>
            <p:ph type="hdr" idx="2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charset="0"/>
              <a:buNone/>
              <a:defRPr sz="1200"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15" name="Google Shape;4;n"/>
          <p:cNvSpPr txBox="1">
            <a:spLocks noGrp="1"/>
          </p:cNvSpPr>
          <p:nvPr/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r">
              <a:buClr>
                <a:srgbClr val="000000"/>
              </a:buClr>
              <a:buSzPts val="1400"/>
              <a:buFont typeface="Arial" charset="0"/>
              <a:buNone/>
              <a:defRPr/>
            </a:pPr>
            <a:endParaRPr lang="ru-RU" sz="1200"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13316" name="Google Shape;5;n"/>
          <p:cNvSpPr>
            <a:spLocks noGrp="1" noRot="1" noChangeAspect="1"/>
          </p:cNvSpPr>
          <p:nvPr>
            <p:ph type="sldImg" idx="3"/>
          </p:nvPr>
        </p:nvSpPr>
        <p:spPr bwMode="auto"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5486400 w 120000"/>
              <a:gd name="T3" fmla="*/ 0 h 120000"/>
              <a:gd name="T4" fmla="*/ 5486400 w 120000"/>
              <a:gd name="T5" fmla="*/ 3086100 h 120000"/>
              <a:gd name="T6" fmla="*/ 0 w 120000"/>
              <a:gd name="T7" fmla="*/ 3086100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17" name="Google Shape;6;n"/>
          <p:cNvSpPr txBox="1"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  <p:sp>
        <p:nvSpPr>
          <p:cNvPr id="13318" name="Google Shape;7;n"/>
          <p:cNvSpPr txBox="1">
            <a:spLocks noGrp="1"/>
          </p:cNvSpPr>
          <p:nvPr/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b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  <a:defRPr/>
            </a:pPr>
            <a:endParaRPr lang="ru-RU" sz="1200"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13319" name="Google Shape;8;n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b"/>
          <a:lstStyle/>
          <a:p>
            <a:pPr algn="r">
              <a:buClr>
                <a:srgbClr val="000000"/>
              </a:buClr>
              <a:buFont typeface="Arial" charset="0"/>
              <a:buNone/>
              <a:defRPr/>
            </a:pPr>
            <a:fld id="{C59C1A45-C2BC-4ABF-8BB5-6C61CDAF3125}" type="slidenum">
              <a:rPr lang="ru-RU" sz="1200">
                <a:latin typeface="Calibri" pitchFamily="34" charset="0"/>
                <a:sym typeface="Calibri" pitchFamily="34" charset="0"/>
              </a:rPr>
              <a:pPr algn="r">
                <a:buClr>
                  <a:srgbClr val="000000"/>
                </a:buClr>
                <a:buFont typeface="Arial" charset="0"/>
                <a:buNone/>
                <a:defRPr/>
              </a:pPr>
              <a:t>‹#›</a:t>
            </a:fld>
            <a:endParaRPr lang="ru-RU" sz="1200">
              <a:latin typeface="Calibri" pitchFamily="34" charset="0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99686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1pPr>
    <a:lvl2pPr marL="742950" lvl="1" indent="-2857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2pPr>
    <a:lvl3pPr marL="1143000" lvl="2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3pPr>
    <a:lvl4pPr marL="1600200" lvl="3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4pPr>
    <a:lvl5pPr marL="2057400" lvl="4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Google Shape;85;p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5362" name="Google Shape;86;p1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93161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Google Shape;178;p6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25602" name="Google Shape;179;p6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67438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Google Shape;203;p7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27650" name="Google Shape;204;p7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1955108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Google Shape;228;p8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29698" name="Google Shape;229;p8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355025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Google Shape;85;p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5362" name="Google Shape;86;p1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198393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Google Shape;101;p2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7410" name="Google Shape;102;p2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84858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Google Shape;101;p2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7410" name="Google Shape;102;p2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756482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Google Shape;125;p3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9458" name="Google Shape;126;p3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380797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Google Shape;139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21506" name="Google Shape;140;p4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73742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Google Shape;160;p5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31747" name="Google Shape;161;p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126691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Google Shape;160;p5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31747" name="Google Shape;161;p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764846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Google Shape;160;p5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23554" name="Google Shape;161;p5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969167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;p9"/>
          <p:cNvSpPr txBox="1"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  <p:sp>
        <p:nvSpPr>
          <p:cNvPr id="1027" name="Google Shape;11;p9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  <p:sp>
        <p:nvSpPr>
          <p:cNvPr id="1028" name="Google Shape;12;p9"/>
          <p:cNvSpPr txBox="1">
            <a:spLocks noGrp="1"/>
          </p:cNvSpPr>
          <p:nvPr/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  <a:defRPr/>
            </a:pPr>
            <a:endParaRPr lang="ru-RU" sz="1200">
              <a:solidFill>
                <a:srgbClr val="888888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1029" name="Google Shape;13;p9"/>
          <p:cNvSpPr txBox="1">
            <a:spLocks noGrp="1"/>
          </p:cNvSpPr>
          <p:nvPr/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SzPts val="1400"/>
              <a:buFont typeface="Arial" charset="0"/>
              <a:buNone/>
              <a:defRPr/>
            </a:pPr>
            <a:endParaRPr lang="ru-RU" sz="1200">
              <a:solidFill>
                <a:srgbClr val="888888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1030" name="Google Shape;14;p9"/>
          <p:cNvSpPr txBox="1">
            <a:spLocks noGrp="1"/>
          </p:cNvSpPr>
          <p:nvPr/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algn="r">
              <a:buClr>
                <a:srgbClr val="000000"/>
              </a:buClr>
              <a:buFont typeface="Arial" charset="0"/>
              <a:buNone/>
              <a:defRPr/>
            </a:pPr>
            <a:fld id="{E17E8F9A-6C10-49DA-A125-7873DE12C288}" type="slidenum">
              <a:rPr lang="ru-RU" sz="1200">
                <a:solidFill>
                  <a:srgbClr val="888888"/>
                </a:solidFill>
                <a:latin typeface="Calibri" pitchFamily="34" charset="0"/>
                <a:sym typeface="Calibri" pitchFamily="34" charset="0"/>
              </a:rPr>
              <a:pPr algn="r">
                <a:buClr>
                  <a:srgbClr val="000000"/>
                </a:buClr>
                <a:buFont typeface="Arial" charset="0"/>
                <a:buNone/>
                <a:defRPr/>
              </a:pPr>
              <a:t>‹#›</a:t>
            </a:fld>
            <a:endParaRPr lang="ru-RU" sz="1200">
              <a:solidFill>
                <a:srgbClr val="888888"/>
              </a:solidFill>
              <a:latin typeface="Calibri" pitchFamily="34" charset="0"/>
              <a:sym typeface="Calibri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Google Shape;93;p1"/>
          <p:cNvSpPr>
            <a:spLocks noChangeArrowheads="1"/>
          </p:cNvSpPr>
          <p:nvPr/>
        </p:nvSpPr>
        <p:spPr bwMode="auto">
          <a:xfrm>
            <a:off x="604838" y="4964113"/>
            <a:ext cx="3567112" cy="244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 charset="0"/>
              <a:buNone/>
            </a:pPr>
            <a:endParaRPr lang="ru-RU" sz="2200" b="1">
              <a:latin typeface="Montserrat"/>
              <a:sym typeface="Montserrat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Font typeface="Arial" charset="0"/>
              <a:buNone/>
            </a:pPr>
            <a:endParaRPr lang="ru-RU" sz="4000"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14343" name="Google Shape;94;p1"/>
          <p:cNvSpPr>
            <a:spLocks noChangeArrowheads="1"/>
          </p:cNvSpPr>
          <p:nvPr/>
        </p:nvSpPr>
        <p:spPr bwMode="auto">
          <a:xfrm>
            <a:off x="4594225" y="4930775"/>
            <a:ext cx="5721350" cy="59372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14345" name="Google Shape;96;p1"/>
          <p:cNvSpPr>
            <a:spLocks noChangeArrowheads="1"/>
          </p:cNvSpPr>
          <p:nvPr/>
        </p:nvSpPr>
        <p:spPr bwMode="auto">
          <a:xfrm>
            <a:off x="4600575" y="6113463"/>
            <a:ext cx="5715000" cy="4381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14346" name="Google Shape;97;p1"/>
          <p:cNvSpPr>
            <a:spLocks noChangeArrowheads="1"/>
          </p:cNvSpPr>
          <p:nvPr/>
        </p:nvSpPr>
        <p:spPr bwMode="auto">
          <a:xfrm>
            <a:off x="677626" y="2560047"/>
            <a:ext cx="10390707" cy="147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5" tIns="45700" rIns="91425" bIns="4570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2000" b="1" dirty="0" smtClean="0">
                <a:solidFill>
                  <a:srgbClr val="002060"/>
                </a:solidFill>
                <a:sym typeface="Montserrat"/>
              </a:rPr>
              <a:t>НОВЫЙ ВЕКТОР </a:t>
            </a: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2000" b="1" dirty="0" smtClean="0">
                <a:solidFill>
                  <a:srgbClr val="002060"/>
                </a:solidFill>
                <a:sym typeface="Montserrat"/>
              </a:rPr>
              <a:t>ФОРМИРОВАНИЯ РЕСУРСОВ РАЗВИТИЯ ЖЕНСКИХ ОБЪЕДИНЕНИЙ-</a:t>
            </a: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2000" b="1" dirty="0" smtClean="0">
                <a:solidFill>
                  <a:srgbClr val="002060"/>
                </a:solidFill>
                <a:sym typeface="Montserrat"/>
              </a:rPr>
              <a:t>УСПЕШНАЯ ПРАКТИКА </a:t>
            </a:r>
            <a:r>
              <a:rPr lang="ru-RU" sz="2000" b="1">
                <a:solidFill>
                  <a:srgbClr val="002060"/>
                </a:solidFill>
                <a:sym typeface="Montserrat"/>
              </a:rPr>
              <a:t>РЕАЛИЗАЦИИ </a:t>
            </a:r>
            <a:r>
              <a:rPr lang="ru-RU" sz="2000" b="1" smtClean="0">
                <a:solidFill>
                  <a:srgbClr val="002060"/>
                </a:solidFill>
                <a:sym typeface="Montserrat"/>
              </a:rPr>
              <a:t>ГРАЖДАНСКИХ </a:t>
            </a:r>
            <a:r>
              <a:rPr lang="ru-RU" sz="2000" b="1" dirty="0" smtClean="0">
                <a:solidFill>
                  <a:srgbClr val="002060"/>
                </a:solidFill>
                <a:sym typeface="Montserrat"/>
              </a:rPr>
              <a:t>ИНИЦИАТИВ</a:t>
            </a:r>
            <a:endParaRPr lang="ru-RU" sz="2000" b="1" dirty="0">
              <a:solidFill>
                <a:srgbClr val="002060"/>
              </a:solidFill>
              <a:sym typeface="Montserra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1058" y="1391050"/>
            <a:ext cx="107271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DB186B"/>
                </a:solidFill>
              </a:rPr>
              <a:t>Стратегическая сессия </a:t>
            </a:r>
            <a:r>
              <a:rPr lang="ru-RU" sz="1800" b="1" dirty="0">
                <a:solidFill>
                  <a:srgbClr val="DB186B"/>
                </a:solidFill>
              </a:rPr>
              <a:t>о национальной стратегии действий в интересах женщин </a:t>
            </a:r>
            <a:endParaRPr lang="ru-RU" sz="1800" b="1" dirty="0" smtClean="0">
              <a:solidFill>
                <a:srgbClr val="DB186B"/>
              </a:solidFill>
            </a:endParaRPr>
          </a:p>
          <a:p>
            <a:pPr algn="ctr"/>
            <a:r>
              <a:rPr lang="ru-RU" sz="1800" b="1" dirty="0" smtClean="0">
                <a:solidFill>
                  <a:srgbClr val="DB186B"/>
                </a:solidFill>
              </a:rPr>
              <a:t>на </a:t>
            </a:r>
            <a:r>
              <a:rPr lang="ru-RU" sz="1800" b="1" dirty="0">
                <a:solidFill>
                  <a:srgbClr val="DB186B"/>
                </a:solidFill>
              </a:rPr>
              <a:t>2023-2030 годы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46" y="0"/>
            <a:ext cx="12367846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41058" y="1899770"/>
            <a:ext cx="107271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НАШИ ПРОЕКТЫ-НАША ЛЮБОВЬ</a:t>
            </a:r>
          </a:p>
          <a:p>
            <a:pPr algn="ctr"/>
            <a:endParaRPr lang="ru-RU" sz="28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2400" b="1" dirty="0">
                <a:solidFill>
                  <a:srgbClr val="0070C0"/>
                </a:solidFill>
              </a:rPr>
              <a:t>О ценности социальной деятельности для развития женских организаций и реализации основных программ и основополагающих документов нашего </a:t>
            </a:r>
            <a:r>
              <a:rPr lang="ru-RU" sz="2400" b="1" dirty="0" smtClean="0">
                <a:solidFill>
                  <a:srgbClr val="0070C0"/>
                </a:solidFill>
              </a:rPr>
              <a:t>движения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604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4578" name="Google Shape;182;p6"/>
          <p:cNvSpPr txBox="1">
            <a:spLocks noChangeArrowheads="1"/>
          </p:cNvSpPr>
          <p:nvPr/>
        </p:nvSpPr>
        <p:spPr bwMode="auto">
          <a:xfrm>
            <a:off x="674688" y="5441950"/>
            <a:ext cx="2851150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lnSpc>
                <a:spcPct val="90000"/>
              </a:lnSpc>
              <a:buClr>
                <a:srgbClr val="000000"/>
              </a:buClr>
              <a:buSzPts val="1400"/>
              <a:buFont typeface="Arial" charset="0"/>
              <a:buNone/>
            </a:pPr>
            <a:endParaRPr lang="ru-RU" b="1">
              <a:latin typeface="Montserrat"/>
              <a:sym typeface="Montserrat"/>
            </a:endParaRPr>
          </a:p>
        </p:txBody>
      </p:sp>
      <p:sp>
        <p:nvSpPr>
          <p:cNvPr id="24579" name="Google Shape;183;p6"/>
          <p:cNvSpPr>
            <a:spLocks noChangeArrowheads="1"/>
          </p:cNvSpPr>
          <p:nvPr/>
        </p:nvSpPr>
        <p:spPr bwMode="auto">
          <a:xfrm>
            <a:off x="577850" y="327025"/>
            <a:ext cx="8439150" cy="646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>
            <a:spAutoFit/>
          </a:bodyPr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3600" b="1" dirty="0">
                <a:solidFill>
                  <a:srgbClr val="002060"/>
                </a:solidFill>
                <a:latin typeface="+mn-lt"/>
                <a:sym typeface="Montserrat Black"/>
              </a:rPr>
              <a:t>УСТОЙЧИВОСТЬ ОРГАНИЗАЦИИ</a:t>
            </a:r>
            <a:endParaRPr lang="ru-RU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4580" name="Google Shape;184;p6"/>
          <p:cNvSpPr txBox="1">
            <a:spLocks noChangeArrowheads="1"/>
          </p:cNvSpPr>
          <p:nvPr/>
        </p:nvSpPr>
        <p:spPr bwMode="auto">
          <a:xfrm>
            <a:off x="1348901" y="1792047"/>
            <a:ext cx="3508375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FF954D"/>
              </a:buClr>
              <a:buSzPts val="1400"/>
              <a:buFont typeface="Arial" charset="0"/>
              <a:buNone/>
            </a:pPr>
            <a:r>
              <a:rPr lang="ru-RU" b="1" dirty="0">
                <a:solidFill>
                  <a:srgbClr val="002060"/>
                </a:solidFill>
                <a:latin typeface="+mn-lt"/>
                <a:sym typeface="Montserrat Black"/>
              </a:rPr>
              <a:t>ОПЫТ РАБОТЫ  ПО </a:t>
            </a:r>
          </a:p>
          <a:p>
            <a:pPr>
              <a:buClr>
                <a:srgbClr val="FF954D"/>
              </a:buClr>
              <a:buSzPts val="1400"/>
              <a:buFont typeface="Arial" charset="0"/>
              <a:buNone/>
            </a:pPr>
            <a:r>
              <a:rPr lang="ru-RU" b="1" dirty="0">
                <a:solidFill>
                  <a:srgbClr val="002060"/>
                </a:solidFill>
                <a:latin typeface="+mn-lt"/>
                <a:sym typeface="Montserrat Black"/>
              </a:rPr>
              <a:t>ЗАЯВЛЕННОМУ </a:t>
            </a:r>
          </a:p>
          <a:p>
            <a:pPr>
              <a:buClr>
                <a:srgbClr val="FF954D"/>
              </a:buClr>
              <a:buSzPts val="1400"/>
              <a:buFont typeface="Arial" charset="0"/>
              <a:buNone/>
            </a:pPr>
            <a:r>
              <a:rPr lang="ru-RU" b="1" dirty="0">
                <a:solidFill>
                  <a:srgbClr val="002060"/>
                </a:solidFill>
                <a:latin typeface="+mn-lt"/>
                <a:sym typeface="Montserrat Black"/>
              </a:rPr>
              <a:t>НАПРАВЛЕНИЮ:</a:t>
            </a:r>
            <a:endParaRPr lang="ru-RU" dirty="0">
              <a:solidFill>
                <a:srgbClr val="002060"/>
              </a:solidFill>
              <a:latin typeface="+mn-lt"/>
            </a:endParaRPr>
          </a:p>
          <a:p>
            <a:pPr>
              <a:spcBef>
                <a:spcPts val="300"/>
              </a:spcBef>
              <a:buClr>
                <a:srgbClr val="FF954D"/>
              </a:buClr>
              <a:buSzPts val="1500"/>
              <a:buFont typeface="Arial" charset="0"/>
              <a:buNone/>
            </a:pPr>
            <a:r>
              <a:rPr lang="ru-RU" sz="1500" dirty="0">
                <a:solidFill>
                  <a:srgbClr val="FF954D"/>
                </a:solidFill>
                <a:latin typeface="Montserrat Black"/>
                <a:sym typeface="Montserrat Black"/>
              </a:rPr>
              <a:t/>
            </a:r>
            <a:br>
              <a:rPr lang="ru-RU" sz="1500" dirty="0">
                <a:solidFill>
                  <a:srgbClr val="FF954D"/>
                </a:solidFill>
                <a:latin typeface="Montserrat Black"/>
                <a:sym typeface="Montserrat Black"/>
              </a:rPr>
            </a:br>
            <a:endParaRPr lang="ru-RU" sz="1500" dirty="0">
              <a:solidFill>
                <a:srgbClr val="FF954D"/>
              </a:solidFill>
              <a:latin typeface="Montserrat Black"/>
              <a:sym typeface="Montserrat Black"/>
            </a:endParaRPr>
          </a:p>
        </p:txBody>
      </p:sp>
      <p:sp>
        <p:nvSpPr>
          <p:cNvPr id="24581" name="Google Shape;185;p6"/>
          <p:cNvSpPr>
            <a:spLocks noChangeArrowheads="1"/>
          </p:cNvSpPr>
          <p:nvPr/>
        </p:nvSpPr>
        <p:spPr bwMode="auto">
          <a:xfrm>
            <a:off x="1125064" y="1601547"/>
            <a:ext cx="3079750" cy="114300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DB186B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  <a:latin typeface="Calibri" pitchFamily="34" charset="0"/>
              <a:sym typeface="Calibri" pitchFamily="34" charset="0"/>
            </a:endParaRPr>
          </a:p>
        </p:txBody>
      </p:sp>
      <p:pic>
        <p:nvPicPr>
          <p:cNvPr id="24582" name="Google Shape;186;p6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3276" y="1895235"/>
            <a:ext cx="473075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Google Shape;187;p6"/>
          <p:cNvSpPr txBox="1">
            <a:spLocks noChangeArrowheads="1"/>
          </p:cNvSpPr>
          <p:nvPr/>
        </p:nvSpPr>
        <p:spPr bwMode="auto">
          <a:xfrm>
            <a:off x="1348901" y="3308110"/>
            <a:ext cx="3508375" cy="130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FF954D"/>
              </a:buClr>
              <a:buSzPts val="1400"/>
              <a:buFont typeface="Arial" charset="0"/>
              <a:buNone/>
            </a:pPr>
            <a:r>
              <a:rPr lang="ru-RU" b="1" dirty="0">
                <a:solidFill>
                  <a:srgbClr val="002060"/>
                </a:solidFill>
                <a:latin typeface="+mn-lt"/>
                <a:sym typeface="Montserrat Black"/>
              </a:rPr>
              <a:t>КАНАЛЫ</a:t>
            </a:r>
            <a:endParaRPr lang="ru-RU" dirty="0">
              <a:solidFill>
                <a:srgbClr val="002060"/>
              </a:solidFill>
              <a:latin typeface="+mn-lt"/>
            </a:endParaRPr>
          </a:p>
          <a:p>
            <a:pPr>
              <a:spcBef>
                <a:spcPts val="275"/>
              </a:spcBef>
              <a:buClr>
                <a:srgbClr val="FF954D"/>
              </a:buClr>
              <a:buSzPts val="1400"/>
              <a:buFont typeface="Arial" charset="0"/>
              <a:buNone/>
            </a:pPr>
            <a:r>
              <a:rPr lang="ru-RU" b="1" dirty="0">
                <a:solidFill>
                  <a:srgbClr val="002060"/>
                </a:solidFill>
                <a:latin typeface="+mn-lt"/>
                <a:sym typeface="Montserrat Black"/>
              </a:rPr>
              <a:t>КОММУНИКАЦИИ С ЦА:</a:t>
            </a:r>
            <a:endParaRPr lang="ru-RU" sz="1500" dirty="0">
              <a:solidFill>
                <a:srgbClr val="002060"/>
              </a:solidFill>
              <a:latin typeface="+mn-lt"/>
              <a:sym typeface="Montserrat Black"/>
            </a:endParaRPr>
          </a:p>
          <a:p>
            <a:pPr>
              <a:spcBef>
                <a:spcPts val="300"/>
              </a:spcBef>
              <a:buClr>
                <a:srgbClr val="000000"/>
              </a:buClr>
              <a:buSzPts val="1500"/>
              <a:buFont typeface="Arial" charset="0"/>
              <a:buNone/>
            </a:pPr>
            <a:endParaRPr lang="ru-RU" sz="1500" dirty="0">
              <a:solidFill>
                <a:srgbClr val="002060"/>
              </a:solidFill>
              <a:latin typeface="Montserrat Black"/>
              <a:sym typeface="Montserrat Black"/>
            </a:endParaRPr>
          </a:p>
        </p:txBody>
      </p:sp>
      <p:sp>
        <p:nvSpPr>
          <p:cNvPr id="24584" name="Google Shape;188;p6"/>
          <p:cNvSpPr>
            <a:spLocks noChangeArrowheads="1"/>
          </p:cNvSpPr>
          <p:nvPr/>
        </p:nvSpPr>
        <p:spPr bwMode="auto">
          <a:xfrm>
            <a:off x="1125064" y="3033472"/>
            <a:ext cx="3079750" cy="114300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DB186B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  <a:latin typeface="Calibri" pitchFamily="34" charset="0"/>
              <a:sym typeface="Calibri" pitchFamily="34" charset="0"/>
            </a:endParaRPr>
          </a:p>
        </p:txBody>
      </p:sp>
      <p:pic>
        <p:nvPicPr>
          <p:cNvPr id="24585" name="Google Shape;189;p6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3276" y="3328747"/>
            <a:ext cx="4730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9" name="Google Shape;193;p6"/>
          <p:cNvSpPr txBox="1">
            <a:spLocks noChangeArrowheads="1"/>
          </p:cNvSpPr>
          <p:nvPr/>
        </p:nvSpPr>
        <p:spPr bwMode="auto">
          <a:xfrm>
            <a:off x="5674838" y="1701095"/>
            <a:ext cx="51879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FF954D"/>
              </a:buClr>
              <a:buSzPts val="1400"/>
              <a:buFont typeface="Arial" charset="0"/>
              <a:buNone/>
              <a:defRPr/>
            </a:pPr>
            <a:r>
              <a:rPr lang="ru-RU" b="1" dirty="0">
                <a:solidFill>
                  <a:srgbClr val="002060"/>
                </a:solidFill>
                <a:latin typeface="+mj-lt"/>
                <a:sym typeface="Montserrat Black"/>
              </a:rPr>
              <a:t>Занимается развитием сети женских организаций с 2012 </a:t>
            </a:r>
            <a:r>
              <a:rPr lang="ru-RU" b="1" dirty="0" smtClean="0">
                <a:solidFill>
                  <a:srgbClr val="002060"/>
                </a:solidFill>
                <a:latin typeface="+mj-lt"/>
                <a:sym typeface="Montserrat Black"/>
              </a:rPr>
              <a:t>года</a:t>
            </a:r>
          </a:p>
          <a:p>
            <a:pPr>
              <a:buClr>
                <a:srgbClr val="FF954D"/>
              </a:buClr>
              <a:buSzPts val="1400"/>
              <a:buFont typeface="Arial" charset="0"/>
              <a:buNone/>
              <a:defRPr/>
            </a:pPr>
            <a:r>
              <a:rPr lang="ru-RU" b="1" dirty="0" smtClean="0">
                <a:solidFill>
                  <a:srgbClr val="002060"/>
                </a:solidFill>
                <a:latin typeface="+mj-lt"/>
                <a:sym typeface="Montserrat Black"/>
              </a:rPr>
              <a:t>География: 35 городов и районов области</a:t>
            </a:r>
          </a:p>
          <a:p>
            <a:pPr>
              <a:buClr>
                <a:srgbClr val="FF954D"/>
              </a:buClr>
              <a:buSzPts val="1400"/>
              <a:buFont typeface="Arial" charset="0"/>
              <a:buNone/>
              <a:defRPr/>
            </a:pPr>
            <a:r>
              <a:rPr lang="ru-RU" b="1" dirty="0" smtClean="0">
                <a:solidFill>
                  <a:srgbClr val="002060"/>
                </a:solidFill>
                <a:latin typeface="+mj-lt"/>
                <a:sym typeface="Montserrat Black"/>
              </a:rPr>
              <a:t>Наш актив: более 5500 женщин-лидеров</a:t>
            </a:r>
            <a:endParaRPr lang="ru-RU" b="1" dirty="0">
              <a:solidFill>
                <a:srgbClr val="002060"/>
              </a:solidFill>
              <a:latin typeface="+mj-lt"/>
            </a:endParaRPr>
          </a:p>
          <a:p>
            <a:pPr>
              <a:spcBef>
                <a:spcPts val="563"/>
              </a:spcBef>
              <a:buClr>
                <a:srgbClr val="FF954D"/>
              </a:buClr>
              <a:buSzPts val="2800"/>
              <a:buFont typeface="Arial" charset="0"/>
              <a:buNone/>
              <a:defRPr/>
            </a:pPr>
            <a:r>
              <a:rPr lang="ru-RU" sz="2800" dirty="0">
                <a:solidFill>
                  <a:srgbClr val="FF954D"/>
                </a:solidFill>
                <a:latin typeface="Montserrat Black"/>
                <a:sym typeface="Montserrat Black"/>
              </a:rPr>
              <a:t/>
            </a:r>
            <a:br>
              <a:rPr lang="ru-RU" sz="2800" dirty="0">
                <a:solidFill>
                  <a:srgbClr val="FF954D"/>
                </a:solidFill>
                <a:latin typeface="Montserrat Black"/>
                <a:sym typeface="Montserrat Black"/>
              </a:rPr>
            </a:br>
            <a:endParaRPr lang="ru-RU" sz="2800" dirty="0">
              <a:solidFill>
                <a:srgbClr val="FF954D"/>
              </a:solidFill>
              <a:latin typeface="Montserrat Black"/>
              <a:sym typeface="Montserrat Black"/>
            </a:endParaRPr>
          </a:p>
        </p:txBody>
      </p:sp>
      <p:sp>
        <p:nvSpPr>
          <p:cNvPr id="24590" name="Google Shape;194;p6"/>
          <p:cNvSpPr>
            <a:spLocks noChangeArrowheads="1"/>
          </p:cNvSpPr>
          <p:nvPr/>
        </p:nvSpPr>
        <p:spPr bwMode="auto">
          <a:xfrm>
            <a:off x="5476401" y="1601547"/>
            <a:ext cx="5499100" cy="114300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DB186B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24592" name="Google Shape;196;p6"/>
          <p:cNvSpPr>
            <a:spLocks noChangeArrowheads="1"/>
          </p:cNvSpPr>
          <p:nvPr/>
        </p:nvSpPr>
        <p:spPr bwMode="auto">
          <a:xfrm>
            <a:off x="5476401" y="2993785"/>
            <a:ext cx="5499100" cy="1144587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DB186B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24593" name="Google Shape;197;p6"/>
          <p:cNvSpPr txBox="1">
            <a:spLocks noChangeArrowheads="1"/>
          </p:cNvSpPr>
          <p:nvPr/>
        </p:nvSpPr>
        <p:spPr bwMode="auto">
          <a:xfrm>
            <a:off x="5105400" y="5129213"/>
            <a:ext cx="51879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FF954D"/>
              </a:buClr>
              <a:buSzPts val="1400"/>
              <a:buFont typeface="Arial" charset="0"/>
              <a:buNone/>
              <a:defRPr/>
            </a:pPr>
            <a:r>
              <a:rPr lang="ru-RU" dirty="0">
                <a:solidFill>
                  <a:srgbClr val="EC7728"/>
                </a:solidFill>
                <a:latin typeface="+mj-lt"/>
                <a:sym typeface="Montserrat Black"/>
              </a:rPr>
              <a:t/>
            </a:r>
            <a:br>
              <a:rPr lang="ru-RU" dirty="0">
                <a:solidFill>
                  <a:srgbClr val="EC7728"/>
                </a:solidFill>
                <a:latin typeface="+mj-lt"/>
                <a:sym typeface="Montserrat Black"/>
              </a:rPr>
            </a:br>
            <a:endParaRPr lang="ru-RU" dirty="0">
              <a:solidFill>
                <a:srgbClr val="EC7728"/>
              </a:solidFill>
              <a:latin typeface="+mj-lt"/>
              <a:sym typeface="Montserrat Black"/>
            </a:endParaRPr>
          </a:p>
        </p:txBody>
      </p:sp>
      <p:sp>
        <p:nvSpPr>
          <p:cNvPr id="24591" name="Google Shape;195;p6"/>
          <p:cNvSpPr txBox="1">
            <a:spLocks noChangeArrowheads="1"/>
          </p:cNvSpPr>
          <p:nvPr/>
        </p:nvSpPr>
        <p:spPr bwMode="auto">
          <a:xfrm>
            <a:off x="5981865" y="2989022"/>
            <a:ext cx="51879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FF954D"/>
              </a:buClr>
              <a:buSzPts val="1400"/>
              <a:buFont typeface="Arial" charset="0"/>
              <a:buNone/>
              <a:defRPr/>
            </a:pPr>
            <a:r>
              <a:rPr lang="ru-RU" b="1" dirty="0">
                <a:solidFill>
                  <a:srgbClr val="002060"/>
                </a:solidFill>
                <a:latin typeface="+mj-lt"/>
                <a:sym typeface="Montserrat Black"/>
              </a:rPr>
              <a:t>Проведение стратегических сессий, совместных мероприятий, форумов, </a:t>
            </a:r>
            <a:r>
              <a:rPr lang="ru-RU" b="1" dirty="0" smtClean="0">
                <a:solidFill>
                  <a:srgbClr val="002060"/>
                </a:solidFill>
                <a:latin typeface="+mj-lt"/>
                <a:sym typeface="Montserrat Black"/>
              </a:rPr>
              <a:t>конференций, образовательных программ, онлайн-совещание</a:t>
            </a:r>
            <a:endParaRPr lang="ru-RU" b="1" dirty="0">
              <a:solidFill>
                <a:srgbClr val="002060"/>
              </a:solidFill>
              <a:latin typeface="+mj-lt"/>
              <a:sym typeface="Montserrat Black"/>
            </a:endParaRPr>
          </a:p>
          <a:p>
            <a:pPr>
              <a:buClr>
                <a:srgbClr val="FF954D"/>
              </a:buClr>
              <a:buSzPts val="1400"/>
              <a:buFont typeface="Arial" charset="0"/>
              <a:buNone/>
              <a:defRPr/>
            </a:pPr>
            <a:r>
              <a:rPr lang="ru-RU" b="1" dirty="0">
                <a:solidFill>
                  <a:srgbClr val="002060"/>
                </a:solidFill>
                <a:latin typeface="+mj-lt"/>
                <a:sym typeface="Montserrat Black"/>
              </a:rPr>
              <a:t>Телекоммуникационные средства связи (телефон, </a:t>
            </a:r>
            <a:r>
              <a:rPr lang="en-US" b="1" dirty="0">
                <a:solidFill>
                  <a:srgbClr val="002060"/>
                </a:solidFill>
                <a:latin typeface="+mj-lt"/>
                <a:sym typeface="Montserrat Black"/>
              </a:rPr>
              <a:t>email</a:t>
            </a:r>
            <a:r>
              <a:rPr lang="ru-RU" b="1" dirty="0">
                <a:solidFill>
                  <a:srgbClr val="002060"/>
                </a:solidFill>
                <a:latin typeface="+mj-lt"/>
                <a:sym typeface="Montserrat Black"/>
              </a:rPr>
              <a:t>, </a:t>
            </a:r>
            <a:r>
              <a:rPr lang="ru-RU" b="1" dirty="0" smtClean="0">
                <a:solidFill>
                  <a:srgbClr val="002060"/>
                </a:solidFill>
                <a:latin typeface="+mj-lt"/>
                <a:sym typeface="Montserrat Black"/>
              </a:rPr>
              <a:t>сайты, </a:t>
            </a:r>
            <a:r>
              <a:rPr lang="ru-RU" b="1" dirty="0">
                <a:solidFill>
                  <a:srgbClr val="002060"/>
                </a:solidFill>
                <a:latin typeface="+mj-lt"/>
                <a:sym typeface="Montserrat Black"/>
              </a:rPr>
              <a:t>социальные сети)</a:t>
            </a:r>
          </a:p>
          <a:p>
            <a:pPr>
              <a:buClr>
                <a:srgbClr val="FF954D"/>
              </a:buClr>
              <a:buSzPts val="1400"/>
              <a:buFont typeface="Arial" charset="0"/>
              <a:buNone/>
              <a:defRPr/>
            </a:pPr>
            <a:endParaRPr lang="ru-RU" dirty="0"/>
          </a:p>
          <a:p>
            <a:pPr>
              <a:spcBef>
                <a:spcPts val="563"/>
              </a:spcBef>
              <a:buClr>
                <a:srgbClr val="FF954D"/>
              </a:buClr>
              <a:buSzPts val="2800"/>
              <a:buFont typeface="Arial" charset="0"/>
              <a:buNone/>
              <a:defRPr/>
            </a:pPr>
            <a:r>
              <a:rPr lang="ru-RU" sz="2800" dirty="0">
                <a:solidFill>
                  <a:srgbClr val="FF954D"/>
                </a:solidFill>
                <a:latin typeface="Montserrat Black"/>
                <a:sym typeface="Montserrat Black"/>
              </a:rPr>
              <a:t/>
            </a:r>
            <a:br>
              <a:rPr lang="ru-RU" sz="2800" dirty="0">
                <a:solidFill>
                  <a:srgbClr val="FF954D"/>
                </a:solidFill>
                <a:latin typeface="Montserrat Black"/>
                <a:sym typeface="Montserrat Black"/>
              </a:rPr>
            </a:br>
            <a:endParaRPr lang="ru-RU" sz="2800" dirty="0">
              <a:solidFill>
                <a:srgbClr val="FF954D"/>
              </a:solidFill>
              <a:latin typeface="Montserrat Black"/>
              <a:sym typeface="Montserrat Black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88" y="4614622"/>
            <a:ext cx="4760986" cy="11582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048" y="4655803"/>
            <a:ext cx="3840480" cy="1203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6627" name="Google Shape;208;p7"/>
          <p:cNvSpPr txBox="1">
            <a:spLocks noChangeArrowheads="1"/>
          </p:cNvSpPr>
          <p:nvPr/>
        </p:nvSpPr>
        <p:spPr bwMode="auto">
          <a:xfrm>
            <a:off x="674688" y="5441950"/>
            <a:ext cx="2851150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lnSpc>
                <a:spcPct val="90000"/>
              </a:lnSpc>
              <a:buClr>
                <a:srgbClr val="000000"/>
              </a:buClr>
              <a:buSzPts val="1400"/>
              <a:buFont typeface="Arial" charset="0"/>
              <a:buNone/>
            </a:pPr>
            <a:endParaRPr lang="ru-RU" b="1">
              <a:latin typeface="Montserrat"/>
              <a:sym typeface="Montserrat"/>
            </a:endParaRPr>
          </a:p>
        </p:txBody>
      </p:sp>
      <p:sp>
        <p:nvSpPr>
          <p:cNvPr id="26628" name="Google Shape;209;p7"/>
          <p:cNvSpPr>
            <a:spLocks noChangeArrowheads="1"/>
          </p:cNvSpPr>
          <p:nvPr/>
        </p:nvSpPr>
        <p:spPr bwMode="auto">
          <a:xfrm>
            <a:off x="577850" y="327025"/>
            <a:ext cx="84391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>
            <a:spAutoFit/>
          </a:bodyPr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3600" b="1" dirty="0">
                <a:solidFill>
                  <a:srgbClr val="DB186B"/>
                </a:solidFill>
                <a:latin typeface="+mn-lt"/>
                <a:sym typeface="Montserrat Black"/>
              </a:rPr>
              <a:t>СИСТЕМНОСТЬ</a:t>
            </a:r>
            <a:endParaRPr lang="ru-RU" dirty="0">
              <a:solidFill>
                <a:srgbClr val="DB186B"/>
              </a:solidFill>
              <a:latin typeface="+mn-lt"/>
            </a:endParaRPr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3600" b="1" dirty="0">
                <a:solidFill>
                  <a:srgbClr val="DB186B"/>
                </a:solidFill>
                <a:latin typeface="+mn-lt"/>
                <a:sym typeface="Montserrat Black"/>
              </a:rPr>
              <a:t>ДЕЯТЕЛЬНОСТИ</a:t>
            </a:r>
            <a:endParaRPr lang="ru-RU" dirty="0">
              <a:solidFill>
                <a:srgbClr val="DB186B"/>
              </a:solidFill>
              <a:latin typeface="+mn-lt"/>
            </a:endParaRPr>
          </a:p>
        </p:txBody>
      </p:sp>
      <p:sp>
        <p:nvSpPr>
          <p:cNvPr id="26629" name="Google Shape;210;p7"/>
          <p:cNvSpPr txBox="1">
            <a:spLocks noChangeArrowheads="1"/>
          </p:cNvSpPr>
          <p:nvPr/>
        </p:nvSpPr>
        <p:spPr bwMode="auto">
          <a:xfrm>
            <a:off x="898525" y="2451100"/>
            <a:ext cx="3508375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FF954D"/>
              </a:buClr>
              <a:buSzPts val="1400"/>
              <a:buFont typeface="Arial" charset="0"/>
              <a:buNone/>
            </a:pPr>
            <a:r>
              <a:rPr lang="ru-RU" b="1" dirty="0">
                <a:solidFill>
                  <a:srgbClr val="002060"/>
                </a:solidFill>
                <a:latin typeface="+mn-lt"/>
                <a:sym typeface="Montserrat Black"/>
              </a:rPr>
              <a:t>ПЛАНЫ И ПЕРСПЕКТИВЫ</a:t>
            </a:r>
            <a:endParaRPr lang="ru-RU" dirty="0">
              <a:solidFill>
                <a:srgbClr val="002060"/>
              </a:solidFill>
              <a:latin typeface="+mn-lt"/>
            </a:endParaRPr>
          </a:p>
          <a:p>
            <a:pPr>
              <a:spcBef>
                <a:spcPts val="275"/>
              </a:spcBef>
              <a:buClr>
                <a:srgbClr val="FF954D"/>
              </a:buClr>
              <a:buSzPts val="1400"/>
              <a:buFont typeface="Arial" charset="0"/>
              <a:buNone/>
            </a:pPr>
            <a:r>
              <a:rPr lang="ru-RU" b="1" dirty="0">
                <a:solidFill>
                  <a:srgbClr val="002060"/>
                </a:solidFill>
                <a:latin typeface="+mn-lt"/>
                <a:sym typeface="Montserrat Black"/>
              </a:rPr>
              <a:t>ПРОЕКТА:</a:t>
            </a:r>
            <a:endParaRPr lang="ru-RU" dirty="0">
              <a:solidFill>
                <a:srgbClr val="002060"/>
              </a:solidFill>
              <a:latin typeface="+mn-lt"/>
            </a:endParaRPr>
          </a:p>
          <a:p>
            <a:pPr>
              <a:spcBef>
                <a:spcPts val="300"/>
              </a:spcBef>
              <a:buClr>
                <a:srgbClr val="FF954D"/>
              </a:buClr>
              <a:buSzPts val="1500"/>
              <a:buFont typeface="Arial" charset="0"/>
              <a:buNone/>
            </a:pPr>
            <a:r>
              <a:rPr lang="ru-RU" sz="1500" dirty="0">
                <a:solidFill>
                  <a:srgbClr val="FF954D"/>
                </a:solidFill>
                <a:latin typeface="Montserrat Black"/>
                <a:sym typeface="Montserrat Black"/>
              </a:rPr>
              <a:t/>
            </a:r>
            <a:br>
              <a:rPr lang="ru-RU" sz="1500" dirty="0">
                <a:solidFill>
                  <a:srgbClr val="FF954D"/>
                </a:solidFill>
                <a:latin typeface="Montserrat Black"/>
                <a:sym typeface="Montserrat Black"/>
              </a:rPr>
            </a:br>
            <a:endParaRPr lang="ru-RU" sz="1500" dirty="0">
              <a:solidFill>
                <a:srgbClr val="FF954D"/>
              </a:solidFill>
              <a:latin typeface="Montserrat Black"/>
              <a:sym typeface="Montserrat Black"/>
            </a:endParaRPr>
          </a:p>
        </p:txBody>
      </p:sp>
      <p:sp>
        <p:nvSpPr>
          <p:cNvPr id="26630" name="Google Shape;211;p7"/>
          <p:cNvSpPr>
            <a:spLocks noChangeArrowheads="1"/>
          </p:cNvSpPr>
          <p:nvPr/>
        </p:nvSpPr>
        <p:spPr bwMode="auto">
          <a:xfrm>
            <a:off x="674688" y="2146300"/>
            <a:ext cx="3079750" cy="114300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DB186B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  <a:latin typeface="Calibri" pitchFamily="34" charset="0"/>
              <a:sym typeface="Calibri" pitchFamily="34" charset="0"/>
            </a:endParaRPr>
          </a:p>
        </p:txBody>
      </p:sp>
      <p:pic>
        <p:nvPicPr>
          <p:cNvPr id="26631" name="Google Shape;212;p7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52900" y="2439988"/>
            <a:ext cx="473075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Google Shape;213;p7"/>
          <p:cNvSpPr txBox="1">
            <a:spLocks noChangeArrowheads="1"/>
          </p:cNvSpPr>
          <p:nvPr/>
        </p:nvSpPr>
        <p:spPr bwMode="auto">
          <a:xfrm>
            <a:off x="898525" y="3833813"/>
            <a:ext cx="3508375" cy="130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FF954D"/>
              </a:buClr>
              <a:buSzPts val="1400"/>
              <a:buFont typeface="Arial" charset="0"/>
              <a:buNone/>
            </a:pPr>
            <a:r>
              <a:rPr lang="ru-RU" b="1" dirty="0">
                <a:solidFill>
                  <a:srgbClr val="002060"/>
                </a:solidFill>
                <a:latin typeface="+mn-lt"/>
                <a:sym typeface="Montserrat Black"/>
              </a:rPr>
              <a:t>КОМАНДА</a:t>
            </a:r>
            <a:endParaRPr lang="ru-RU" dirty="0">
              <a:solidFill>
                <a:srgbClr val="002060"/>
              </a:solidFill>
              <a:latin typeface="+mn-lt"/>
            </a:endParaRPr>
          </a:p>
          <a:p>
            <a:pPr>
              <a:spcBef>
                <a:spcPts val="275"/>
              </a:spcBef>
              <a:buClr>
                <a:srgbClr val="FF954D"/>
              </a:buClr>
              <a:buSzPts val="1400"/>
              <a:buFont typeface="Arial" charset="0"/>
              <a:buNone/>
            </a:pPr>
            <a:r>
              <a:rPr lang="ru-RU" b="1" dirty="0">
                <a:solidFill>
                  <a:srgbClr val="002060"/>
                </a:solidFill>
                <a:latin typeface="+mn-lt"/>
                <a:sym typeface="Montserrat Black"/>
              </a:rPr>
              <a:t>ПРОЕКТА:</a:t>
            </a:r>
            <a:endParaRPr lang="ru-RU" sz="1500" dirty="0">
              <a:solidFill>
                <a:srgbClr val="002060"/>
              </a:solidFill>
              <a:latin typeface="+mn-lt"/>
              <a:sym typeface="Montserrat Black"/>
            </a:endParaRPr>
          </a:p>
        </p:txBody>
      </p:sp>
      <p:sp>
        <p:nvSpPr>
          <p:cNvPr id="26633" name="Google Shape;214;p7"/>
          <p:cNvSpPr>
            <a:spLocks noChangeArrowheads="1"/>
          </p:cNvSpPr>
          <p:nvPr/>
        </p:nvSpPr>
        <p:spPr bwMode="auto">
          <a:xfrm>
            <a:off x="674688" y="3578225"/>
            <a:ext cx="3079750" cy="114300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DB186B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  <a:latin typeface="Calibri" pitchFamily="34" charset="0"/>
              <a:sym typeface="Calibri" pitchFamily="34" charset="0"/>
            </a:endParaRPr>
          </a:p>
        </p:txBody>
      </p:sp>
      <p:pic>
        <p:nvPicPr>
          <p:cNvPr id="26634" name="Google Shape;215;p7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52900" y="3873500"/>
            <a:ext cx="4730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5" name="Google Shape;216;p7"/>
          <p:cNvSpPr txBox="1">
            <a:spLocks noChangeArrowheads="1"/>
          </p:cNvSpPr>
          <p:nvPr/>
        </p:nvSpPr>
        <p:spPr bwMode="auto">
          <a:xfrm>
            <a:off x="1038225" y="5295900"/>
            <a:ext cx="3508375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FF954D"/>
              </a:buClr>
              <a:buSzPts val="1400"/>
              <a:buFont typeface="Arial" charset="0"/>
              <a:buNone/>
            </a:pPr>
            <a:r>
              <a:rPr lang="ru-RU" b="1" dirty="0">
                <a:solidFill>
                  <a:srgbClr val="002060"/>
                </a:solidFill>
                <a:latin typeface="+mn-lt"/>
                <a:sym typeface="Montserrat Black"/>
              </a:rPr>
              <a:t>ВОЗДЕЙСТВИЕ</a:t>
            </a:r>
            <a:endParaRPr lang="ru-RU" dirty="0">
              <a:solidFill>
                <a:srgbClr val="002060"/>
              </a:solidFill>
              <a:latin typeface="+mn-lt"/>
            </a:endParaRPr>
          </a:p>
          <a:p>
            <a:pPr>
              <a:spcBef>
                <a:spcPts val="275"/>
              </a:spcBef>
              <a:buClr>
                <a:srgbClr val="FF954D"/>
              </a:buClr>
              <a:buSzPts val="1400"/>
              <a:buFont typeface="Arial" charset="0"/>
              <a:buNone/>
            </a:pPr>
            <a:r>
              <a:rPr lang="ru-RU" b="1" dirty="0">
                <a:solidFill>
                  <a:srgbClr val="002060"/>
                </a:solidFill>
                <a:latin typeface="+mn-lt"/>
                <a:sym typeface="Montserrat Black"/>
              </a:rPr>
              <a:t>ПРОЕКТА:</a:t>
            </a:r>
            <a:endParaRPr lang="ru-RU" dirty="0">
              <a:solidFill>
                <a:srgbClr val="002060"/>
              </a:solidFill>
              <a:latin typeface="+mn-lt"/>
              <a:sym typeface="Montserrat Black"/>
            </a:endParaRPr>
          </a:p>
        </p:txBody>
      </p:sp>
      <p:sp>
        <p:nvSpPr>
          <p:cNvPr id="26636" name="Google Shape;217;p7"/>
          <p:cNvSpPr>
            <a:spLocks noChangeArrowheads="1"/>
          </p:cNvSpPr>
          <p:nvPr/>
        </p:nvSpPr>
        <p:spPr bwMode="auto">
          <a:xfrm>
            <a:off x="674688" y="5010150"/>
            <a:ext cx="3079750" cy="114300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DB186B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  <a:latin typeface="Calibri" pitchFamily="34" charset="0"/>
              <a:sym typeface="Calibri" pitchFamily="34" charset="0"/>
            </a:endParaRPr>
          </a:p>
        </p:txBody>
      </p:sp>
      <p:pic>
        <p:nvPicPr>
          <p:cNvPr id="26637" name="Google Shape;218;p7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52900" y="5308600"/>
            <a:ext cx="473075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8" name="Google Shape;219;p7"/>
          <p:cNvSpPr txBox="1">
            <a:spLocks noChangeArrowheads="1"/>
          </p:cNvSpPr>
          <p:nvPr/>
        </p:nvSpPr>
        <p:spPr bwMode="auto">
          <a:xfrm>
            <a:off x="5272088" y="2157413"/>
            <a:ext cx="4903787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FF954D"/>
              </a:buClr>
              <a:buSzPts val="1400"/>
              <a:buFont typeface="Arial" charset="0"/>
              <a:buNone/>
              <a:defRPr/>
            </a:pPr>
            <a:r>
              <a:rPr lang="ru-RU" b="1" dirty="0">
                <a:solidFill>
                  <a:srgbClr val="002060"/>
                </a:solidFill>
                <a:latin typeface="+mj-lt"/>
                <a:sym typeface="Montserrat Black"/>
              </a:rPr>
              <a:t>Проект долгосрочный. Обучение прошли 5 пилотных площадок и начали работу в качестве ресурсных центров.  Развитие проекта (включение новых территорий) поддержал Фонд Президентских грантов</a:t>
            </a:r>
            <a:endParaRPr lang="ru-RU" dirty="0">
              <a:solidFill>
                <a:srgbClr val="002060"/>
              </a:solidFill>
              <a:latin typeface="+mj-lt"/>
            </a:endParaRPr>
          </a:p>
          <a:p>
            <a:pPr>
              <a:spcBef>
                <a:spcPts val="563"/>
              </a:spcBef>
              <a:buClr>
                <a:srgbClr val="FF954D"/>
              </a:buClr>
              <a:buSzPts val="2800"/>
              <a:buFont typeface="Arial" charset="0"/>
              <a:buNone/>
              <a:defRPr/>
            </a:pPr>
            <a:r>
              <a:rPr lang="ru-RU" sz="2800" dirty="0">
                <a:solidFill>
                  <a:srgbClr val="FF954D"/>
                </a:solidFill>
                <a:latin typeface="Montserrat Black"/>
                <a:sym typeface="Montserrat Black"/>
              </a:rPr>
              <a:t/>
            </a:r>
            <a:br>
              <a:rPr lang="ru-RU" sz="2800" dirty="0">
                <a:solidFill>
                  <a:srgbClr val="FF954D"/>
                </a:solidFill>
                <a:latin typeface="Montserrat Black"/>
                <a:sym typeface="Montserrat Black"/>
              </a:rPr>
            </a:br>
            <a:endParaRPr lang="ru-RU" sz="2800" dirty="0">
              <a:solidFill>
                <a:srgbClr val="FF954D"/>
              </a:solidFill>
              <a:latin typeface="Montserrat Black"/>
              <a:sym typeface="Montserrat Black"/>
            </a:endParaRPr>
          </a:p>
        </p:txBody>
      </p:sp>
      <p:sp>
        <p:nvSpPr>
          <p:cNvPr id="26639" name="Google Shape;220;p7"/>
          <p:cNvSpPr>
            <a:spLocks noChangeArrowheads="1"/>
          </p:cNvSpPr>
          <p:nvPr/>
        </p:nvSpPr>
        <p:spPr bwMode="auto">
          <a:xfrm>
            <a:off x="5026025" y="2146300"/>
            <a:ext cx="5289550" cy="114300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DB186B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26640" name="Google Shape;221;p7"/>
          <p:cNvSpPr txBox="1">
            <a:spLocks noChangeArrowheads="1"/>
          </p:cNvSpPr>
          <p:nvPr/>
        </p:nvSpPr>
        <p:spPr bwMode="auto">
          <a:xfrm>
            <a:off x="5321300" y="3560763"/>
            <a:ext cx="5019675" cy="114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FF954D"/>
              </a:buClr>
              <a:buSzPts val="1400"/>
              <a:buFont typeface="Arial" charset="0"/>
              <a:buNone/>
              <a:defRPr/>
            </a:pPr>
            <a:r>
              <a:rPr lang="ru-RU" sz="1200" b="1" dirty="0">
                <a:solidFill>
                  <a:srgbClr val="002060"/>
                </a:solidFill>
                <a:latin typeface="+mj-lt"/>
                <a:sym typeface="Montserrat Black"/>
              </a:rPr>
              <a:t>- имеет опыт реализации  более 25 социальных проектов на местном и региональной уровнях,</a:t>
            </a:r>
          </a:p>
          <a:p>
            <a:pPr>
              <a:buClr>
                <a:srgbClr val="FF954D"/>
              </a:buClr>
              <a:buSzPts val="1400"/>
              <a:buFont typeface="Arial" charset="0"/>
              <a:buNone/>
              <a:defRPr/>
            </a:pPr>
            <a:r>
              <a:rPr lang="ru-RU" sz="1200" b="1" dirty="0">
                <a:solidFill>
                  <a:srgbClr val="002060"/>
                </a:solidFill>
                <a:latin typeface="+mj-lt"/>
                <a:sym typeface="Montserrat Black"/>
              </a:rPr>
              <a:t>- представлена специалистами в области образования, культуры, социального предпринимательства, развития гражданского общества, здравоохранения, семейной и демографической политики </a:t>
            </a:r>
            <a:endParaRPr lang="ru-RU" sz="1200" dirty="0">
              <a:solidFill>
                <a:srgbClr val="002060"/>
              </a:solidFill>
              <a:latin typeface="+mj-lt"/>
            </a:endParaRPr>
          </a:p>
          <a:p>
            <a:pPr>
              <a:spcBef>
                <a:spcPts val="275"/>
              </a:spcBef>
              <a:buClr>
                <a:srgbClr val="FF954D"/>
              </a:buClr>
              <a:buSzPts val="1400"/>
              <a:buFont typeface="Arial" charset="0"/>
              <a:buNone/>
              <a:defRPr/>
            </a:pPr>
            <a:r>
              <a:rPr lang="ru-RU" dirty="0">
                <a:solidFill>
                  <a:srgbClr val="FF954D"/>
                </a:solidFill>
                <a:latin typeface="Montserrat Black"/>
                <a:sym typeface="Montserrat Black"/>
              </a:rPr>
              <a:t/>
            </a:r>
            <a:br>
              <a:rPr lang="ru-RU" dirty="0">
                <a:solidFill>
                  <a:srgbClr val="FF954D"/>
                </a:solidFill>
                <a:latin typeface="Montserrat Black"/>
                <a:sym typeface="Montserrat Black"/>
              </a:rPr>
            </a:br>
            <a:endParaRPr lang="ru-RU" dirty="0">
              <a:solidFill>
                <a:srgbClr val="FF954D"/>
              </a:solidFill>
              <a:latin typeface="Montserrat Black"/>
              <a:sym typeface="Montserrat Black"/>
            </a:endParaRPr>
          </a:p>
        </p:txBody>
      </p:sp>
      <p:sp>
        <p:nvSpPr>
          <p:cNvPr id="26641" name="Google Shape;222;p7"/>
          <p:cNvSpPr>
            <a:spLocks noChangeArrowheads="1"/>
          </p:cNvSpPr>
          <p:nvPr/>
        </p:nvSpPr>
        <p:spPr bwMode="auto">
          <a:xfrm>
            <a:off x="5051425" y="3550883"/>
            <a:ext cx="5289550" cy="1217968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DB186B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26642" name="Google Shape;223;p7"/>
          <p:cNvSpPr txBox="1">
            <a:spLocks noChangeArrowheads="1"/>
          </p:cNvSpPr>
          <p:nvPr/>
        </p:nvSpPr>
        <p:spPr bwMode="auto">
          <a:xfrm>
            <a:off x="5270500" y="5110163"/>
            <a:ext cx="4806950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FF954D"/>
              </a:buClr>
              <a:buSzPts val="1400"/>
              <a:buFont typeface="Arial" charset="0"/>
              <a:buNone/>
              <a:defRPr/>
            </a:pPr>
            <a:r>
              <a:rPr lang="ru-RU" b="1" dirty="0">
                <a:solidFill>
                  <a:srgbClr val="002060"/>
                </a:solidFill>
                <a:latin typeface="+mj-lt"/>
                <a:sym typeface="Montserrat Black"/>
              </a:rPr>
              <a:t>Повышение уровня гражданских и социальных компетенций, эффективности социальной деятельности формирует новое качество жизни в территориях</a:t>
            </a:r>
            <a:endParaRPr lang="ru-RU" dirty="0">
              <a:solidFill>
                <a:srgbClr val="002060"/>
              </a:solidFill>
              <a:latin typeface="+mj-lt"/>
              <a:sym typeface="Montserrat Black"/>
            </a:endParaRPr>
          </a:p>
        </p:txBody>
      </p:sp>
      <p:sp>
        <p:nvSpPr>
          <p:cNvPr id="26643" name="Google Shape;224;p7"/>
          <p:cNvSpPr>
            <a:spLocks noChangeArrowheads="1"/>
          </p:cNvSpPr>
          <p:nvPr/>
        </p:nvSpPr>
        <p:spPr bwMode="auto">
          <a:xfrm>
            <a:off x="5026025" y="5002213"/>
            <a:ext cx="5289550" cy="114300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DB186B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  <a:latin typeface="Calibri" pitchFamily="34" charset="0"/>
              <a:sym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7420" y="231775"/>
            <a:ext cx="2847079" cy="112785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8674" name="Google Shape;232;p8" descr="C:\Users\Соня\Desktop\Мывместе 2\Шаблон\Элементы\Ресурс 30.png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65025" y="2382837"/>
            <a:ext cx="6572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Google Shape;233;p8" descr="C:\Users\Соня\Desktop\Мывместе 2\Шаблон\Элементы\Ресурс 31.png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9387" y="3698034"/>
            <a:ext cx="6572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Google Shape;234;p8"/>
          <p:cNvSpPr txBox="1">
            <a:spLocks noChangeArrowheads="1"/>
          </p:cNvSpPr>
          <p:nvPr/>
        </p:nvSpPr>
        <p:spPr bwMode="auto">
          <a:xfrm>
            <a:off x="1252538" y="644525"/>
            <a:ext cx="9605962" cy="138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50" tIns="52125" rIns="104250" bIns="52125" anchor="ctr"/>
          <a:lstStyle/>
          <a:p>
            <a:pPr algn="ctr">
              <a:buClr>
                <a:srgbClr val="000000"/>
              </a:buClr>
              <a:buSzPts val="4000"/>
              <a:buFont typeface="Montserrat ExtraBold"/>
              <a:buNone/>
            </a:pPr>
            <a:r>
              <a:rPr lang="ru-RU" sz="4000" b="1" dirty="0">
                <a:solidFill>
                  <a:srgbClr val="002060"/>
                </a:solidFill>
                <a:latin typeface="+mn-lt"/>
                <a:sym typeface="Montserrat ExtraBold"/>
              </a:rPr>
              <a:t>СПАСИБО ЗА ВНИМАНИЕ!</a:t>
            </a:r>
            <a:endParaRPr lang="ru-RU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8677" name="Google Shape;235;p8"/>
          <p:cNvSpPr txBox="1">
            <a:spLocks noChangeArrowheads="1"/>
          </p:cNvSpPr>
          <p:nvPr/>
        </p:nvSpPr>
        <p:spPr bwMode="auto">
          <a:xfrm>
            <a:off x="5564777" y="2590800"/>
            <a:ext cx="310197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>
              <a:lnSpc>
                <a:spcPct val="80000"/>
              </a:lnSpc>
              <a:buClr>
                <a:srgbClr val="FF954D"/>
              </a:buClr>
              <a:buSzPct val="100000"/>
              <a:buFont typeface="Arial" charset="0"/>
              <a:buNone/>
            </a:pPr>
            <a:r>
              <a:rPr lang="en-US" sz="1500" b="1" dirty="0">
                <a:solidFill>
                  <a:srgbClr val="DB186B"/>
                </a:solidFill>
                <a:latin typeface="+mn-lt"/>
                <a:sym typeface="Montserrat"/>
              </a:rPr>
              <a:t>sovetgen174@mail.ru</a:t>
            </a:r>
            <a:endParaRPr lang="ru-RU" sz="600" dirty="0">
              <a:solidFill>
                <a:srgbClr val="DB186B"/>
              </a:solidFill>
              <a:latin typeface="+mn-lt"/>
            </a:endParaRPr>
          </a:p>
          <a:p>
            <a:pPr>
              <a:lnSpc>
                <a:spcPct val="80000"/>
              </a:lnSpc>
              <a:spcBef>
                <a:spcPts val="150"/>
              </a:spcBef>
              <a:buClr>
                <a:srgbClr val="FF954D"/>
              </a:buClr>
              <a:buSzPct val="100000"/>
              <a:buFont typeface="Arial" charset="0"/>
              <a:buNone/>
            </a:pPr>
            <a:r>
              <a:rPr lang="ru-RU" sz="700" dirty="0">
                <a:solidFill>
                  <a:srgbClr val="FF954D"/>
                </a:solidFill>
                <a:latin typeface="Montserrat SemiBold"/>
                <a:sym typeface="Montserrat SemiBold"/>
              </a:rPr>
              <a:t/>
            </a:r>
            <a:br>
              <a:rPr lang="ru-RU" sz="700" dirty="0">
                <a:solidFill>
                  <a:srgbClr val="FF954D"/>
                </a:solidFill>
                <a:latin typeface="Montserrat SemiBold"/>
                <a:sym typeface="Montserrat SemiBold"/>
              </a:rPr>
            </a:br>
            <a:endParaRPr lang="ru-RU" sz="700" dirty="0">
              <a:solidFill>
                <a:srgbClr val="FF954D"/>
              </a:solidFill>
              <a:latin typeface="Montserrat SemiBold"/>
              <a:sym typeface="Montserrat SemiBold"/>
            </a:endParaRPr>
          </a:p>
        </p:txBody>
      </p:sp>
      <p:sp>
        <p:nvSpPr>
          <p:cNvPr id="28678" name="Google Shape;236;p8"/>
          <p:cNvSpPr>
            <a:spLocks noChangeArrowheads="1"/>
          </p:cNvSpPr>
          <p:nvPr/>
        </p:nvSpPr>
        <p:spPr bwMode="auto">
          <a:xfrm>
            <a:off x="5092699" y="2430462"/>
            <a:ext cx="3313113" cy="679450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28679" name="Google Shape;237;p8"/>
          <p:cNvSpPr>
            <a:spLocks noChangeArrowheads="1"/>
          </p:cNvSpPr>
          <p:nvPr/>
        </p:nvSpPr>
        <p:spPr bwMode="auto">
          <a:xfrm>
            <a:off x="4354513" y="3144838"/>
            <a:ext cx="4789487" cy="2441481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28680" name="Google Shape;238;p8"/>
          <p:cNvSpPr txBox="1">
            <a:spLocks noChangeArrowheads="1"/>
          </p:cNvSpPr>
          <p:nvPr/>
        </p:nvSpPr>
        <p:spPr bwMode="auto">
          <a:xfrm>
            <a:off x="4929188" y="3389312"/>
            <a:ext cx="4373155" cy="19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>
              <a:lnSpc>
                <a:spcPct val="80000"/>
              </a:lnSpc>
              <a:buClr>
                <a:srgbClr val="FF954D"/>
              </a:buClr>
              <a:buSzPct val="100000"/>
              <a:buFont typeface="Arial" charset="0"/>
              <a:buNone/>
            </a:pPr>
            <a:r>
              <a:rPr lang="ru-RU" sz="1500" b="1" u="sng" dirty="0" smtClean="0">
                <a:solidFill>
                  <a:srgbClr val="DB186B"/>
                </a:solidFill>
                <a:latin typeface="+mn-lt"/>
                <a:sym typeface="Montserrat"/>
              </a:rPr>
              <a:t>САЙТЫ: </a:t>
            </a:r>
          </a:p>
          <a:p>
            <a:pPr>
              <a:lnSpc>
                <a:spcPct val="80000"/>
              </a:lnSpc>
              <a:buClr>
                <a:srgbClr val="FF954D"/>
              </a:buClr>
              <a:buSzPct val="100000"/>
              <a:buFont typeface="Arial" charset="0"/>
              <a:buNone/>
            </a:pPr>
            <a:r>
              <a:rPr lang="ru-RU" sz="1500" b="1" dirty="0" smtClean="0">
                <a:solidFill>
                  <a:srgbClr val="DB186B"/>
                </a:solidFill>
                <a:latin typeface="+mn-lt"/>
                <a:sym typeface="Montserrat"/>
              </a:rPr>
              <a:t>сжчо74.рф</a:t>
            </a:r>
          </a:p>
          <a:p>
            <a:pPr>
              <a:lnSpc>
                <a:spcPct val="80000"/>
              </a:lnSpc>
              <a:buClr>
                <a:srgbClr val="FF954D"/>
              </a:buClr>
              <a:buSzPct val="100000"/>
              <a:buFont typeface="Arial" charset="0"/>
              <a:buNone/>
            </a:pPr>
            <a:r>
              <a:rPr lang="ru-RU" sz="1500" b="1" dirty="0" smtClean="0">
                <a:solidFill>
                  <a:srgbClr val="DB186B"/>
                </a:solidFill>
                <a:latin typeface="+mn-lt"/>
                <a:sym typeface="Montserrat"/>
              </a:rPr>
              <a:t>союзженщин74.рф</a:t>
            </a:r>
          </a:p>
          <a:p>
            <a:pPr>
              <a:lnSpc>
                <a:spcPct val="80000"/>
              </a:lnSpc>
              <a:buClr>
                <a:srgbClr val="FF954D"/>
              </a:buClr>
              <a:buSzPct val="100000"/>
              <a:buFont typeface="Arial" charset="0"/>
              <a:buNone/>
            </a:pPr>
            <a:r>
              <a:rPr lang="en-US" sz="1500" b="1" dirty="0">
                <a:solidFill>
                  <a:srgbClr val="DB186B"/>
                </a:solidFill>
                <a:latin typeface="+mn-lt"/>
                <a:sym typeface="Montserrat"/>
              </a:rPr>
              <a:t>wuor.ru/department/</a:t>
            </a:r>
            <a:r>
              <a:rPr lang="en-US" sz="1500" b="1" dirty="0" err="1">
                <a:solidFill>
                  <a:srgbClr val="DB186B"/>
                </a:solidFill>
                <a:latin typeface="+mn-lt"/>
                <a:sym typeface="Montserrat"/>
              </a:rPr>
              <a:t>wuorchelyabinsk</a:t>
            </a:r>
            <a:r>
              <a:rPr lang="en-US" sz="1500" b="1" dirty="0">
                <a:solidFill>
                  <a:srgbClr val="DB186B"/>
                </a:solidFill>
                <a:latin typeface="+mn-lt"/>
                <a:sym typeface="Montserrat"/>
              </a:rPr>
              <a:t>/</a:t>
            </a:r>
            <a:endParaRPr lang="ru-RU" sz="1500" b="1" dirty="0" smtClean="0">
              <a:solidFill>
                <a:srgbClr val="DB186B"/>
              </a:solidFill>
              <a:latin typeface="+mn-lt"/>
              <a:sym typeface="Montserrat"/>
            </a:endParaRPr>
          </a:p>
          <a:p>
            <a:pPr>
              <a:lnSpc>
                <a:spcPct val="80000"/>
              </a:lnSpc>
              <a:buClr>
                <a:srgbClr val="FF954D"/>
              </a:buClr>
              <a:buSzPct val="100000"/>
              <a:buFont typeface="Arial" charset="0"/>
              <a:buNone/>
            </a:pPr>
            <a:endParaRPr lang="ru-RU" sz="1500" b="1" dirty="0" smtClean="0">
              <a:solidFill>
                <a:srgbClr val="DB186B"/>
              </a:solidFill>
              <a:latin typeface="+mn-lt"/>
              <a:sym typeface="Montserrat"/>
            </a:endParaRPr>
          </a:p>
          <a:p>
            <a:pPr>
              <a:lnSpc>
                <a:spcPct val="80000"/>
              </a:lnSpc>
              <a:buClr>
                <a:srgbClr val="FF954D"/>
              </a:buClr>
              <a:buSzPct val="100000"/>
              <a:buFont typeface="Arial" charset="0"/>
              <a:buNone/>
            </a:pPr>
            <a:r>
              <a:rPr lang="ru-RU" sz="1500" b="1" dirty="0" err="1" smtClean="0">
                <a:solidFill>
                  <a:srgbClr val="DB186B"/>
                </a:solidFill>
                <a:latin typeface="+mn-lt"/>
                <a:sym typeface="Montserrat"/>
              </a:rPr>
              <a:t>Телеграм</a:t>
            </a:r>
            <a:r>
              <a:rPr lang="ru-RU" sz="1500" b="1" dirty="0" smtClean="0">
                <a:solidFill>
                  <a:srgbClr val="DB186B"/>
                </a:solidFill>
                <a:latin typeface="+mn-lt"/>
                <a:sym typeface="Montserrat"/>
              </a:rPr>
              <a:t>-канал </a:t>
            </a:r>
            <a:r>
              <a:rPr lang="en-US" sz="1500" b="1" dirty="0" smtClean="0">
                <a:solidFill>
                  <a:srgbClr val="DB186B"/>
                </a:solidFill>
                <a:latin typeface="+mn-lt"/>
                <a:sym typeface="Montserrat"/>
              </a:rPr>
              <a:t>t.me/sovetgen174/1265</a:t>
            </a:r>
            <a:endParaRPr lang="ru-RU" sz="1500" b="1" dirty="0" smtClean="0">
              <a:solidFill>
                <a:srgbClr val="DB186B"/>
              </a:solidFill>
              <a:latin typeface="+mn-lt"/>
              <a:sym typeface="Montserrat"/>
            </a:endParaRPr>
          </a:p>
          <a:p>
            <a:pPr>
              <a:lnSpc>
                <a:spcPct val="80000"/>
              </a:lnSpc>
              <a:buClr>
                <a:srgbClr val="FF954D"/>
              </a:buClr>
              <a:buSzPct val="100000"/>
              <a:buFont typeface="Arial" charset="0"/>
              <a:buNone/>
            </a:pPr>
            <a:endParaRPr lang="ru-RU" sz="1500" b="1" dirty="0">
              <a:solidFill>
                <a:srgbClr val="DB186B"/>
              </a:solidFill>
              <a:latin typeface="+mn-lt"/>
              <a:sym typeface="Montserrat"/>
            </a:endParaRPr>
          </a:p>
          <a:p>
            <a:pPr>
              <a:lnSpc>
                <a:spcPct val="80000"/>
              </a:lnSpc>
              <a:buClr>
                <a:srgbClr val="FF954D"/>
              </a:buClr>
              <a:buSzPct val="100000"/>
              <a:buFont typeface="Arial" charset="0"/>
              <a:buNone/>
            </a:pPr>
            <a:r>
              <a:rPr lang="ru-RU" sz="1500" b="1" dirty="0" smtClean="0">
                <a:solidFill>
                  <a:srgbClr val="DB186B"/>
                </a:solidFill>
                <a:latin typeface="+mn-lt"/>
                <a:sym typeface="Montserrat"/>
              </a:rPr>
              <a:t>Канал Яндекс. Дзен  </a:t>
            </a:r>
            <a:r>
              <a:rPr lang="en-US" sz="1500" b="1" dirty="0">
                <a:solidFill>
                  <a:srgbClr val="DB186B"/>
                </a:solidFill>
                <a:latin typeface="+mn-lt"/>
                <a:sym typeface="Montserrat"/>
              </a:rPr>
              <a:t>zen.yandex.ru/sovetgen174</a:t>
            </a:r>
            <a:endParaRPr lang="ru-RU" sz="1500" b="1" dirty="0" smtClean="0">
              <a:solidFill>
                <a:srgbClr val="DB186B"/>
              </a:solidFill>
              <a:latin typeface="+mn-lt"/>
              <a:sym typeface="Montserrat"/>
            </a:endParaRPr>
          </a:p>
          <a:p>
            <a:pPr>
              <a:lnSpc>
                <a:spcPct val="80000"/>
              </a:lnSpc>
              <a:buClr>
                <a:srgbClr val="FF954D"/>
              </a:buClr>
              <a:buSzPct val="100000"/>
              <a:buFont typeface="Arial" charset="0"/>
              <a:buNone/>
            </a:pPr>
            <a:endParaRPr lang="ru-RU" sz="1500" b="1" dirty="0">
              <a:solidFill>
                <a:srgbClr val="FF954D"/>
              </a:solidFill>
              <a:latin typeface="+mn-lt"/>
              <a:sym typeface="Montserrat"/>
            </a:endParaRPr>
          </a:p>
          <a:p>
            <a:pPr>
              <a:lnSpc>
                <a:spcPct val="80000"/>
              </a:lnSpc>
              <a:buClr>
                <a:srgbClr val="FF954D"/>
              </a:buClr>
              <a:buSzPct val="100000"/>
              <a:buFont typeface="Arial" charset="0"/>
              <a:buNone/>
            </a:pPr>
            <a:r>
              <a:rPr lang="ru-RU" sz="1500" b="1" dirty="0" smtClean="0">
                <a:solidFill>
                  <a:srgbClr val="DB186B"/>
                </a:solidFill>
                <a:latin typeface="+mn-lt"/>
                <a:sym typeface="Montserrat"/>
              </a:rPr>
              <a:t>Социальные сети </a:t>
            </a:r>
            <a:r>
              <a:rPr lang="en-US" sz="1500" b="1" dirty="0">
                <a:solidFill>
                  <a:srgbClr val="DB186B"/>
                </a:solidFill>
                <a:latin typeface="+mn-lt"/>
                <a:sym typeface="Montserrat"/>
              </a:rPr>
              <a:t>vk.com/sovetgen174</a:t>
            </a:r>
            <a:endParaRPr lang="ru-RU" sz="600" dirty="0" smtClean="0">
              <a:solidFill>
                <a:srgbClr val="DB186B"/>
              </a:solidFill>
              <a:latin typeface="+mn-lt"/>
            </a:endParaRPr>
          </a:p>
          <a:p>
            <a:pPr>
              <a:lnSpc>
                <a:spcPct val="80000"/>
              </a:lnSpc>
              <a:spcBef>
                <a:spcPts val="150"/>
              </a:spcBef>
              <a:buClr>
                <a:srgbClr val="FF954D"/>
              </a:buClr>
              <a:buSzPct val="100000"/>
              <a:buFont typeface="Arial" charset="0"/>
              <a:buNone/>
            </a:pPr>
            <a:r>
              <a:rPr lang="ru-RU" sz="700" dirty="0" smtClean="0">
                <a:solidFill>
                  <a:srgbClr val="FF954D"/>
                </a:solidFill>
                <a:latin typeface="Montserrat SemiBold"/>
                <a:sym typeface="Montserrat SemiBold"/>
              </a:rPr>
              <a:t/>
            </a:r>
            <a:br>
              <a:rPr lang="ru-RU" sz="700" dirty="0" smtClean="0">
                <a:solidFill>
                  <a:srgbClr val="FF954D"/>
                </a:solidFill>
                <a:latin typeface="Montserrat SemiBold"/>
                <a:sym typeface="Montserrat SemiBold"/>
              </a:rPr>
            </a:br>
            <a:endParaRPr lang="ru-RU" sz="700" dirty="0">
              <a:solidFill>
                <a:srgbClr val="FF954D"/>
              </a:solidFill>
              <a:latin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342" name="Google Shape;93;p1"/>
          <p:cNvSpPr>
            <a:spLocks noChangeArrowheads="1"/>
          </p:cNvSpPr>
          <p:nvPr/>
        </p:nvSpPr>
        <p:spPr bwMode="auto">
          <a:xfrm>
            <a:off x="604838" y="4964113"/>
            <a:ext cx="3567112" cy="244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 charset="0"/>
              <a:buNone/>
            </a:pPr>
            <a:endParaRPr lang="ru-RU" sz="2200" b="1">
              <a:latin typeface="Montserrat"/>
              <a:sym typeface="Montserrat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Font typeface="Arial" charset="0"/>
              <a:buNone/>
            </a:pPr>
            <a:endParaRPr lang="ru-RU" sz="4000"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14343" name="Google Shape;94;p1"/>
          <p:cNvSpPr>
            <a:spLocks noChangeArrowheads="1"/>
          </p:cNvSpPr>
          <p:nvPr/>
        </p:nvSpPr>
        <p:spPr bwMode="auto">
          <a:xfrm>
            <a:off x="4594225" y="4930775"/>
            <a:ext cx="5721350" cy="59372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14345" name="Google Shape;96;p1"/>
          <p:cNvSpPr>
            <a:spLocks noChangeArrowheads="1"/>
          </p:cNvSpPr>
          <p:nvPr/>
        </p:nvSpPr>
        <p:spPr bwMode="auto">
          <a:xfrm>
            <a:off x="5141437" y="1448751"/>
            <a:ext cx="3395637" cy="4381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91425" tIns="45700" rIns="91425" bIns="45700" anchor="ctr"/>
          <a:lstStyle/>
          <a:p>
            <a:pPr algn="just">
              <a:spcAft>
                <a:spcPts val="0"/>
              </a:spcAft>
            </a:pPr>
            <a:r>
              <a:rPr lang="ru-RU" sz="1800" dirty="0">
                <a:solidFill>
                  <a:srgbClr val="002060"/>
                </a:solidFill>
                <a:latin typeface="a_AvanteTck" panose="020B0502020202020204" pitchFamily="34" charset="-52"/>
                <a:ea typeface="Times New Roman" panose="02020603050405020304" pitchFamily="18" charset="0"/>
              </a:rPr>
              <a:t>МЫ В СОЦИАЛЬНЫХ СЕТЯХ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2470" y="2578935"/>
            <a:ext cx="7558959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СПИКЕР</a:t>
            </a:r>
          </a:p>
          <a:p>
            <a:pPr algn="r"/>
            <a:endParaRPr lang="ru-RU" sz="2000" dirty="0" smtClean="0">
              <a:solidFill>
                <a:srgbClr val="002060"/>
              </a:solidFill>
            </a:endParaRPr>
          </a:p>
          <a:p>
            <a:pPr algn="r"/>
            <a:r>
              <a:rPr lang="ru-RU" sz="2000" dirty="0" smtClean="0">
                <a:solidFill>
                  <a:srgbClr val="002060"/>
                </a:solidFill>
              </a:rPr>
              <a:t>БАСКОВА НАТАЛЬЯ АЛЕКСАНДРОВНА</a:t>
            </a:r>
          </a:p>
          <a:p>
            <a:pPr algn="r"/>
            <a:endParaRPr lang="ru-RU" sz="2000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- председатель Правления ЧООЖО «Союз женщин Челябинской  области»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- заместитель председателя Общественного совета при Правительстве ЧО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- член Общественной палаты Челябинской области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- президент Благотворительного фонда «Родная»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- кандидат социологических наук</a:t>
            </a:r>
          </a:p>
          <a:p>
            <a:pPr marL="285750" indent="-285750">
              <a:buFontTx/>
              <a:buChar char="-"/>
            </a:pPr>
            <a:endParaRPr lang="ru-RU" dirty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  В </a:t>
            </a:r>
            <a:r>
              <a:rPr lang="ru-RU" dirty="0">
                <a:solidFill>
                  <a:srgbClr val="002060"/>
                </a:solidFill>
              </a:rPr>
              <a:t>ОБЩЕСТВЕННОМ ДВИЖЕНИИ БОЛЕЕ 30 ЛЕТ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1369" y="1873366"/>
            <a:ext cx="2066723" cy="61148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2649" y="1427111"/>
            <a:ext cx="2371550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12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2" name="Google Shape;111;p2"/>
          <p:cNvSpPr txBox="1">
            <a:spLocks noChangeArrowheads="1"/>
          </p:cNvSpPr>
          <p:nvPr/>
        </p:nvSpPr>
        <p:spPr bwMode="auto">
          <a:xfrm>
            <a:off x="1038225" y="2738438"/>
            <a:ext cx="3695700" cy="7334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5" tIns="45700" rIns="91425" bIns="45700"/>
          <a:lstStyle/>
          <a:p>
            <a:pPr>
              <a:lnSpc>
                <a:spcPct val="80000"/>
              </a:lnSpc>
              <a:buClr>
                <a:srgbClr val="FFFFFF"/>
              </a:buClr>
              <a:buSzPct val="100000"/>
              <a:buFont typeface="Arial" charset="0"/>
              <a:buNone/>
            </a:pPr>
            <a:r>
              <a:rPr lang="ru-RU" sz="1800" dirty="0">
                <a:solidFill>
                  <a:srgbClr val="DB186B"/>
                </a:solidFill>
                <a:sym typeface="Montserrat SemiBold"/>
              </a:rPr>
              <a:t>Актуальность и социальная значимость проекта:</a:t>
            </a:r>
            <a:r>
              <a:rPr lang="ru-RU" sz="1200" dirty="0">
                <a:sym typeface="Montserrat SemiBold"/>
              </a:rPr>
              <a:t/>
            </a:r>
            <a:br>
              <a:rPr lang="ru-RU" sz="1200" dirty="0">
                <a:sym typeface="Montserrat SemiBold"/>
              </a:rPr>
            </a:br>
            <a:endParaRPr lang="ru-RU" sz="1200" dirty="0">
              <a:solidFill>
                <a:srgbClr val="70AD47"/>
              </a:solidFill>
              <a:sym typeface="Montserrat SemiBold"/>
            </a:endParaRPr>
          </a:p>
        </p:txBody>
      </p:sp>
      <p:pic>
        <p:nvPicPr>
          <p:cNvPr id="16395" name="Google Shape;114;p2" descr="C:\Users\Соня\Desktop\Мывместе 2\Шаблон\Элементы\Ресурс 16@2x.pn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40688" y="2682875"/>
            <a:ext cx="4151312" cy="22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7" name="Google Shape;116;p2"/>
          <p:cNvSpPr txBox="1">
            <a:spLocks noChangeArrowheads="1"/>
          </p:cNvSpPr>
          <p:nvPr/>
        </p:nvSpPr>
        <p:spPr bwMode="auto">
          <a:xfrm>
            <a:off x="5019675" y="2606675"/>
            <a:ext cx="397827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  <a:defRPr/>
            </a:pPr>
            <a:r>
              <a:rPr lang="ru-RU" dirty="0">
                <a:solidFill>
                  <a:srgbClr val="002060"/>
                </a:solidFill>
                <a:latin typeface="+mn-lt"/>
                <a:sym typeface="Montserrat SemiBold"/>
              </a:rPr>
              <a:t>Общественный запрос на профессионализм НКО и эффективность социальной деятельности для развития территорий</a:t>
            </a:r>
            <a:r>
              <a:rPr lang="ru-RU" sz="1500" dirty="0">
                <a:latin typeface="+mn-lt"/>
                <a:sym typeface="Montserrat SemiBold"/>
              </a:rPr>
              <a:t/>
            </a:r>
            <a:br>
              <a:rPr lang="ru-RU" sz="1500" dirty="0">
                <a:latin typeface="+mn-lt"/>
                <a:sym typeface="Montserrat SemiBold"/>
              </a:rPr>
            </a:br>
            <a:endParaRPr lang="ru-RU" sz="1500" dirty="0">
              <a:solidFill>
                <a:srgbClr val="70AD47"/>
              </a:solidFill>
              <a:latin typeface="+mn-lt"/>
              <a:sym typeface="Montserrat SemiBold"/>
            </a:endParaRPr>
          </a:p>
        </p:txBody>
      </p:sp>
      <p:sp>
        <p:nvSpPr>
          <p:cNvPr id="16399" name="Google Shape;118;p2"/>
          <p:cNvSpPr txBox="1">
            <a:spLocks noChangeArrowheads="1"/>
          </p:cNvSpPr>
          <p:nvPr/>
        </p:nvSpPr>
        <p:spPr bwMode="auto">
          <a:xfrm>
            <a:off x="1038225" y="3573463"/>
            <a:ext cx="3695700" cy="5969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5" tIns="45700" rIns="91425" bIns="45700"/>
          <a:lstStyle/>
          <a:p>
            <a:pPr>
              <a:buClr>
                <a:srgbClr val="FFFFFF"/>
              </a:buClr>
              <a:buSzPts val="1800"/>
              <a:buFont typeface="Arial" charset="0"/>
              <a:buNone/>
            </a:pPr>
            <a:r>
              <a:rPr lang="ru-RU" sz="1800" dirty="0">
                <a:solidFill>
                  <a:srgbClr val="DB186B"/>
                </a:solidFill>
                <a:sym typeface="Montserrat SemiBold"/>
              </a:rPr>
              <a:t>Целевая аудитория:</a:t>
            </a:r>
            <a:r>
              <a:rPr lang="ru-RU" sz="1500" dirty="0">
                <a:solidFill>
                  <a:srgbClr val="DB186B"/>
                </a:solidFill>
                <a:latin typeface="Montserrat SemiBold"/>
                <a:sym typeface="Montserrat SemiBold"/>
              </a:rPr>
              <a:t/>
            </a:r>
            <a:br>
              <a:rPr lang="ru-RU" sz="1500" dirty="0">
                <a:solidFill>
                  <a:srgbClr val="DB186B"/>
                </a:solidFill>
                <a:latin typeface="Montserrat SemiBold"/>
                <a:sym typeface="Montserrat SemiBold"/>
              </a:rPr>
            </a:br>
            <a:endParaRPr lang="ru-RU" sz="1500" dirty="0">
              <a:solidFill>
                <a:srgbClr val="DB186B"/>
              </a:solidFill>
              <a:latin typeface="Montserrat SemiBold"/>
              <a:sym typeface="Montserrat SemiBold"/>
            </a:endParaRPr>
          </a:p>
        </p:txBody>
      </p:sp>
      <p:sp>
        <p:nvSpPr>
          <p:cNvPr id="16401" name="Google Shape;120;p2"/>
          <p:cNvSpPr txBox="1">
            <a:spLocks noChangeArrowheads="1"/>
          </p:cNvSpPr>
          <p:nvPr/>
        </p:nvSpPr>
        <p:spPr bwMode="auto">
          <a:xfrm>
            <a:off x="1038225" y="4360863"/>
            <a:ext cx="3695700" cy="558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5" tIns="45700" rIns="91425" bIns="45700"/>
          <a:lstStyle/>
          <a:p>
            <a:pPr>
              <a:buClr>
                <a:srgbClr val="FFFFFF"/>
              </a:buClr>
              <a:buSzPts val="1800"/>
              <a:buFont typeface="Arial" charset="0"/>
              <a:buNone/>
            </a:pPr>
            <a:r>
              <a:rPr lang="ru-RU" sz="1800" dirty="0">
                <a:solidFill>
                  <a:srgbClr val="DB186B"/>
                </a:solidFill>
                <a:sym typeface="Montserrat SemiBold"/>
              </a:rPr>
              <a:t>Цель:</a:t>
            </a:r>
            <a:endParaRPr lang="ru-RU" sz="1500" dirty="0">
              <a:solidFill>
                <a:srgbClr val="DB186B"/>
              </a:solidFill>
              <a:sym typeface="Montserrat SemiBold"/>
            </a:endParaRPr>
          </a:p>
        </p:txBody>
      </p:sp>
      <p:sp>
        <p:nvSpPr>
          <p:cNvPr id="16402" name="Google Shape;121;p2"/>
          <p:cNvSpPr txBox="1">
            <a:spLocks noChangeArrowheads="1"/>
          </p:cNvSpPr>
          <p:nvPr/>
        </p:nvSpPr>
        <p:spPr bwMode="auto">
          <a:xfrm>
            <a:off x="5086351" y="3495611"/>
            <a:ext cx="36957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</a:pPr>
            <a:r>
              <a:rPr lang="ru-RU" dirty="0">
                <a:solidFill>
                  <a:srgbClr val="002060"/>
                </a:solidFill>
                <a:sym typeface="Montserrat SemiBold"/>
              </a:rPr>
              <a:t>Актив местных территориальных отделений, входящих в состав Союза женщин Челябинской области</a:t>
            </a:r>
          </a:p>
        </p:txBody>
      </p:sp>
      <p:sp>
        <p:nvSpPr>
          <p:cNvPr id="16403" name="Google Shape;122;p2"/>
          <p:cNvSpPr txBox="1">
            <a:spLocks noChangeArrowheads="1"/>
          </p:cNvSpPr>
          <p:nvPr/>
        </p:nvSpPr>
        <p:spPr bwMode="auto">
          <a:xfrm>
            <a:off x="4999915" y="4359482"/>
            <a:ext cx="36957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</a:pPr>
            <a:r>
              <a:rPr lang="ru-RU" dirty="0">
                <a:solidFill>
                  <a:srgbClr val="002060"/>
                </a:solidFill>
                <a:sym typeface="Montserrat SemiBold"/>
              </a:rPr>
              <a:t>Повышение качества социальной деятельности женских объединений в территориях Челябинской области через формирование пилотных площадок (ресурсных центров) по направлениям Здоровье женщин, Социальное предпринимательство, Благополучная семья, Женское лидерство и Молодежь </a:t>
            </a:r>
          </a:p>
        </p:txBody>
      </p:sp>
      <p:sp>
        <p:nvSpPr>
          <p:cNvPr id="16404" name="Google Shape;123;p2"/>
          <p:cNvSpPr txBox="1">
            <a:spLocks noChangeArrowheads="1"/>
          </p:cNvSpPr>
          <p:nvPr/>
        </p:nvSpPr>
        <p:spPr bwMode="auto">
          <a:xfrm>
            <a:off x="9929813" y="3592513"/>
            <a:ext cx="9842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</a:pPr>
            <a:r>
              <a:rPr lang="ru-RU">
                <a:latin typeface="Montserrat SemiBold"/>
                <a:sym typeface="Montserrat SemiBold"/>
              </a:rPr>
              <a:t>фото</a:t>
            </a:r>
            <a:r>
              <a:rPr lang="ru-RU" sz="1500">
                <a:latin typeface="Montserrat SemiBold"/>
                <a:sym typeface="Montserrat SemiBold"/>
              </a:rPr>
              <a:t/>
            </a:r>
            <a:br>
              <a:rPr lang="ru-RU" sz="1500">
                <a:latin typeface="Montserrat SemiBold"/>
                <a:sym typeface="Montserrat SemiBold"/>
              </a:rPr>
            </a:br>
            <a:endParaRPr lang="ru-RU" sz="1500">
              <a:solidFill>
                <a:srgbClr val="70AD47"/>
              </a:solidFill>
              <a:latin typeface="Montserrat SemiBold"/>
              <a:sym typeface="Montserrat SemiBold"/>
            </a:endParaRPr>
          </a:p>
        </p:txBody>
      </p:sp>
      <p:pic>
        <p:nvPicPr>
          <p:cNvPr id="16407" name="Picture 23" descr="IMG-20220702-WA0105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23325" y="2718007"/>
            <a:ext cx="3238500" cy="2374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388" name="Google Shape;107;p2"/>
          <p:cNvSpPr>
            <a:spLocks noChangeArrowheads="1"/>
          </p:cNvSpPr>
          <p:nvPr/>
        </p:nvSpPr>
        <p:spPr bwMode="auto">
          <a:xfrm>
            <a:off x="1036026" y="155573"/>
            <a:ext cx="9662868" cy="1015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5" tIns="45700" rIns="91425" bIns="45700">
            <a:spAutoFit/>
          </a:bodyPr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2000" dirty="0" smtClean="0">
                <a:solidFill>
                  <a:srgbClr val="DB186B"/>
                </a:solidFill>
                <a:latin typeface="+mn-lt"/>
                <a:sym typeface="Montserrat Black"/>
              </a:rPr>
              <a:t>Проект реализуется при поддержке </a:t>
            </a:r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2000" dirty="0" smtClean="0">
                <a:solidFill>
                  <a:srgbClr val="DB186B"/>
                </a:solidFill>
                <a:latin typeface="+mn-lt"/>
                <a:sym typeface="Montserrat Black"/>
              </a:rPr>
              <a:t>Фонда грантов Губернатора Челябинской области </a:t>
            </a:r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2000" dirty="0" smtClean="0">
                <a:solidFill>
                  <a:srgbClr val="DB186B"/>
                </a:solidFill>
                <a:latin typeface="+mn-lt"/>
                <a:sym typeface="Montserrat Black"/>
              </a:rPr>
              <a:t>и Фонда Президентских грантов </a:t>
            </a:r>
            <a:endParaRPr lang="ru-RU" sz="2000" dirty="0">
              <a:solidFill>
                <a:srgbClr val="DB186B"/>
              </a:solidFill>
              <a:latin typeface="+mn-lt"/>
              <a:sym typeface="Calibri" pitchFamily="34" charset="0"/>
            </a:endParaRPr>
          </a:p>
        </p:txBody>
      </p:sp>
      <p:sp>
        <p:nvSpPr>
          <p:cNvPr id="16387" name="Google Shape;106;p2"/>
          <p:cNvSpPr>
            <a:spLocks noChangeArrowheads="1"/>
          </p:cNvSpPr>
          <p:nvPr/>
        </p:nvSpPr>
        <p:spPr bwMode="auto">
          <a:xfrm>
            <a:off x="1254492" y="1573039"/>
            <a:ext cx="9225939" cy="835025"/>
          </a:xfrm>
          <a:prstGeom prst="roundRect">
            <a:avLst>
              <a:gd name="adj" fmla="val 50000"/>
            </a:avLst>
          </a:prstGeom>
          <a:solidFill>
            <a:srgbClr val="6DC5E1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16389" name="Google Shape;108;p2"/>
          <p:cNvSpPr txBox="1">
            <a:spLocks noChangeArrowheads="1"/>
          </p:cNvSpPr>
          <p:nvPr/>
        </p:nvSpPr>
        <p:spPr bwMode="auto">
          <a:xfrm>
            <a:off x="1089281" y="1701799"/>
            <a:ext cx="9556359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1600" b="1" dirty="0">
                <a:solidFill>
                  <a:srgbClr val="002060"/>
                </a:solidFill>
                <a:sym typeface="Montserrat"/>
              </a:rPr>
              <a:t>НОВЫЙ ВЕКТОР </a:t>
            </a:r>
            <a:r>
              <a:rPr lang="ru-RU" sz="1600" b="1" dirty="0" smtClean="0">
                <a:solidFill>
                  <a:srgbClr val="002060"/>
                </a:solidFill>
                <a:sym typeface="Montserrat"/>
              </a:rPr>
              <a:t>ФОРМИРОВАНИЯ </a:t>
            </a:r>
            <a:r>
              <a:rPr lang="ru-RU" sz="1600" b="1" dirty="0">
                <a:solidFill>
                  <a:srgbClr val="002060"/>
                </a:solidFill>
                <a:sym typeface="Montserrat"/>
              </a:rPr>
              <a:t>РЕСУРСОВ РАЗВИТИЯ ЖЕНСКИХ </a:t>
            </a:r>
            <a:r>
              <a:rPr lang="ru-RU" sz="1600" b="1" dirty="0" smtClean="0">
                <a:solidFill>
                  <a:srgbClr val="002060"/>
                </a:solidFill>
                <a:sym typeface="Montserrat"/>
              </a:rPr>
              <a:t>ОБЪЕДИНЕНИЙ</a:t>
            </a:r>
            <a:endParaRPr lang="ru-RU" sz="1600" b="1" dirty="0">
              <a:solidFill>
                <a:srgbClr val="002060"/>
              </a:solidFill>
              <a:sym typeface="Montserra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675" y="299351"/>
            <a:ext cx="2476124" cy="8196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344" y="-140350"/>
            <a:ext cx="1623694" cy="152491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8900"/>
            <a:ext cx="12192000" cy="6946900"/>
          </a:xfrm>
          <a:prstGeom prst="rect">
            <a:avLst/>
          </a:prstGeom>
        </p:spPr>
      </p:pic>
      <p:sp>
        <p:nvSpPr>
          <p:cNvPr id="16388" name="Google Shape;107;p2"/>
          <p:cNvSpPr>
            <a:spLocks noChangeArrowheads="1"/>
          </p:cNvSpPr>
          <p:nvPr/>
        </p:nvSpPr>
        <p:spPr bwMode="auto">
          <a:xfrm>
            <a:off x="1036026" y="155573"/>
            <a:ext cx="9662868" cy="1015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5" tIns="45700" rIns="91425" bIns="45700">
            <a:spAutoFit/>
          </a:bodyPr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2000" dirty="0" smtClean="0">
                <a:solidFill>
                  <a:srgbClr val="DB186B"/>
                </a:solidFill>
                <a:latin typeface="+mn-lt"/>
                <a:sym typeface="Montserrat Black"/>
              </a:rPr>
              <a:t>Проект реализуется при поддержке </a:t>
            </a:r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2000" dirty="0" smtClean="0">
                <a:solidFill>
                  <a:srgbClr val="DB186B"/>
                </a:solidFill>
                <a:latin typeface="+mn-lt"/>
                <a:sym typeface="Montserrat Black"/>
              </a:rPr>
              <a:t>Фонда грантов Губернатора Челябинской области </a:t>
            </a:r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2000" dirty="0" smtClean="0">
                <a:solidFill>
                  <a:srgbClr val="DB186B"/>
                </a:solidFill>
                <a:latin typeface="+mn-lt"/>
                <a:sym typeface="Montserrat Black"/>
              </a:rPr>
              <a:t>и Фонда Президентских грантов </a:t>
            </a:r>
            <a:endParaRPr lang="ru-RU" sz="2000" dirty="0">
              <a:solidFill>
                <a:srgbClr val="DB186B"/>
              </a:solidFill>
              <a:latin typeface="+mn-lt"/>
              <a:sym typeface="Calibri" pitchFamily="34" charset="0"/>
            </a:endParaRPr>
          </a:p>
        </p:txBody>
      </p:sp>
      <p:sp>
        <p:nvSpPr>
          <p:cNvPr id="16387" name="Google Shape;106;p2"/>
          <p:cNvSpPr>
            <a:spLocks noChangeArrowheads="1"/>
          </p:cNvSpPr>
          <p:nvPr/>
        </p:nvSpPr>
        <p:spPr bwMode="auto">
          <a:xfrm>
            <a:off x="1254492" y="1573039"/>
            <a:ext cx="9225939" cy="835025"/>
          </a:xfrm>
          <a:prstGeom prst="roundRect">
            <a:avLst>
              <a:gd name="adj" fmla="val 50000"/>
            </a:avLst>
          </a:prstGeom>
          <a:solidFill>
            <a:srgbClr val="6DC5E1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16389" name="Google Shape;108;p2"/>
          <p:cNvSpPr txBox="1">
            <a:spLocks noChangeArrowheads="1"/>
          </p:cNvSpPr>
          <p:nvPr/>
        </p:nvSpPr>
        <p:spPr bwMode="auto">
          <a:xfrm>
            <a:off x="1089281" y="1701799"/>
            <a:ext cx="9556359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1600" b="1" dirty="0" smtClean="0">
                <a:solidFill>
                  <a:srgbClr val="002060"/>
                </a:solidFill>
                <a:sym typeface="Montserrat"/>
              </a:rPr>
              <a:t>ГЕОГРАФИЯ ПРОЕКТА «НОВЫЙ ВЕКТОР»</a:t>
            </a:r>
            <a:endParaRPr lang="ru-RU" sz="1600" b="1" dirty="0">
              <a:solidFill>
                <a:srgbClr val="002060"/>
              </a:solidFill>
              <a:sym typeface="Montserra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675" y="299351"/>
            <a:ext cx="2476124" cy="8196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344" y="-140350"/>
            <a:ext cx="1623694" cy="152491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03903" y="2483074"/>
            <a:ext cx="8212441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b="1" dirty="0">
                <a:solidFill>
                  <a:srgbClr val="DB186B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ru-RU" sz="2000" b="1" dirty="0">
                <a:solidFill>
                  <a:srgbClr val="DB186B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DB186B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МУНИЦИПАЛЬНЫХ</a:t>
            </a:r>
            <a:r>
              <a:rPr lang="ru-RU" sz="2000" b="1" dirty="0">
                <a:solidFill>
                  <a:srgbClr val="DB186B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DB186B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ТЕРРИТОРИЙ</a:t>
            </a:r>
            <a:r>
              <a:rPr lang="ru-RU" sz="2000" b="1" dirty="0">
                <a:solidFill>
                  <a:srgbClr val="DB186B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DB186B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ЧЕЛЯБИНСКОЙ</a:t>
            </a:r>
            <a:r>
              <a:rPr lang="ru-RU" sz="2000" b="1" dirty="0">
                <a:solidFill>
                  <a:srgbClr val="DB186B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DB186B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ОБЛАСТИ</a:t>
            </a:r>
            <a:endParaRPr lang="ru-RU" sz="2000" b="1" dirty="0">
              <a:solidFill>
                <a:srgbClr val="DB186B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3903" y="3384550"/>
            <a:ext cx="459536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Красноармейский район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+mn-lt"/>
              </a:rPr>
              <a:t>Верхнеуральск</a:t>
            </a:r>
          </a:p>
          <a:p>
            <a:r>
              <a:rPr lang="ru-RU" sz="1600" b="1" dirty="0">
                <a:solidFill>
                  <a:srgbClr val="002060"/>
                </a:solidFill>
                <a:latin typeface="+mn-lt"/>
              </a:rPr>
              <a:t>Увельский </a:t>
            </a:r>
            <a:r>
              <a:rPr lang="ru-RU" sz="1600" b="1" dirty="0" smtClean="0">
                <a:solidFill>
                  <a:srgbClr val="002060"/>
                </a:solidFill>
                <a:latin typeface="+mn-lt"/>
              </a:rPr>
              <a:t>район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+mn-lt"/>
              </a:rPr>
              <a:t>Октябрьский район</a:t>
            </a:r>
          </a:p>
          <a:p>
            <a:r>
              <a:rPr lang="ru-RU" sz="1600" b="1" dirty="0" err="1" smtClean="0">
                <a:solidFill>
                  <a:srgbClr val="002060"/>
                </a:solidFill>
                <a:latin typeface="+mn-lt"/>
              </a:rPr>
              <a:t>Коркинский</a:t>
            </a:r>
            <a:r>
              <a:rPr lang="ru-RU" sz="1600" b="1" dirty="0" smtClean="0">
                <a:solidFill>
                  <a:srgbClr val="002060"/>
                </a:solidFill>
                <a:latin typeface="+mn-lt"/>
              </a:rPr>
              <a:t> район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+mn-lt"/>
              </a:rPr>
              <a:t>Сосновский район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+mn-lt"/>
              </a:rPr>
              <a:t>Троицк</a:t>
            </a:r>
          </a:p>
          <a:p>
            <a:r>
              <a:rPr lang="ru-RU" sz="1600" b="1" dirty="0" err="1" smtClean="0">
                <a:solidFill>
                  <a:srgbClr val="002060"/>
                </a:solidFill>
                <a:latin typeface="+mn-lt"/>
              </a:rPr>
              <a:t>Еткульский</a:t>
            </a:r>
            <a:r>
              <a:rPr lang="ru-RU" sz="1600" b="1" dirty="0" smtClean="0">
                <a:solidFill>
                  <a:srgbClr val="002060"/>
                </a:solidFill>
                <a:latin typeface="+mn-lt"/>
              </a:rPr>
              <a:t> район </a:t>
            </a:r>
          </a:p>
          <a:p>
            <a:r>
              <a:rPr lang="ru-RU" sz="1600" b="1" dirty="0">
                <a:solidFill>
                  <a:srgbClr val="002060"/>
                </a:solidFill>
                <a:latin typeface="+mn-lt"/>
              </a:rPr>
              <a:t>Рощинское поселение Сосновского района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01" y="3796204"/>
            <a:ext cx="1465302" cy="14850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639" y="3374082"/>
            <a:ext cx="3998799" cy="2839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72113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435" name="Google Shape;130;p3"/>
          <p:cNvSpPr>
            <a:spLocks noChangeArrowheads="1"/>
          </p:cNvSpPr>
          <p:nvPr/>
        </p:nvSpPr>
        <p:spPr bwMode="auto">
          <a:xfrm>
            <a:off x="4308475" y="565943"/>
            <a:ext cx="6631722" cy="461963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18436" name="Google Shape;131;p3"/>
          <p:cNvSpPr>
            <a:spLocks noChangeArrowheads="1"/>
          </p:cNvSpPr>
          <p:nvPr/>
        </p:nvSpPr>
        <p:spPr bwMode="auto">
          <a:xfrm>
            <a:off x="4308475" y="442913"/>
            <a:ext cx="35750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>
            <a:spAutoFit/>
          </a:bodyPr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4000" b="1" dirty="0">
                <a:latin typeface="Montserrat Black"/>
                <a:sym typeface="Montserrat Black"/>
              </a:rPr>
              <a:t> </a:t>
            </a:r>
            <a:endParaRPr lang="ru-RU" sz="4000" dirty="0"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18437" name="Google Shape;132;p3"/>
          <p:cNvSpPr txBox="1">
            <a:spLocks noChangeArrowheads="1"/>
          </p:cNvSpPr>
          <p:nvPr/>
        </p:nvSpPr>
        <p:spPr bwMode="auto">
          <a:xfrm>
            <a:off x="5527427" y="592110"/>
            <a:ext cx="6038672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FFFFFF"/>
              </a:buClr>
              <a:buSzPts val="1900"/>
              <a:buFont typeface="Arial" charset="0"/>
              <a:buNone/>
            </a:pPr>
            <a:r>
              <a:rPr lang="ru-RU" sz="1900" b="1" dirty="0" smtClean="0">
                <a:solidFill>
                  <a:srgbClr val="002060"/>
                </a:solidFill>
                <a:latin typeface="+mn-lt"/>
                <a:sym typeface="Montserrat"/>
              </a:rPr>
              <a:t>ПРОЕКТ </a:t>
            </a:r>
            <a:r>
              <a:rPr lang="ru-RU" sz="1900" b="1" dirty="0">
                <a:solidFill>
                  <a:srgbClr val="002060"/>
                </a:solidFill>
                <a:latin typeface="+mn-lt"/>
                <a:sym typeface="Montserrat"/>
              </a:rPr>
              <a:t>В СОЦИАЛЬНЫХ СЕТЯХ</a:t>
            </a:r>
            <a:endParaRPr lang="ru-RU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8439" name="Google Shape;134;p3"/>
          <p:cNvSpPr txBox="1">
            <a:spLocks noChangeArrowheads="1"/>
          </p:cNvSpPr>
          <p:nvPr/>
        </p:nvSpPr>
        <p:spPr bwMode="auto">
          <a:xfrm>
            <a:off x="3997077" y="1963787"/>
            <a:ext cx="8235950" cy="383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FF954D"/>
              </a:buClr>
              <a:buSzPts val="1800"/>
              <a:buFont typeface="Arial" charset="0"/>
              <a:buNone/>
            </a:pPr>
            <a:r>
              <a:rPr lang="ru-RU" b="1" dirty="0" smtClean="0">
                <a:solidFill>
                  <a:srgbClr val="DB186B"/>
                </a:solidFill>
                <a:sym typeface="Montserrat"/>
              </a:rPr>
              <a:t>Группа </a:t>
            </a:r>
            <a:r>
              <a:rPr lang="ru-RU" b="1" dirty="0">
                <a:solidFill>
                  <a:srgbClr val="DB186B"/>
                </a:solidFill>
                <a:sym typeface="Montserrat"/>
              </a:rPr>
              <a:t>Союза женщин Челябинской области</a:t>
            </a:r>
            <a:endParaRPr lang="ru-RU" sz="1800" b="1" dirty="0">
              <a:solidFill>
                <a:srgbClr val="DB186B"/>
              </a:solidFill>
              <a:latin typeface="Montserrat"/>
              <a:sym typeface="Montserrat"/>
            </a:endParaRPr>
          </a:p>
          <a:p>
            <a:pPr>
              <a:buClr>
                <a:srgbClr val="FF954D"/>
              </a:buClr>
              <a:buSzPts val="1800"/>
              <a:buFont typeface="Arial" charset="0"/>
              <a:buNone/>
            </a:pPr>
            <a:endParaRPr lang="ru-RU" sz="1800" b="1" dirty="0">
              <a:solidFill>
                <a:srgbClr val="DB186B"/>
              </a:solidFill>
              <a:latin typeface="Montserrat"/>
              <a:sym typeface="Montserrat"/>
            </a:endParaRPr>
          </a:p>
          <a:p>
            <a:pPr>
              <a:buClr>
                <a:srgbClr val="FF954D"/>
              </a:buClr>
              <a:buSzPts val="1800"/>
              <a:buFont typeface="Arial" charset="0"/>
              <a:buNone/>
            </a:pPr>
            <a:endParaRPr lang="ru-RU" b="1" dirty="0" smtClean="0">
              <a:solidFill>
                <a:srgbClr val="DB186B"/>
              </a:solidFill>
              <a:sym typeface="Montserrat"/>
            </a:endParaRPr>
          </a:p>
          <a:p>
            <a:pPr>
              <a:buClr>
                <a:srgbClr val="FF954D"/>
              </a:buClr>
              <a:buSzPts val="1800"/>
              <a:buFont typeface="Arial" charset="0"/>
              <a:buNone/>
            </a:pPr>
            <a:r>
              <a:rPr lang="ru-RU" b="1" dirty="0" smtClean="0">
                <a:solidFill>
                  <a:srgbClr val="DB186B"/>
                </a:solidFill>
                <a:sym typeface="Montserrat"/>
              </a:rPr>
              <a:t>Группа </a:t>
            </a:r>
            <a:r>
              <a:rPr lang="ru-RU" b="1" dirty="0">
                <a:solidFill>
                  <a:srgbClr val="DB186B"/>
                </a:solidFill>
                <a:sym typeface="Montserrat"/>
              </a:rPr>
              <a:t>«Новый вектор» - всё о ходе проекта</a:t>
            </a:r>
            <a:endParaRPr lang="ru-RU" sz="1800" b="1" dirty="0">
              <a:solidFill>
                <a:srgbClr val="DB186B"/>
              </a:solidFill>
              <a:latin typeface="Montserrat"/>
              <a:sym typeface="Montserrat"/>
            </a:endParaRPr>
          </a:p>
          <a:p>
            <a:pPr>
              <a:buClr>
                <a:srgbClr val="FF954D"/>
              </a:buClr>
              <a:buSzPts val="1800"/>
              <a:buFont typeface="Arial" charset="0"/>
              <a:buNone/>
            </a:pPr>
            <a:endParaRPr lang="ru-RU" sz="1800" b="1" dirty="0" smtClean="0">
              <a:solidFill>
                <a:srgbClr val="DB186B"/>
              </a:solidFill>
              <a:latin typeface="Montserrat"/>
              <a:sym typeface="Montserrat"/>
            </a:endParaRPr>
          </a:p>
          <a:p>
            <a:pPr>
              <a:buClr>
                <a:srgbClr val="FF954D"/>
              </a:buClr>
              <a:buSzPts val="1800"/>
              <a:buFont typeface="Arial" charset="0"/>
              <a:buNone/>
            </a:pPr>
            <a:r>
              <a:rPr lang="ru-RU" b="1" dirty="0" smtClean="0">
                <a:solidFill>
                  <a:srgbClr val="DB186B"/>
                </a:solidFill>
              </a:rPr>
              <a:t>Группа </a:t>
            </a:r>
            <a:r>
              <a:rPr lang="ru-RU" b="1" dirty="0">
                <a:solidFill>
                  <a:srgbClr val="DB186B"/>
                </a:solidFill>
              </a:rPr>
              <a:t>Совета </a:t>
            </a:r>
            <a:r>
              <a:rPr lang="ru-RU" b="1" dirty="0" smtClean="0">
                <a:solidFill>
                  <a:srgbClr val="DB186B"/>
                </a:solidFill>
              </a:rPr>
              <a:t>женщин </a:t>
            </a:r>
            <a:r>
              <a:rPr lang="ru-RU" b="1" dirty="0">
                <a:solidFill>
                  <a:srgbClr val="DB186B"/>
                </a:solidFill>
              </a:rPr>
              <a:t>Увельского района, освещается направление «Социальное предпринимательство»</a:t>
            </a:r>
          </a:p>
          <a:p>
            <a:pPr>
              <a:buClr>
                <a:srgbClr val="FF954D"/>
              </a:buClr>
              <a:buSzPts val="1800"/>
              <a:buFont typeface="Arial" charset="0"/>
              <a:buNone/>
            </a:pPr>
            <a:endParaRPr lang="ru-RU" b="1" dirty="0">
              <a:solidFill>
                <a:srgbClr val="DB186B"/>
              </a:solidFill>
            </a:endParaRPr>
          </a:p>
          <a:p>
            <a:pPr>
              <a:buClr>
                <a:srgbClr val="FF954D"/>
              </a:buClr>
              <a:buSzPts val="1800"/>
              <a:buFont typeface="Arial" charset="0"/>
              <a:buNone/>
            </a:pPr>
            <a:endParaRPr lang="ru-RU" b="1" dirty="0" smtClean="0">
              <a:solidFill>
                <a:srgbClr val="DB186B"/>
              </a:solidFill>
            </a:endParaRPr>
          </a:p>
          <a:p>
            <a:pPr>
              <a:buClr>
                <a:srgbClr val="FF954D"/>
              </a:buClr>
              <a:buSzPts val="1800"/>
              <a:buFont typeface="Arial" charset="0"/>
              <a:buNone/>
            </a:pPr>
            <a:r>
              <a:rPr lang="ru-RU" b="1" dirty="0" smtClean="0">
                <a:solidFill>
                  <a:srgbClr val="DB186B"/>
                </a:solidFill>
              </a:rPr>
              <a:t>Группа </a:t>
            </a:r>
            <a:r>
              <a:rPr lang="ru-RU" b="1" dirty="0">
                <a:solidFill>
                  <a:srgbClr val="DB186B"/>
                </a:solidFill>
              </a:rPr>
              <a:t>Октябрьского Совета женщин, освещается направление «Молодёжь»</a:t>
            </a:r>
          </a:p>
          <a:p>
            <a:pPr>
              <a:buClr>
                <a:srgbClr val="FF954D"/>
              </a:buClr>
              <a:buSzPts val="1800"/>
              <a:buFont typeface="Arial" charset="0"/>
              <a:buNone/>
            </a:pPr>
            <a:endParaRPr lang="ru-RU" b="1" dirty="0">
              <a:solidFill>
                <a:srgbClr val="DB186B"/>
              </a:solidFill>
            </a:endParaRPr>
          </a:p>
          <a:p>
            <a:pPr>
              <a:buClr>
                <a:srgbClr val="FF954D"/>
              </a:buClr>
              <a:buSzPts val="1800"/>
              <a:buFont typeface="Arial" charset="0"/>
              <a:buNone/>
            </a:pPr>
            <a:endParaRPr lang="ru-RU" b="1" dirty="0" smtClean="0">
              <a:solidFill>
                <a:srgbClr val="DB186B"/>
              </a:solidFill>
            </a:endParaRPr>
          </a:p>
          <a:p>
            <a:pPr>
              <a:buClr>
                <a:srgbClr val="FF954D"/>
              </a:buClr>
              <a:buSzPts val="1800"/>
              <a:buFont typeface="Arial" charset="0"/>
              <a:buNone/>
            </a:pPr>
            <a:r>
              <a:rPr lang="ru-RU" b="1" dirty="0" smtClean="0">
                <a:solidFill>
                  <a:srgbClr val="DB186B"/>
                </a:solidFill>
              </a:rPr>
              <a:t>Группа </a:t>
            </a:r>
            <a:r>
              <a:rPr lang="ru-RU" b="1" dirty="0">
                <a:solidFill>
                  <a:srgbClr val="DB186B"/>
                </a:solidFill>
              </a:rPr>
              <a:t>Совета женщин Красноармейского района, освещается направление «Женское здоровье»</a:t>
            </a:r>
          </a:p>
          <a:p>
            <a:pPr>
              <a:buClr>
                <a:srgbClr val="FF954D"/>
              </a:buClr>
              <a:buSzPts val="1800"/>
              <a:buFont typeface="Arial" charset="0"/>
              <a:buNone/>
            </a:pPr>
            <a:endParaRPr lang="ru-RU" b="1" dirty="0">
              <a:solidFill>
                <a:srgbClr val="DB186B"/>
              </a:solidFill>
            </a:endParaRPr>
          </a:p>
          <a:p>
            <a:pPr>
              <a:buClr>
                <a:srgbClr val="FF954D"/>
              </a:buClr>
              <a:buSzPts val="1800"/>
              <a:buFont typeface="Arial" charset="0"/>
              <a:buNone/>
            </a:pPr>
            <a:endParaRPr lang="ru-RU" b="1" dirty="0" smtClean="0">
              <a:solidFill>
                <a:srgbClr val="DB186B"/>
              </a:solidFill>
            </a:endParaRPr>
          </a:p>
          <a:p>
            <a:pPr>
              <a:buClr>
                <a:srgbClr val="FF954D"/>
              </a:buClr>
              <a:buSzPts val="1800"/>
              <a:buFont typeface="Arial" charset="0"/>
              <a:buNone/>
            </a:pPr>
            <a:r>
              <a:rPr lang="ru-RU" b="1" dirty="0" smtClean="0">
                <a:solidFill>
                  <a:srgbClr val="DB186B"/>
                </a:solidFill>
              </a:rPr>
              <a:t>Освещается </a:t>
            </a:r>
            <a:r>
              <a:rPr lang="ru-RU" b="1" dirty="0">
                <a:solidFill>
                  <a:srgbClr val="DB186B"/>
                </a:solidFill>
              </a:rPr>
              <a:t>направление «Благополучная семья»</a:t>
            </a:r>
          </a:p>
          <a:p>
            <a:pPr>
              <a:spcBef>
                <a:spcPts val="363"/>
              </a:spcBef>
              <a:buClr>
                <a:srgbClr val="FF954D"/>
              </a:buClr>
              <a:buSzPts val="1800"/>
              <a:buFont typeface="Arial" charset="0"/>
              <a:buNone/>
            </a:pPr>
            <a:r>
              <a:rPr lang="ru-RU" sz="1800" dirty="0">
                <a:solidFill>
                  <a:srgbClr val="FF954D"/>
                </a:solidFill>
                <a:latin typeface="Montserrat SemiBold"/>
                <a:sym typeface="Montserrat SemiBold"/>
              </a:rPr>
              <a:t/>
            </a:r>
            <a:br>
              <a:rPr lang="ru-RU" sz="1800" dirty="0">
                <a:solidFill>
                  <a:srgbClr val="FF954D"/>
                </a:solidFill>
                <a:latin typeface="Montserrat SemiBold"/>
                <a:sym typeface="Montserrat SemiBold"/>
              </a:rPr>
            </a:br>
            <a:endParaRPr lang="ru-RU" sz="1800" dirty="0">
              <a:solidFill>
                <a:srgbClr val="FF954D"/>
              </a:solidFill>
              <a:latin typeface="Montserrat SemiBold"/>
              <a:sym typeface="Montserrat SemiBold"/>
            </a:endParaRPr>
          </a:p>
        </p:txBody>
      </p:sp>
      <p:sp>
        <p:nvSpPr>
          <p:cNvPr id="18442" name="Google Shape;137;p3"/>
          <p:cNvSpPr>
            <a:spLocks noChangeArrowheads="1"/>
          </p:cNvSpPr>
          <p:nvPr/>
        </p:nvSpPr>
        <p:spPr bwMode="auto">
          <a:xfrm>
            <a:off x="2411591" y="1743048"/>
            <a:ext cx="9195534" cy="4610105"/>
          </a:xfrm>
          <a:prstGeom prst="roundRect">
            <a:avLst>
              <a:gd name="adj" fmla="val 9551"/>
            </a:avLst>
          </a:prstGeom>
          <a:noFill/>
          <a:ln w="38100">
            <a:solidFill>
              <a:srgbClr val="DB186B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  <a:latin typeface="Calibri" pitchFamily="34" charset="0"/>
              <a:sym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238" y="278667"/>
            <a:ext cx="2847079" cy="11278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828" y="1837533"/>
            <a:ext cx="736695" cy="7366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180" y="2483444"/>
            <a:ext cx="750343" cy="7503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278" y="3145480"/>
            <a:ext cx="849715" cy="8497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180" y="3928093"/>
            <a:ext cx="807304" cy="8073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671" y="4662881"/>
            <a:ext cx="818132" cy="8181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180" y="5415012"/>
            <a:ext cx="762000" cy="762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71" y="2712486"/>
            <a:ext cx="1950395" cy="19503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0483" name="Google Shape;144;p4"/>
          <p:cNvSpPr>
            <a:spLocks noChangeArrowheads="1"/>
          </p:cNvSpPr>
          <p:nvPr/>
        </p:nvSpPr>
        <p:spPr bwMode="auto">
          <a:xfrm>
            <a:off x="398463" y="236538"/>
            <a:ext cx="7813675" cy="132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>
            <a:spAutoFit/>
          </a:bodyPr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2000" b="1" dirty="0">
                <a:solidFill>
                  <a:srgbClr val="DB186B"/>
                </a:solidFill>
                <a:latin typeface="+mn-lt"/>
                <a:sym typeface="Montserrat Black"/>
              </a:rPr>
              <a:t>ПРИЗНАНИЕ И ВОВЛЕЧЕННОСТЬ</a:t>
            </a:r>
            <a:endParaRPr lang="ru-RU" sz="2000" dirty="0">
              <a:solidFill>
                <a:srgbClr val="DB186B"/>
              </a:solidFill>
              <a:latin typeface="+mn-lt"/>
            </a:endParaRPr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2000" b="1" dirty="0">
                <a:solidFill>
                  <a:srgbClr val="DB186B"/>
                </a:solidFill>
                <a:latin typeface="+mn-lt"/>
                <a:sym typeface="Montserrat Black"/>
              </a:rPr>
              <a:t>(«ДЕЙСТВУЮЩИЕ ЛИЦА») </a:t>
            </a:r>
            <a:endParaRPr lang="ru-RU" sz="2000" dirty="0">
              <a:solidFill>
                <a:srgbClr val="DB186B"/>
              </a:solidFill>
              <a:latin typeface="+mn-lt"/>
            </a:endParaRPr>
          </a:p>
          <a:p>
            <a:pPr>
              <a:buClr>
                <a:srgbClr val="000000"/>
              </a:buClr>
              <a:buFont typeface="Arial" charset="0"/>
              <a:buNone/>
            </a:pPr>
            <a:endParaRPr lang="ru-RU" sz="4000" dirty="0"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20485" name="Google Shape;146;p4"/>
          <p:cNvSpPr txBox="1">
            <a:spLocks noChangeArrowheads="1"/>
          </p:cNvSpPr>
          <p:nvPr/>
        </p:nvSpPr>
        <p:spPr bwMode="auto">
          <a:xfrm>
            <a:off x="604838" y="1284505"/>
            <a:ext cx="10229850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lnSpc>
                <a:spcPct val="80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r>
              <a:rPr lang="ru-RU" sz="1600" b="1" dirty="0">
                <a:solidFill>
                  <a:srgbClr val="002060"/>
                </a:solidFill>
                <a:latin typeface="+mn-lt"/>
                <a:sym typeface="Montserrat"/>
              </a:rPr>
              <a:t>БЛАГОПОЛУЧАТЕЛИ:  </a:t>
            </a:r>
            <a:r>
              <a:rPr lang="ru-RU" sz="1600" b="1" dirty="0">
                <a:solidFill>
                  <a:srgbClr val="002060"/>
                </a:solidFill>
                <a:latin typeface="+mn-lt"/>
                <a:sym typeface="Montserrat SemiBold"/>
              </a:rPr>
              <a:t>местные отделения Союза женщин области, население территорий – участниц проекта</a:t>
            </a:r>
          </a:p>
        </p:txBody>
      </p:sp>
      <p:sp>
        <p:nvSpPr>
          <p:cNvPr id="20488" name="Google Shape;149;p4"/>
          <p:cNvSpPr txBox="1">
            <a:spLocks noChangeArrowheads="1"/>
          </p:cNvSpPr>
          <p:nvPr/>
        </p:nvSpPr>
        <p:spPr bwMode="auto">
          <a:xfrm>
            <a:off x="981075" y="3169438"/>
            <a:ext cx="1022985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lnSpc>
                <a:spcPct val="80000"/>
              </a:lnSpc>
              <a:buClr>
                <a:srgbClr val="FFFFFF"/>
              </a:buClr>
              <a:buSzPct val="100000"/>
              <a:buFont typeface="Arial" charset="0"/>
              <a:buNone/>
            </a:pPr>
            <a:r>
              <a:rPr lang="ru-RU" b="1" dirty="0">
                <a:solidFill>
                  <a:srgbClr val="FFFFFF"/>
                </a:solidFill>
                <a:latin typeface="Montserrat"/>
                <a:sym typeface="Montserrat"/>
              </a:rPr>
              <a:t>ВОЛОНТЁРЫ:  актив местных отделений, население территорий – участниц проекта</a:t>
            </a:r>
            <a:endParaRPr lang="ru-RU" sz="900" dirty="0"/>
          </a:p>
          <a:p>
            <a:pPr>
              <a:lnSpc>
                <a:spcPct val="80000"/>
              </a:lnSpc>
              <a:spcBef>
                <a:spcPts val="188"/>
              </a:spcBef>
              <a:buClr>
                <a:srgbClr val="FFFFFF"/>
              </a:buClr>
              <a:buSzPct val="100000"/>
              <a:buFont typeface="Arial" charset="0"/>
              <a:buNone/>
            </a:pPr>
            <a:r>
              <a:rPr lang="ru-RU" sz="900" dirty="0">
                <a:solidFill>
                  <a:srgbClr val="FFFFFF"/>
                </a:solidFill>
                <a:latin typeface="Montserrat SemiBold"/>
                <a:sym typeface="Montserrat SemiBold"/>
              </a:rPr>
              <a:t/>
            </a:r>
            <a:br>
              <a:rPr lang="ru-RU" sz="900" dirty="0">
                <a:solidFill>
                  <a:srgbClr val="FFFFFF"/>
                </a:solidFill>
                <a:latin typeface="Montserrat SemiBold"/>
                <a:sym typeface="Montserrat SemiBold"/>
              </a:rPr>
            </a:br>
            <a:endParaRPr lang="ru-RU" sz="900" dirty="0">
              <a:solidFill>
                <a:srgbClr val="FFFFFF"/>
              </a:solidFill>
              <a:latin typeface="Montserrat SemiBold"/>
              <a:sym typeface="Montserrat SemiBold"/>
            </a:endParaRPr>
          </a:p>
        </p:txBody>
      </p:sp>
      <p:sp>
        <p:nvSpPr>
          <p:cNvPr id="20490" name="Google Shape;151;p4"/>
          <p:cNvSpPr txBox="1">
            <a:spLocks noChangeArrowheads="1"/>
          </p:cNvSpPr>
          <p:nvPr/>
        </p:nvSpPr>
        <p:spPr bwMode="auto">
          <a:xfrm>
            <a:off x="604838" y="1737737"/>
            <a:ext cx="1022985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FFFFFF"/>
              </a:buClr>
              <a:buSzPts val="1400"/>
              <a:buFont typeface="Arial" charset="0"/>
              <a:buNone/>
            </a:pPr>
            <a:r>
              <a:rPr lang="ru-RU" sz="1600" b="1" dirty="0">
                <a:solidFill>
                  <a:srgbClr val="002060"/>
                </a:solidFill>
                <a:latin typeface="+mn-lt"/>
                <a:sym typeface="Montserrat"/>
              </a:rPr>
              <a:t>ПАРТНЁРЫ:  Фонд развития предпринимательства Челябинской области Центр «Мой бизнес», Уполномоченный по правам человека Челябинской области, АНО «Центр поддержки финансовой грамотности», ЧРО ОМОО «Российский союз сельской молодежи»</a:t>
            </a:r>
            <a:endParaRPr lang="ru-RU" sz="1600" dirty="0">
              <a:solidFill>
                <a:srgbClr val="002060"/>
              </a:solidFill>
              <a:latin typeface="+mn-lt"/>
              <a:sym typeface="Calibri" pitchFamily="34" charset="0"/>
            </a:endParaRPr>
          </a:p>
        </p:txBody>
      </p:sp>
      <p:sp>
        <p:nvSpPr>
          <p:cNvPr id="20492" name="Google Shape;153;p4"/>
          <p:cNvSpPr txBox="1">
            <a:spLocks noChangeArrowheads="1"/>
          </p:cNvSpPr>
          <p:nvPr/>
        </p:nvSpPr>
        <p:spPr bwMode="auto">
          <a:xfrm>
            <a:off x="604838" y="2670443"/>
            <a:ext cx="102298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FFFFFF"/>
              </a:buClr>
              <a:buSzPts val="1400"/>
              <a:buFont typeface="Arial" charset="0"/>
              <a:buNone/>
            </a:pPr>
            <a:r>
              <a:rPr lang="ru-RU" sz="1600" b="1" dirty="0">
                <a:solidFill>
                  <a:srgbClr val="002060"/>
                </a:solidFill>
                <a:latin typeface="+mn-lt"/>
                <a:sym typeface="Montserrat"/>
              </a:rPr>
              <a:t>ОРГАНЫ ВЛАСТИ: Союз женщин России, Общественная Палата Челябинской области,  Управление общественных связей Правительства Челябинской области,  Министерство социальных отношений</a:t>
            </a:r>
            <a:endParaRPr lang="ru-RU" sz="1600" b="1" i="1" dirty="0">
              <a:solidFill>
                <a:srgbClr val="002060"/>
              </a:solidFill>
              <a:latin typeface="+mn-lt"/>
              <a:sym typeface="Montserrat"/>
            </a:endParaRPr>
          </a:p>
        </p:txBody>
      </p:sp>
      <p:sp>
        <p:nvSpPr>
          <p:cNvPr id="20494" name="Google Shape;155;p4"/>
          <p:cNvSpPr txBox="1">
            <a:spLocks noChangeArrowheads="1"/>
          </p:cNvSpPr>
          <p:nvPr/>
        </p:nvSpPr>
        <p:spPr bwMode="auto">
          <a:xfrm>
            <a:off x="604838" y="3610762"/>
            <a:ext cx="102298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FFFFFF"/>
              </a:buClr>
              <a:buSzPts val="1400"/>
              <a:buFont typeface="Arial" charset="0"/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+mn-lt"/>
                <a:sym typeface="Montserrat"/>
              </a:rPr>
              <a:t>МЕДИА: </a:t>
            </a:r>
            <a:r>
              <a:rPr lang="ru-RU" sz="1600" b="1" i="1" dirty="0" smtClean="0">
                <a:solidFill>
                  <a:srgbClr val="002060"/>
                </a:solidFill>
                <a:latin typeface="+mn-lt"/>
                <a:sym typeface="Montserrat"/>
              </a:rPr>
              <a:t>газета «</a:t>
            </a:r>
            <a:r>
              <a:rPr lang="ru-RU" sz="1600" b="1" i="1" dirty="0" err="1" smtClean="0">
                <a:solidFill>
                  <a:srgbClr val="002060"/>
                </a:solidFill>
                <a:latin typeface="+mn-lt"/>
                <a:sym typeface="Montserrat"/>
              </a:rPr>
              <a:t>Уралочка</a:t>
            </a:r>
            <a:r>
              <a:rPr lang="ru-RU" sz="1600" b="1" i="1" dirty="0" smtClean="0">
                <a:solidFill>
                  <a:srgbClr val="002060"/>
                </a:solidFill>
                <a:latin typeface="+mn-lt"/>
                <a:sym typeface="Montserrat"/>
              </a:rPr>
              <a:t>», сайт СЖР </a:t>
            </a:r>
            <a:r>
              <a:rPr lang="en-US" sz="1600" b="1" i="1" dirty="0" smtClean="0">
                <a:solidFill>
                  <a:srgbClr val="002060"/>
                </a:solidFill>
                <a:latin typeface="+mn-lt"/>
                <a:sym typeface="Montserrat"/>
              </a:rPr>
              <a:t>wuor.ru</a:t>
            </a:r>
            <a:r>
              <a:rPr lang="ru-RU" sz="1600" b="1" i="1" dirty="0">
                <a:solidFill>
                  <a:srgbClr val="002060"/>
                </a:solidFill>
                <a:latin typeface="+mn-lt"/>
                <a:sym typeface="Montserrat"/>
              </a:rPr>
              <a:t>, сайты СЖЧО  союзженщин74.рф, </a:t>
            </a:r>
            <a:r>
              <a:rPr lang="ru-RU" sz="1600" b="1" i="1" dirty="0" smtClean="0">
                <a:solidFill>
                  <a:srgbClr val="002060"/>
                </a:solidFill>
                <a:latin typeface="+mn-lt"/>
                <a:sym typeface="Montserrat"/>
              </a:rPr>
              <a:t>сжчо74.рф, </a:t>
            </a:r>
            <a:r>
              <a:rPr lang="ru-RU" sz="1600" b="1" i="1" dirty="0" err="1" smtClean="0">
                <a:solidFill>
                  <a:srgbClr val="002060"/>
                </a:solidFill>
                <a:latin typeface="+mn-lt"/>
                <a:sym typeface="Montserrat"/>
              </a:rPr>
              <a:t>Телеграм</a:t>
            </a:r>
            <a:r>
              <a:rPr lang="ru-RU" sz="1600" b="1" i="1" dirty="0" smtClean="0">
                <a:solidFill>
                  <a:srgbClr val="002060"/>
                </a:solidFill>
                <a:latin typeface="+mn-lt"/>
                <a:sym typeface="Montserrat"/>
              </a:rPr>
              <a:t>-канал</a:t>
            </a:r>
            <a:r>
              <a:rPr lang="en-US" sz="1600" b="1" i="1" dirty="0" smtClean="0">
                <a:solidFill>
                  <a:srgbClr val="002060"/>
                </a:solidFill>
                <a:latin typeface="+mn-lt"/>
                <a:sym typeface="Montserrat"/>
              </a:rPr>
              <a:t>t.me/sovetgen174/1265</a:t>
            </a:r>
            <a:r>
              <a:rPr lang="ru-RU" sz="1600" b="1" i="1" dirty="0" smtClean="0">
                <a:solidFill>
                  <a:srgbClr val="002060"/>
                </a:solidFill>
                <a:latin typeface="+mn-lt"/>
                <a:sym typeface="Montserrat"/>
              </a:rPr>
              <a:t>, канал Яндекс. Дзен  </a:t>
            </a:r>
            <a:r>
              <a:rPr lang="en-US" sz="1600" b="1" i="1" dirty="0" smtClean="0">
                <a:solidFill>
                  <a:srgbClr val="002060"/>
                </a:solidFill>
                <a:latin typeface="+mn-lt"/>
                <a:sym typeface="Montserrat"/>
              </a:rPr>
              <a:t>zen.yandex.ru/sovetgen174</a:t>
            </a:r>
            <a:r>
              <a:rPr lang="ru-RU" sz="1600" b="1" i="1" dirty="0" smtClean="0">
                <a:solidFill>
                  <a:srgbClr val="002060"/>
                </a:solidFill>
                <a:latin typeface="+mn-lt"/>
                <a:sym typeface="Montserrat"/>
              </a:rPr>
              <a:t>, журнал «Союз женщин России»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0496" name="Google Shape;157;p4"/>
          <p:cNvSpPr txBox="1">
            <a:spLocks noChangeArrowheads="1"/>
          </p:cNvSpPr>
          <p:nvPr/>
        </p:nvSpPr>
        <p:spPr bwMode="auto">
          <a:xfrm>
            <a:off x="604838" y="4573069"/>
            <a:ext cx="1022985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FFFFFF"/>
              </a:buClr>
              <a:buSzPts val="1400"/>
              <a:buFont typeface="Arial" charset="0"/>
              <a:buNone/>
            </a:pPr>
            <a:r>
              <a:rPr lang="ru-RU" sz="1600" b="1" dirty="0">
                <a:solidFill>
                  <a:srgbClr val="002060"/>
                </a:solidFill>
                <a:latin typeface="+mn-lt"/>
                <a:sym typeface="Montserrat"/>
              </a:rPr>
              <a:t>ДОПОЛНИТЕЛЬНАЯ ИНФОРМАЦИЯ </a:t>
            </a:r>
            <a:r>
              <a:rPr lang="ru-RU" sz="1600" b="1" dirty="0" smtClean="0">
                <a:solidFill>
                  <a:srgbClr val="002060"/>
                </a:solidFill>
                <a:latin typeface="+mn-lt"/>
                <a:sym typeface="Montserrat"/>
              </a:rPr>
              <a:t> </a:t>
            </a:r>
          </a:p>
          <a:p>
            <a:pPr>
              <a:buClr>
                <a:srgbClr val="FFFFFF"/>
              </a:buClr>
              <a:buSzPts val="1400"/>
              <a:buFont typeface="Arial" charset="0"/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+mn-lt"/>
                <a:sym typeface="Montserrat"/>
              </a:rPr>
              <a:t>Руководитель </a:t>
            </a:r>
            <a:r>
              <a:rPr lang="ru-RU" sz="1600" b="1" dirty="0">
                <a:solidFill>
                  <a:srgbClr val="002060"/>
                </a:solidFill>
                <a:latin typeface="+mn-lt"/>
                <a:sym typeface="Montserrat"/>
              </a:rPr>
              <a:t>проекта вошла в состав Бюро Союза женщин </a:t>
            </a:r>
            <a:r>
              <a:rPr lang="ru-RU" sz="1600" b="1" dirty="0" smtClean="0">
                <a:solidFill>
                  <a:srgbClr val="002060"/>
                </a:solidFill>
                <a:latin typeface="+mn-lt"/>
                <a:sym typeface="Montserrat"/>
              </a:rPr>
              <a:t>России, удостоена почетной грамоты Президента РФ за </a:t>
            </a:r>
            <a:r>
              <a:rPr lang="ru-RU" sz="1600" dirty="0"/>
              <a:t> </a:t>
            </a:r>
            <a:r>
              <a:rPr lang="ru-RU" sz="1600" b="1" dirty="0">
                <a:solidFill>
                  <a:srgbClr val="002060"/>
                </a:solidFill>
              </a:rPr>
              <a:t>активную общественную </a:t>
            </a:r>
            <a:r>
              <a:rPr lang="ru-RU" sz="1600" b="1" dirty="0" smtClean="0">
                <a:solidFill>
                  <a:srgbClr val="002060"/>
                </a:solidFill>
              </a:rPr>
              <a:t>деятельность, </a:t>
            </a:r>
            <a:r>
              <a:rPr lang="ru-RU" sz="1600" b="1" dirty="0">
                <a:solidFill>
                  <a:srgbClr val="002060"/>
                </a:solidFill>
              </a:rPr>
              <a:t> </a:t>
            </a:r>
            <a:r>
              <a:rPr lang="ru-RU" sz="1600" b="1" dirty="0" smtClean="0">
                <a:solidFill>
                  <a:srgbClr val="002060"/>
                </a:solidFill>
              </a:rPr>
              <a:t>отмечена наградой </a:t>
            </a:r>
            <a:r>
              <a:rPr lang="ru-RU" sz="1600" b="1" dirty="0">
                <a:solidFill>
                  <a:srgbClr val="002060"/>
                </a:solidFill>
              </a:rPr>
              <a:t>«Общественное признание</a:t>
            </a:r>
            <a:r>
              <a:rPr lang="ru-RU" sz="1600" b="1" dirty="0" smtClean="0">
                <a:solidFill>
                  <a:srgbClr val="002060"/>
                </a:solidFill>
              </a:rPr>
              <a:t>».</a:t>
            </a:r>
            <a:r>
              <a:rPr lang="ru-RU" sz="1600" b="1" dirty="0">
                <a:solidFill>
                  <a:srgbClr val="002060"/>
                </a:solidFill>
                <a:latin typeface="+mn-lt"/>
                <a:sym typeface="Montserrat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+mn-lt"/>
                <a:sym typeface="Montserrat"/>
              </a:rPr>
              <a:t>СЖЧО - победитель </a:t>
            </a:r>
            <a:r>
              <a:rPr lang="ru-RU" sz="1600" b="1" dirty="0">
                <a:solidFill>
                  <a:srgbClr val="002060"/>
                </a:solidFill>
                <a:latin typeface="+mn-lt"/>
                <a:sym typeface="Montserrat"/>
              </a:rPr>
              <a:t>конкурса отчетов за 2020 год. Диплом 3 степени в номинации «Признание» (</a:t>
            </a:r>
            <a:r>
              <a:rPr lang="en-US" sz="1600" b="1" dirty="0">
                <a:solidFill>
                  <a:srgbClr val="002060"/>
                </a:solidFill>
                <a:latin typeface="+mn-lt"/>
                <a:sym typeface="Montserrat"/>
              </a:rPr>
              <a:t>#</a:t>
            </a:r>
            <a:r>
              <a:rPr lang="ru-RU" sz="1600" b="1" dirty="0" err="1">
                <a:solidFill>
                  <a:srgbClr val="002060"/>
                </a:solidFill>
                <a:latin typeface="+mn-lt"/>
                <a:sym typeface="Montserrat"/>
              </a:rPr>
              <a:t>Говорюспасибо</a:t>
            </a:r>
            <a:r>
              <a:rPr lang="ru-RU" sz="1600" b="1" dirty="0">
                <a:solidFill>
                  <a:srgbClr val="002060"/>
                </a:solidFill>
                <a:latin typeface="+mn-lt"/>
                <a:sym typeface="Montserrat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+mn-lt"/>
                <a:sym typeface="Montserrat"/>
              </a:rPr>
              <a:t>от </a:t>
            </a:r>
            <a:r>
              <a:rPr lang="ru-RU" sz="1600" b="1" dirty="0">
                <a:solidFill>
                  <a:srgbClr val="002060"/>
                </a:solidFill>
                <a:latin typeface="+mn-lt"/>
                <a:sym typeface="Montserrat"/>
              </a:rPr>
              <a:t>Фонда </a:t>
            </a:r>
            <a:r>
              <a:rPr lang="ru-RU" sz="1600" b="1" dirty="0" smtClean="0">
                <a:solidFill>
                  <a:srgbClr val="002060"/>
                </a:solidFill>
                <a:latin typeface="+mn-lt"/>
                <a:sym typeface="Montserrat"/>
              </a:rPr>
              <a:t>президентских </a:t>
            </a:r>
            <a:r>
              <a:rPr lang="ru-RU" sz="1600" b="1" dirty="0">
                <a:solidFill>
                  <a:srgbClr val="002060"/>
                </a:solidFill>
                <a:latin typeface="+mn-lt"/>
                <a:sym typeface="Montserrat"/>
              </a:rPr>
              <a:t>грантов</a:t>
            </a:r>
            <a:r>
              <a:rPr lang="ru-RU" sz="1600" b="1" dirty="0" smtClean="0">
                <a:solidFill>
                  <a:srgbClr val="002060"/>
                </a:solidFill>
                <a:latin typeface="+mn-lt"/>
                <a:sym typeface="Montserrat"/>
              </a:rPr>
              <a:t>). 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0724" name="Google Shape;165;p5"/>
          <p:cNvSpPr>
            <a:spLocks noChangeArrowheads="1"/>
          </p:cNvSpPr>
          <p:nvPr/>
        </p:nvSpPr>
        <p:spPr bwMode="auto">
          <a:xfrm>
            <a:off x="762427" y="436563"/>
            <a:ext cx="4703763" cy="461963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30726" name="Google Shape;167;p5"/>
          <p:cNvSpPr txBox="1">
            <a:spLocks noChangeArrowheads="1"/>
          </p:cNvSpPr>
          <p:nvPr/>
        </p:nvSpPr>
        <p:spPr bwMode="auto">
          <a:xfrm>
            <a:off x="1097390" y="510381"/>
            <a:ext cx="43688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FFFFFF"/>
              </a:buClr>
              <a:buSzPts val="1900"/>
              <a:buFont typeface="Arial" charset="0"/>
              <a:buNone/>
            </a:pPr>
            <a:r>
              <a:rPr lang="ru-RU" sz="1900" b="1" dirty="0">
                <a:solidFill>
                  <a:srgbClr val="002060"/>
                </a:solidFill>
                <a:latin typeface="+mn-lt"/>
                <a:sym typeface="Montserrat"/>
              </a:rPr>
              <a:t>ДОСТИГНУТЫЕ РЕЗУЛЬТАТЫ:</a:t>
            </a:r>
            <a:endParaRPr lang="ru-RU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0729" name="Google Shape;170;p5"/>
          <p:cNvSpPr txBox="1">
            <a:spLocks noChangeArrowheads="1"/>
          </p:cNvSpPr>
          <p:nvPr/>
        </p:nvSpPr>
        <p:spPr bwMode="auto">
          <a:xfrm>
            <a:off x="2486286" y="1498305"/>
            <a:ext cx="5830390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</a:pPr>
            <a:endParaRPr lang="ru-RU" b="1" dirty="0">
              <a:solidFill>
                <a:srgbClr val="DB186B"/>
              </a:solidFill>
              <a:latin typeface="Montserrat SemiBold"/>
              <a:sym typeface="Montserrat SemiBold"/>
            </a:endParaRPr>
          </a:p>
          <a:p>
            <a:pPr>
              <a:buClr>
                <a:srgbClr val="FFFFFF"/>
              </a:buClr>
              <a:buSzPts val="1800"/>
              <a:buFont typeface="Arial" charset="0"/>
              <a:buNone/>
            </a:pPr>
            <a:r>
              <a:rPr lang="ru-RU" sz="1800" b="1" dirty="0">
                <a:solidFill>
                  <a:srgbClr val="DB186B"/>
                </a:solidFill>
                <a:latin typeface="+mn-lt"/>
                <a:sym typeface="Montserrat Black"/>
              </a:rPr>
              <a:t>Качественные </a:t>
            </a:r>
            <a:r>
              <a:rPr lang="ru-RU" sz="1800" b="1" dirty="0" smtClean="0">
                <a:solidFill>
                  <a:srgbClr val="DB186B"/>
                </a:solidFill>
                <a:latin typeface="+mn-lt"/>
                <a:sym typeface="Montserrat Black"/>
              </a:rPr>
              <a:t>показатели: </a:t>
            </a:r>
          </a:p>
          <a:p>
            <a:pPr>
              <a:buClr>
                <a:srgbClr val="FFFFFF"/>
              </a:buClr>
              <a:buSzPts val="1800"/>
              <a:buFont typeface="Arial" charset="0"/>
              <a:buNone/>
            </a:pPr>
            <a:endParaRPr lang="ru-RU" sz="1800" b="1" dirty="0">
              <a:solidFill>
                <a:srgbClr val="DB186B"/>
              </a:solidFill>
              <a:latin typeface="+mn-lt"/>
              <a:sym typeface="Montserrat Black"/>
            </a:endParaRPr>
          </a:p>
          <a:p>
            <a:pPr>
              <a:buClr>
                <a:srgbClr val="FFFFFF"/>
              </a:buClr>
              <a:buSzPts val="1800"/>
            </a:pPr>
            <a:r>
              <a:rPr lang="ru-RU" sz="1600" dirty="0" smtClean="0">
                <a:solidFill>
                  <a:srgbClr val="DB186B"/>
                </a:solidFill>
                <a:latin typeface="+mn-lt"/>
                <a:sym typeface="Montserrat SemiBold"/>
              </a:rPr>
              <a:t>повышение </a:t>
            </a:r>
            <a:r>
              <a:rPr lang="ru-RU" sz="1600" dirty="0">
                <a:solidFill>
                  <a:srgbClr val="DB186B"/>
                </a:solidFill>
                <a:latin typeface="+mn-lt"/>
                <a:sym typeface="Montserrat SemiBold"/>
              </a:rPr>
              <a:t>качества социальной деятельности за счет </a:t>
            </a:r>
            <a:endParaRPr lang="ru-RU" sz="1600" dirty="0" smtClean="0">
              <a:solidFill>
                <a:srgbClr val="DB186B"/>
              </a:solidFill>
              <a:latin typeface="+mn-lt"/>
              <a:sym typeface="Montserrat SemiBold"/>
            </a:endParaRPr>
          </a:p>
          <a:p>
            <a:pPr>
              <a:buClr>
                <a:srgbClr val="FFFFFF"/>
              </a:buClr>
              <a:buSzPts val="1800"/>
            </a:pPr>
            <a:r>
              <a:rPr lang="ru-RU" sz="1600" dirty="0" smtClean="0">
                <a:solidFill>
                  <a:srgbClr val="DB186B"/>
                </a:solidFill>
                <a:latin typeface="+mn-lt"/>
                <a:sym typeface="Montserrat SemiBold"/>
              </a:rPr>
              <a:t>привлечения </a:t>
            </a:r>
            <a:r>
              <a:rPr lang="ru-RU" sz="1600" dirty="0">
                <a:solidFill>
                  <a:srgbClr val="DB186B"/>
                </a:solidFill>
                <a:latin typeface="+mn-lt"/>
                <a:sym typeface="Montserrat SemiBold"/>
              </a:rPr>
              <a:t>новых ресурсов;</a:t>
            </a:r>
          </a:p>
          <a:p>
            <a:pPr>
              <a:buClr>
                <a:srgbClr val="FFFFFF"/>
              </a:buClr>
              <a:buSzPts val="1800"/>
            </a:pPr>
            <a:endParaRPr lang="ru-RU" sz="1600" dirty="0">
              <a:solidFill>
                <a:srgbClr val="DB186B"/>
              </a:solidFill>
              <a:latin typeface="+mn-lt"/>
              <a:sym typeface="Montserrat SemiBold"/>
            </a:endParaRPr>
          </a:p>
          <a:p>
            <a:r>
              <a:rPr lang="ru-RU" sz="1600" dirty="0" smtClean="0">
                <a:solidFill>
                  <a:srgbClr val="DB186B"/>
                </a:solidFill>
                <a:latin typeface="+mn-lt"/>
                <a:sym typeface="Montserrat SemiBold"/>
              </a:rPr>
              <a:t>повышение </a:t>
            </a:r>
            <a:r>
              <a:rPr lang="ru-RU" sz="1600" dirty="0">
                <a:solidFill>
                  <a:srgbClr val="DB186B"/>
                </a:solidFill>
                <a:latin typeface="+mn-lt"/>
                <a:sym typeface="Montserrat SemiBold"/>
              </a:rPr>
              <a:t>компетентности участников движения и </a:t>
            </a:r>
            <a:endParaRPr lang="ru-RU" sz="1600" dirty="0" smtClean="0">
              <a:solidFill>
                <a:srgbClr val="DB186B"/>
              </a:solidFill>
              <a:latin typeface="+mn-lt"/>
              <a:sym typeface="Montserrat SemiBold"/>
            </a:endParaRPr>
          </a:p>
          <a:p>
            <a:r>
              <a:rPr lang="ru-RU" sz="1600" dirty="0" smtClean="0">
                <a:solidFill>
                  <a:srgbClr val="DB186B"/>
                </a:solidFill>
                <a:latin typeface="+mn-lt"/>
                <a:sym typeface="Montserrat SemiBold"/>
              </a:rPr>
              <a:t>их </a:t>
            </a:r>
            <a:r>
              <a:rPr lang="ru-RU" sz="1600" dirty="0">
                <a:solidFill>
                  <a:srgbClr val="DB186B"/>
                </a:solidFill>
                <a:latin typeface="+mn-lt"/>
                <a:sym typeface="Montserrat SemiBold"/>
              </a:rPr>
              <a:t>вклада в развитие региона;</a:t>
            </a:r>
          </a:p>
          <a:p>
            <a:pPr>
              <a:buFontTx/>
              <a:buChar char="-"/>
            </a:pPr>
            <a:endParaRPr lang="ru-RU" sz="1600" dirty="0">
              <a:solidFill>
                <a:srgbClr val="DB186B"/>
              </a:solidFill>
              <a:latin typeface="+mn-lt"/>
              <a:sym typeface="Montserrat SemiBold"/>
            </a:endParaRPr>
          </a:p>
          <a:p>
            <a:r>
              <a:rPr lang="ru-RU" sz="1600" dirty="0" smtClean="0">
                <a:solidFill>
                  <a:srgbClr val="DB186B"/>
                </a:solidFill>
                <a:latin typeface="+mn-lt"/>
                <a:sym typeface="Montserrat SemiBold"/>
              </a:rPr>
              <a:t>повышение </a:t>
            </a:r>
            <a:r>
              <a:rPr lang="ru-RU" sz="1600" dirty="0">
                <a:solidFill>
                  <a:srgbClr val="DB186B"/>
                </a:solidFill>
                <a:latin typeface="+mn-lt"/>
                <a:sym typeface="Montserrat SemiBold"/>
              </a:rPr>
              <a:t>качества подготовки социального проекта </a:t>
            </a:r>
            <a:endParaRPr lang="ru-RU" sz="1600" dirty="0" smtClean="0">
              <a:solidFill>
                <a:srgbClr val="DB186B"/>
              </a:solidFill>
              <a:latin typeface="+mn-lt"/>
              <a:sym typeface="Montserrat SemiBold"/>
            </a:endParaRPr>
          </a:p>
          <a:p>
            <a:r>
              <a:rPr lang="ru-RU" sz="1600" dirty="0" smtClean="0">
                <a:solidFill>
                  <a:srgbClr val="DB186B"/>
                </a:solidFill>
                <a:latin typeface="+mn-lt"/>
                <a:sym typeface="Montserrat SemiBold"/>
              </a:rPr>
              <a:t>до </a:t>
            </a:r>
            <a:r>
              <a:rPr lang="ru-RU" sz="1600" dirty="0">
                <a:solidFill>
                  <a:srgbClr val="DB186B"/>
                </a:solidFill>
                <a:latin typeface="+mn-lt"/>
                <a:sym typeface="Montserrat SemiBold"/>
              </a:rPr>
              <a:t>подачи заявки на конкурс;</a:t>
            </a:r>
          </a:p>
          <a:p>
            <a:endParaRPr lang="ru-RU" sz="1600" dirty="0">
              <a:solidFill>
                <a:srgbClr val="DB186B"/>
              </a:solidFill>
              <a:latin typeface="+mn-lt"/>
              <a:sym typeface="Montserrat SemiBold"/>
            </a:endParaRPr>
          </a:p>
          <a:p>
            <a:r>
              <a:rPr lang="ru-RU" sz="1600" dirty="0" smtClean="0">
                <a:solidFill>
                  <a:srgbClr val="DB186B"/>
                </a:solidFill>
                <a:latin typeface="+mn-lt"/>
                <a:sym typeface="Montserrat SemiBold"/>
              </a:rPr>
              <a:t>формирование </a:t>
            </a:r>
            <a:r>
              <a:rPr lang="ru-RU" sz="1600" dirty="0">
                <a:solidFill>
                  <a:srgbClr val="DB186B"/>
                </a:solidFill>
                <a:latin typeface="+mn-lt"/>
                <a:sym typeface="Montserrat SemiBold"/>
              </a:rPr>
              <a:t>площадок как ресурса развития повышает устойчивость организации в целом и в территориях</a:t>
            </a:r>
            <a:r>
              <a:rPr lang="ru-RU" sz="1600" dirty="0" smtClean="0">
                <a:solidFill>
                  <a:srgbClr val="DB186B"/>
                </a:solidFill>
                <a:sym typeface="Montserrat SemiBold"/>
              </a:rPr>
              <a:t>.</a:t>
            </a:r>
          </a:p>
          <a:p>
            <a:endParaRPr lang="ru-RU" sz="1600" dirty="0">
              <a:solidFill>
                <a:srgbClr val="DB186B"/>
              </a:solidFill>
              <a:sym typeface="Montserrat SemiBold"/>
            </a:endParaRPr>
          </a:p>
          <a:p>
            <a:endParaRPr lang="ru-RU" sz="1600" dirty="0" smtClean="0">
              <a:solidFill>
                <a:srgbClr val="DB186B"/>
              </a:solidFill>
              <a:sym typeface="Montserrat SemiBold"/>
            </a:endParaRPr>
          </a:p>
          <a:p>
            <a:endParaRPr lang="ru-RU" sz="1600" dirty="0">
              <a:solidFill>
                <a:srgbClr val="DB186B"/>
              </a:solidFill>
              <a:sym typeface="Montserrat SemiBold"/>
            </a:endParaRPr>
          </a:p>
          <a:p>
            <a:pPr>
              <a:spcBef>
                <a:spcPts val="363"/>
              </a:spcBef>
              <a:buClr>
                <a:srgbClr val="000000"/>
              </a:buClr>
              <a:buSzPts val="1600"/>
              <a:buFont typeface="Arial" charset="0"/>
              <a:buNone/>
            </a:pPr>
            <a:endParaRPr lang="ru-RU" sz="1600" dirty="0">
              <a:solidFill>
                <a:srgbClr val="70AD47"/>
              </a:solidFill>
              <a:sym typeface="Montserrat SemiBold"/>
            </a:endParaRPr>
          </a:p>
        </p:txBody>
      </p:sp>
      <p:pic>
        <p:nvPicPr>
          <p:cNvPr id="30731" name="Google Shape;172;p5" descr="C:\Users\Соня\Desktop\Мывместе 2\Шаблон\Элементы\Ресурс 12@2x.png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23200" y="1433513"/>
            <a:ext cx="4368800" cy="494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4" name="Google Shape;175;p5"/>
          <p:cNvSpPr txBox="1">
            <a:spLocks noChangeArrowheads="1"/>
          </p:cNvSpPr>
          <p:nvPr/>
        </p:nvSpPr>
        <p:spPr bwMode="auto">
          <a:xfrm>
            <a:off x="9609138" y="3656013"/>
            <a:ext cx="9842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</a:pPr>
            <a:r>
              <a:rPr lang="ru-RU">
                <a:latin typeface="Montserrat SemiBold"/>
                <a:sym typeface="Montserrat SemiBold"/>
              </a:rPr>
              <a:t>фото</a:t>
            </a:r>
            <a:r>
              <a:rPr lang="ru-RU" sz="1500">
                <a:latin typeface="Montserrat SemiBold"/>
                <a:sym typeface="Montserrat SemiBold"/>
              </a:rPr>
              <a:t/>
            </a:r>
            <a:br>
              <a:rPr lang="ru-RU" sz="1500">
                <a:latin typeface="Montserrat SemiBold"/>
                <a:sym typeface="Montserrat SemiBold"/>
              </a:rPr>
            </a:br>
            <a:endParaRPr lang="ru-RU" sz="1500">
              <a:solidFill>
                <a:srgbClr val="70AD47"/>
              </a:solidFill>
              <a:latin typeface="Montserrat SemiBold"/>
              <a:sym typeface="Montserrat SemiBold"/>
            </a:endParaRPr>
          </a:p>
        </p:txBody>
      </p:sp>
      <p:pic>
        <p:nvPicPr>
          <p:cNvPr id="30736" name="Picture 16" descr="п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88375" y="1382713"/>
            <a:ext cx="3603625" cy="2703512"/>
          </a:xfrm>
          <a:prstGeom prst="rect">
            <a:avLst/>
          </a:prstGeom>
          <a:noFill/>
        </p:spPr>
      </p:pic>
      <p:pic>
        <p:nvPicPr>
          <p:cNvPr id="30738" name="Picture 18" descr="п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75675" y="4160838"/>
            <a:ext cx="3616325" cy="2392362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69" y="2503903"/>
            <a:ext cx="1561318" cy="158232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0724" name="Google Shape;165;p5"/>
          <p:cNvSpPr>
            <a:spLocks noChangeArrowheads="1"/>
          </p:cNvSpPr>
          <p:nvPr/>
        </p:nvSpPr>
        <p:spPr bwMode="auto">
          <a:xfrm>
            <a:off x="762427" y="436563"/>
            <a:ext cx="4703763" cy="461963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30726" name="Google Shape;167;p5"/>
          <p:cNvSpPr txBox="1">
            <a:spLocks noChangeArrowheads="1"/>
          </p:cNvSpPr>
          <p:nvPr/>
        </p:nvSpPr>
        <p:spPr bwMode="auto">
          <a:xfrm>
            <a:off x="1097390" y="510381"/>
            <a:ext cx="43688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FFFFFF"/>
              </a:buClr>
              <a:buSzPts val="1900"/>
              <a:buFont typeface="Arial" charset="0"/>
              <a:buNone/>
            </a:pPr>
            <a:r>
              <a:rPr lang="ru-RU" sz="1900" b="1" dirty="0">
                <a:solidFill>
                  <a:srgbClr val="002060"/>
                </a:solidFill>
                <a:latin typeface="+mn-lt"/>
                <a:sym typeface="Montserrat"/>
              </a:rPr>
              <a:t>ДОСТИГНУТЫЕ РЕЗУЛЬТАТЫ:</a:t>
            </a:r>
            <a:endParaRPr lang="ru-RU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0729" name="Google Shape;170;p5"/>
          <p:cNvSpPr txBox="1">
            <a:spLocks noChangeArrowheads="1"/>
          </p:cNvSpPr>
          <p:nvPr/>
        </p:nvSpPr>
        <p:spPr bwMode="auto">
          <a:xfrm>
            <a:off x="2255044" y="1349655"/>
            <a:ext cx="5830390" cy="456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</a:pPr>
            <a:endParaRPr lang="ru-RU" b="1" dirty="0">
              <a:solidFill>
                <a:srgbClr val="DB186B"/>
              </a:solidFill>
              <a:latin typeface="Montserrat SemiBold"/>
              <a:sym typeface="Montserrat SemiBold"/>
            </a:endParaRPr>
          </a:p>
          <a:p>
            <a:pPr>
              <a:buClr>
                <a:srgbClr val="FFFFFF"/>
              </a:buClr>
              <a:buSzPts val="1800"/>
              <a:buFont typeface="Arial" charset="0"/>
              <a:buNone/>
            </a:pPr>
            <a:r>
              <a:rPr lang="ru-RU" sz="1800" b="1" dirty="0" smtClean="0">
                <a:solidFill>
                  <a:srgbClr val="DB186B"/>
                </a:solidFill>
                <a:latin typeface="+mn-lt"/>
                <a:sym typeface="Montserrat Black"/>
              </a:rPr>
              <a:t>Участники смогли успешно разработать и защитить свои проекты на конкурсе грантов Губернатора Челябинской области - 2023</a:t>
            </a:r>
          </a:p>
          <a:p>
            <a:r>
              <a:rPr lang="ru-RU" sz="1600" dirty="0" smtClean="0">
                <a:solidFill>
                  <a:srgbClr val="DB186B"/>
                </a:solidFill>
                <a:latin typeface="+mn-lt"/>
                <a:sym typeface="Montserrat SemiBold"/>
              </a:rPr>
              <a:t>Из </a:t>
            </a:r>
            <a:r>
              <a:rPr lang="ru-RU" sz="1600" dirty="0">
                <a:solidFill>
                  <a:srgbClr val="DB186B"/>
                </a:solidFill>
                <a:latin typeface="+mn-lt"/>
                <a:sym typeface="Montserrat SemiBold"/>
              </a:rPr>
              <a:t>158 заявок детей с 14 до 18 </a:t>
            </a:r>
            <a:r>
              <a:rPr lang="ru-RU" sz="1600" dirty="0" smtClean="0">
                <a:solidFill>
                  <a:srgbClr val="DB186B"/>
                </a:solidFill>
                <a:latin typeface="+mn-lt"/>
                <a:sym typeface="Montserrat SemiBold"/>
              </a:rPr>
              <a:t>лет  победили </a:t>
            </a:r>
            <a:r>
              <a:rPr lang="ru-RU" sz="4000" b="1" dirty="0" smtClean="0">
                <a:solidFill>
                  <a:srgbClr val="002060"/>
                </a:solidFill>
                <a:latin typeface="+mn-lt"/>
                <a:sym typeface="Montserrat SemiBold"/>
              </a:rPr>
              <a:t>2 </a:t>
            </a:r>
            <a:r>
              <a:rPr lang="ru-RU" sz="1600" dirty="0" smtClean="0">
                <a:solidFill>
                  <a:srgbClr val="DB186B"/>
                </a:solidFill>
                <a:latin typeface="+mn-lt"/>
                <a:sym typeface="Montserrat SemiBold"/>
              </a:rPr>
              <a:t>проекта пилотной площадки «Даешь Молодежь» Сосновского района!</a:t>
            </a:r>
          </a:p>
          <a:p>
            <a:endParaRPr lang="ru-RU" sz="1600" dirty="0">
              <a:solidFill>
                <a:srgbClr val="DB186B"/>
              </a:solidFill>
              <a:latin typeface="+mn-lt"/>
              <a:sym typeface="Montserrat SemiBold"/>
            </a:endParaRPr>
          </a:p>
          <a:p>
            <a:r>
              <a:rPr lang="ru-RU" sz="3600" b="1" dirty="0" smtClean="0">
                <a:solidFill>
                  <a:srgbClr val="002060"/>
                </a:solidFill>
                <a:latin typeface="+mn-lt"/>
                <a:sym typeface="Montserrat SemiBold"/>
              </a:rPr>
              <a:t>1 </a:t>
            </a:r>
            <a:r>
              <a:rPr lang="ru-RU" sz="1600" dirty="0" smtClean="0">
                <a:solidFill>
                  <a:srgbClr val="DB186B"/>
                </a:solidFill>
                <a:latin typeface="+mn-lt"/>
                <a:sym typeface="Montserrat SemiBold"/>
              </a:rPr>
              <a:t>грант</a:t>
            </a:r>
            <a:r>
              <a:rPr lang="ru-RU" sz="3600" dirty="0" smtClean="0">
                <a:solidFill>
                  <a:srgbClr val="002060"/>
                </a:solidFill>
                <a:latin typeface="+mn-lt"/>
                <a:sym typeface="Montserrat SemiBold"/>
              </a:rPr>
              <a:t> </a:t>
            </a:r>
            <a:r>
              <a:rPr lang="ru-RU" sz="1600" dirty="0" smtClean="0">
                <a:solidFill>
                  <a:srgbClr val="DB186B"/>
                </a:solidFill>
                <a:latin typeface="+mn-lt"/>
                <a:sym typeface="Montserrat SemiBold"/>
              </a:rPr>
              <a:t>завоевали активистки Рощинского сельского поселения – «Клуб молодого педагога»</a:t>
            </a:r>
          </a:p>
          <a:p>
            <a:r>
              <a:rPr lang="ru-RU" sz="1600" dirty="0" smtClean="0">
                <a:solidFill>
                  <a:srgbClr val="DB186B"/>
                </a:solidFill>
                <a:latin typeface="+mn-lt"/>
                <a:sym typeface="Montserrat SemiBold"/>
              </a:rPr>
              <a:t>Гранты получили </a:t>
            </a:r>
            <a:r>
              <a:rPr lang="ru-RU" sz="4000" b="1" dirty="0" smtClean="0">
                <a:solidFill>
                  <a:srgbClr val="002060"/>
                </a:solidFill>
                <a:latin typeface="+mn-lt"/>
                <a:sym typeface="Montserrat SemiBold"/>
              </a:rPr>
              <a:t>2</a:t>
            </a:r>
            <a:r>
              <a:rPr lang="ru-RU" sz="1600" dirty="0" smtClean="0">
                <a:solidFill>
                  <a:srgbClr val="DB186B"/>
                </a:solidFill>
                <a:latin typeface="+mn-lt"/>
                <a:sym typeface="Montserrat SemiBold"/>
              </a:rPr>
              <a:t> проекта пилотной площадки «Социальное предпринимательство» Увельского района!</a:t>
            </a:r>
          </a:p>
          <a:p>
            <a:endParaRPr lang="ru-RU" sz="1600" dirty="0">
              <a:solidFill>
                <a:srgbClr val="DB186B"/>
              </a:solidFill>
              <a:latin typeface="+mn-lt"/>
              <a:sym typeface="Montserrat SemiBold"/>
            </a:endParaRPr>
          </a:p>
          <a:p>
            <a:r>
              <a:rPr lang="ru-RU" sz="1600" dirty="0" err="1" smtClean="0">
                <a:solidFill>
                  <a:srgbClr val="DB186B"/>
                </a:solidFill>
                <a:latin typeface="+mn-lt"/>
                <a:sym typeface="Montserrat SemiBold"/>
              </a:rPr>
              <a:t>Еткульский</a:t>
            </a:r>
            <a:r>
              <a:rPr lang="ru-RU" sz="1600" dirty="0">
                <a:solidFill>
                  <a:srgbClr val="DB186B"/>
                </a:solidFill>
                <a:latin typeface="+mn-lt"/>
                <a:sym typeface="Montserrat SemiBold"/>
              </a:rPr>
              <a:t> район </a:t>
            </a:r>
            <a:r>
              <a:rPr lang="ru-RU" sz="1600" dirty="0" smtClean="0">
                <a:solidFill>
                  <a:srgbClr val="DB186B"/>
                </a:solidFill>
                <a:latin typeface="+mn-lt"/>
                <a:sym typeface="Montserrat SemiBold"/>
              </a:rPr>
              <a:t>удостоен </a:t>
            </a:r>
            <a:r>
              <a:rPr lang="ru-RU" sz="3600" b="1" dirty="0" smtClean="0">
                <a:solidFill>
                  <a:srgbClr val="002060"/>
                </a:solidFill>
                <a:latin typeface="+mn-lt"/>
                <a:sym typeface="Montserrat SemiBold"/>
              </a:rPr>
              <a:t>1</a:t>
            </a:r>
            <a:r>
              <a:rPr lang="ru-RU" sz="1600" dirty="0" smtClean="0">
                <a:solidFill>
                  <a:srgbClr val="DB186B"/>
                </a:solidFill>
                <a:latin typeface="+mn-lt"/>
                <a:sym typeface="Montserrat SemiBold"/>
              </a:rPr>
              <a:t> гранта Губернатора з</a:t>
            </a:r>
            <a:r>
              <a:rPr lang="ru-RU" sz="1600" dirty="0" smtClean="0">
                <a:solidFill>
                  <a:srgbClr val="DB186B"/>
                </a:solidFill>
                <a:sym typeface="Montserrat SemiBold"/>
              </a:rPr>
              <a:t>а проект </a:t>
            </a:r>
            <a:r>
              <a:rPr lang="ru-RU" sz="1600" b="1" dirty="0" smtClean="0">
                <a:solidFill>
                  <a:srgbClr val="002060"/>
                </a:solidFill>
                <a:sym typeface="Montserrat SemiBold"/>
              </a:rPr>
              <a:t>«В объятиях танго»!</a:t>
            </a:r>
          </a:p>
          <a:p>
            <a:endParaRPr lang="ru-RU" sz="1600" dirty="0">
              <a:solidFill>
                <a:srgbClr val="DB186B"/>
              </a:solidFill>
              <a:sym typeface="Montserrat SemiBold"/>
            </a:endParaRPr>
          </a:p>
          <a:p>
            <a:pPr>
              <a:spcBef>
                <a:spcPts val="363"/>
              </a:spcBef>
              <a:buClr>
                <a:srgbClr val="000000"/>
              </a:buClr>
              <a:buSzPts val="1600"/>
              <a:buFont typeface="Arial" charset="0"/>
              <a:buNone/>
            </a:pPr>
            <a:endParaRPr lang="ru-RU" sz="1600" dirty="0">
              <a:solidFill>
                <a:srgbClr val="70AD47"/>
              </a:solidFill>
              <a:sym typeface="Montserrat SemiBold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84" y="2503903"/>
            <a:ext cx="1561318" cy="15823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76" y="898526"/>
            <a:ext cx="3627285" cy="2720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410" y="3977573"/>
            <a:ext cx="3556449" cy="2167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153" y="104982"/>
            <a:ext cx="1874128" cy="143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51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2536" name="Google Shape;170;p5"/>
          <p:cNvSpPr txBox="1">
            <a:spLocks noChangeArrowheads="1"/>
          </p:cNvSpPr>
          <p:nvPr/>
        </p:nvSpPr>
        <p:spPr bwMode="auto">
          <a:xfrm>
            <a:off x="535628" y="243456"/>
            <a:ext cx="6869112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</a:pPr>
            <a:endParaRPr lang="ru-RU" b="1" dirty="0">
              <a:latin typeface="Montserrat SemiBold"/>
              <a:sym typeface="Montserrat SemiBold"/>
            </a:endParaRPr>
          </a:p>
          <a:p>
            <a:pPr>
              <a:buClr>
                <a:srgbClr val="FFFFFF"/>
              </a:buClr>
              <a:buSzPts val="1800"/>
              <a:buFont typeface="Arial" charset="0"/>
              <a:buNone/>
            </a:pPr>
            <a:r>
              <a:rPr lang="ru-RU" sz="1800" b="1" dirty="0">
                <a:solidFill>
                  <a:srgbClr val="002060"/>
                </a:solidFill>
                <a:sym typeface="Montserrat Black"/>
              </a:rPr>
              <a:t>К</a:t>
            </a:r>
            <a:r>
              <a:rPr lang="ru-RU" sz="1800" b="1" dirty="0">
                <a:solidFill>
                  <a:srgbClr val="002060"/>
                </a:solidFill>
                <a:latin typeface="Montserrat Black"/>
                <a:sym typeface="Montserrat Black"/>
              </a:rPr>
              <a:t>оличественные результаты:</a:t>
            </a:r>
            <a:endParaRPr lang="ru-RU" sz="1800" b="1" dirty="0">
              <a:solidFill>
                <a:srgbClr val="002060"/>
              </a:solidFill>
              <a:sym typeface="Montserrat Black"/>
            </a:endParaRPr>
          </a:p>
          <a:p>
            <a:pPr>
              <a:buClr>
                <a:srgbClr val="FFFFFF"/>
              </a:buClr>
              <a:buSzPts val="1800"/>
              <a:buFont typeface="Arial" charset="0"/>
              <a:buNone/>
            </a:pPr>
            <a:endParaRPr lang="ru-RU" dirty="0"/>
          </a:p>
          <a:p>
            <a:pPr>
              <a:spcBef>
                <a:spcPts val="363"/>
              </a:spcBef>
              <a:buClr>
                <a:srgbClr val="000000"/>
              </a:buClr>
              <a:buSzPts val="1600"/>
              <a:buFont typeface="Arial" charset="0"/>
              <a:buNone/>
            </a:pPr>
            <a:r>
              <a:rPr lang="ru-RU" sz="1600" b="1" dirty="0">
                <a:solidFill>
                  <a:srgbClr val="DB186B"/>
                </a:solidFill>
                <a:sym typeface="Montserrat SemiBold"/>
              </a:rPr>
              <a:t>Количество человек, прошедших обучение в рамках проекта  - </a:t>
            </a:r>
            <a:r>
              <a:rPr lang="ru-RU" sz="3600" b="1" dirty="0">
                <a:solidFill>
                  <a:srgbClr val="002060"/>
                </a:solidFill>
                <a:sym typeface="Montserrat SemiBold"/>
              </a:rPr>
              <a:t>500</a:t>
            </a:r>
          </a:p>
          <a:p>
            <a:pPr>
              <a:spcBef>
                <a:spcPts val="363"/>
              </a:spcBef>
              <a:buClr>
                <a:srgbClr val="000000"/>
              </a:buClr>
              <a:buSzPts val="1600"/>
              <a:buFont typeface="Arial" charset="0"/>
              <a:buNone/>
            </a:pPr>
            <a:endParaRPr lang="ru-RU" sz="1600" b="1" dirty="0">
              <a:solidFill>
                <a:srgbClr val="DB186B"/>
              </a:solidFill>
              <a:sym typeface="Montserrat SemiBold"/>
            </a:endParaRPr>
          </a:p>
          <a:p>
            <a:pPr>
              <a:spcBef>
                <a:spcPts val="363"/>
              </a:spcBef>
              <a:buClr>
                <a:srgbClr val="000000"/>
              </a:buClr>
              <a:buSzPts val="1600"/>
              <a:buFont typeface="Arial" charset="0"/>
              <a:buNone/>
            </a:pPr>
            <a:r>
              <a:rPr lang="ru-RU" sz="1600" b="1" dirty="0">
                <a:solidFill>
                  <a:srgbClr val="DB186B"/>
                </a:solidFill>
                <a:sym typeface="Montserrat SemiBold"/>
              </a:rPr>
              <a:t>Количество добровольцев, принявших участие в проекте – </a:t>
            </a:r>
            <a:endParaRPr lang="ru-RU" sz="1600" b="1" dirty="0" smtClean="0">
              <a:solidFill>
                <a:srgbClr val="DB186B"/>
              </a:solidFill>
              <a:sym typeface="Montserrat SemiBold"/>
            </a:endParaRPr>
          </a:p>
          <a:p>
            <a:pPr>
              <a:spcBef>
                <a:spcPts val="363"/>
              </a:spcBef>
              <a:buClr>
                <a:srgbClr val="000000"/>
              </a:buClr>
              <a:buSzPts val="1600"/>
              <a:buFont typeface="Arial" charset="0"/>
              <a:buNone/>
            </a:pPr>
            <a:r>
              <a:rPr lang="ru-RU" sz="3600" b="1" dirty="0" smtClean="0">
                <a:solidFill>
                  <a:srgbClr val="002060"/>
                </a:solidFill>
                <a:sym typeface="Montserrat SemiBold"/>
              </a:rPr>
              <a:t>200</a:t>
            </a:r>
            <a:endParaRPr lang="ru-RU" sz="3600" b="1" dirty="0">
              <a:solidFill>
                <a:srgbClr val="002060"/>
              </a:solidFill>
              <a:sym typeface="Montserrat SemiBold"/>
            </a:endParaRPr>
          </a:p>
          <a:p>
            <a:pPr>
              <a:spcBef>
                <a:spcPts val="363"/>
              </a:spcBef>
              <a:buClr>
                <a:srgbClr val="000000"/>
              </a:buClr>
              <a:buSzPts val="1600"/>
              <a:buFont typeface="Arial" charset="0"/>
              <a:buNone/>
            </a:pPr>
            <a:endParaRPr lang="ru-RU" sz="1600" b="1" dirty="0">
              <a:solidFill>
                <a:srgbClr val="DB186B"/>
              </a:solidFill>
              <a:sym typeface="Montserrat SemiBold"/>
            </a:endParaRPr>
          </a:p>
          <a:p>
            <a:pPr>
              <a:spcBef>
                <a:spcPts val="363"/>
              </a:spcBef>
              <a:buClr>
                <a:srgbClr val="000000"/>
              </a:buClr>
              <a:buSzPts val="1600"/>
              <a:buFont typeface="Arial" charset="0"/>
              <a:buNone/>
            </a:pPr>
            <a:r>
              <a:rPr lang="ru-RU" sz="1600" b="1" dirty="0">
                <a:solidFill>
                  <a:srgbClr val="DB186B"/>
                </a:solidFill>
                <a:sym typeface="Montserrat SemiBold"/>
              </a:rPr>
              <a:t>Количество территорий, участвующих в проекте – </a:t>
            </a:r>
            <a:endParaRPr lang="ru-RU" sz="1600" b="1" dirty="0" smtClean="0">
              <a:solidFill>
                <a:srgbClr val="DB186B"/>
              </a:solidFill>
              <a:sym typeface="Montserrat SemiBold"/>
            </a:endParaRPr>
          </a:p>
          <a:p>
            <a:pPr>
              <a:spcBef>
                <a:spcPts val="363"/>
              </a:spcBef>
              <a:buClr>
                <a:srgbClr val="000000"/>
              </a:buClr>
              <a:buSzPts val="1600"/>
              <a:buFont typeface="Arial" charset="0"/>
              <a:buNone/>
            </a:pPr>
            <a:r>
              <a:rPr lang="ru-RU" sz="3600" b="1" dirty="0" smtClean="0">
                <a:solidFill>
                  <a:srgbClr val="002060"/>
                </a:solidFill>
                <a:sym typeface="Montserrat SemiBold"/>
              </a:rPr>
              <a:t>12</a:t>
            </a:r>
            <a:endParaRPr lang="ru-RU" sz="3600" b="1" dirty="0">
              <a:solidFill>
                <a:srgbClr val="002060"/>
              </a:solidFill>
              <a:sym typeface="Montserrat SemiBold"/>
            </a:endParaRPr>
          </a:p>
          <a:p>
            <a:pPr>
              <a:spcBef>
                <a:spcPts val="363"/>
              </a:spcBef>
              <a:buClr>
                <a:srgbClr val="000000"/>
              </a:buClr>
              <a:buSzPts val="1600"/>
              <a:buFont typeface="Arial" charset="0"/>
              <a:buNone/>
            </a:pPr>
            <a:endParaRPr lang="ru-RU" sz="1600" b="1" dirty="0">
              <a:solidFill>
                <a:srgbClr val="DB186B"/>
              </a:solidFill>
              <a:sym typeface="Montserrat SemiBold"/>
            </a:endParaRPr>
          </a:p>
          <a:p>
            <a:pPr>
              <a:spcBef>
                <a:spcPts val="363"/>
              </a:spcBef>
              <a:buClr>
                <a:srgbClr val="000000"/>
              </a:buClr>
              <a:buSzPts val="1600"/>
              <a:buFont typeface="Arial" charset="0"/>
              <a:buNone/>
            </a:pPr>
            <a:r>
              <a:rPr lang="ru-RU" sz="1600" b="1" dirty="0">
                <a:solidFill>
                  <a:srgbClr val="DB186B"/>
                </a:solidFill>
                <a:sym typeface="Montserrat SemiBold"/>
              </a:rPr>
              <a:t>Количество публикаций по проекту – </a:t>
            </a:r>
            <a:endParaRPr lang="ru-RU" sz="1600" b="1" dirty="0" smtClean="0">
              <a:solidFill>
                <a:srgbClr val="DB186B"/>
              </a:solidFill>
              <a:sym typeface="Montserrat SemiBold"/>
            </a:endParaRPr>
          </a:p>
          <a:p>
            <a:pPr>
              <a:spcBef>
                <a:spcPts val="363"/>
              </a:spcBef>
              <a:buClr>
                <a:srgbClr val="000000"/>
              </a:buClr>
              <a:buSzPts val="1600"/>
              <a:buFont typeface="Arial" charset="0"/>
              <a:buNone/>
            </a:pPr>
            <a:r>
              <a:rPr lang="ru-RU" sz="3600" b="1" dirty="0" smtClean="0">
                <a:solidFill>
                  <a:srgbClr val="002060"/>
                </a:solidFill>
                <a:sym typeface="Montserrat SemiBold"/>
              </a:rPr>
              <a:t>250</a:t>
            </a:r>
            <a:endParaRPr lang="ru-RU" sz="3600" b="1" dirty="0">
              <a:solidFill>
                <a:srgbClr val="002060"/>
              </a:solidFill>
              <a:sym typeface="Montserrat SemiBold"/>
            </a:endParaRPr>
          </a:p>
          <a:p>
            <a:pPr>
              <a:spcBef>
                <a:spcPts val="363"/>
              </a:spcBef>
              <a:buClr>
                <a:srgbClr val="000000"/>
              </a:buClr>
              <a:buSzPts val="1600"/>
              <a:buFont typeface="Arial" charset="0"/>
              <a:buNone/>
            </a:pPr>
            <a:r>
              <a:rPr lang="ru-RU" sz="1600" b="1" dirty="0" smtClean="0">
                <a:solidFill>
                  <a:srgbClr val="DB186B"/>
                </a:solidFill>
                <a:sym typeface="Montserrat SemiBold"/>
              </a:rPr>
              <a:t>Количество </a:t>
            </a:r>
            <a:r>
              <a:rPr lang="ru-RU" sz="1600" b="1" dirty="0">
                <a:solidFill>
                  <a:srgbClr val="DB186B"/>
                </a:solidFill>
                <a:sym typeface="Montserrat SemiBold"/>
              </a:rPr>
              <a:t>мероприятий в рамках проекта – </a:t>
            </a:r>
            <a:endParaRPr lang="ru-RU" sz="1600" b="1" dirty="0" smtClean="0">
              <a:solidFill>
                <a:srgbClr val="DB186B"/>
              </a:solidFill>
              <a:sym typeface="Montserrat SemiBold"/>
            </a:endParaRPr>
          </a:p>
          <a:p>
            <a:pPr>
              <a:spcBef>
                <a:spcPts val="363"/>
              </a:spcBef>
              <a:buClr>
                <a:srgbClr val="000000"/>
              </a:buClr>
              <a:buSzPts val="1600"/>
              <a:buFont typeface="Arial" charset="0"/>
              <a:buNone/>
            </a:pPr>
            <a:r>
              <a:rPr lang="ru-RU" sz="3600" b="1" dirty="0" smtClean="0">
                <a:solidFill>
                  <a:srgbClr val="002060"/>
                </a:solidFill>
                <a:sym typeface="Montserrat SemiBold"/>
              </a:rPr>
              <a:t>127</a:t>
            </a:r>
            <a:endParaRPr lang="ru-RU" sz="3600" b="1" dirty="0">
              <a:solidFill>
                <a:srgbClr val="002060"/>
              </a:solidFill>
              <a:sym typeface="Montserrat SemiBold"/>
            </a:endParaRPr>
          </a:p>
          <a:p>
            <a:pPr>
              <a:spcBef>
                <a:spcPts val="363"/>
              </a:spcBef>
              <a:buClr>
                <a:srgbClr val="000000"/>
              </a:buClr>
              <a:buSzPts val="1600"/>
              <a:buFont typeface="Arial" charset="0"/>
              <a:buNone/>
            </a:pPr>
            <a:endParaRPr lang="ru-RU" sz="1600" dirty="0">
              <a:solidFill>
                <a:srgbClr val="70AD47"/>
              </a:solidFill>
              <a:sym typeface="Montserrat SemiBold"/>
            </a:endParaRPr>
          </a:p>
        </p:txBody>
      </p:sp>
      <p:pic>
        <p:nvPicPr>
          <p:cNvPr id="22544" name="Picture 16" descr="п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97950" y="496888"/>
            <a:ext cx="2992438" cy="2981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546" name="Picture 18" descr="пв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63410" y="2756766"/>
            <a:ext cx="2783044" cy="3935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977" y="3644106"/>
            <a:ext cx="2476500" cy="304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771</Words>
  <Application>Microsoft Office PowerPoint</Application>
  <PresentationFormat>Широкоэкранный</PresentationFormat>
  <Paragraphs>159</Paragraphs>
  <Slides>12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Times New Roman</vt:lpstr>
      <vt:lpstr>Montserrat</vt:lpstr>
      <vt:lpstr>Montserrat Black</vt:lpstr>
      <vt:lpstr>Montserrat SemiBold</vt:lpstr>
      <vt:lpstr>a_AvanteTck</vt:lpstr>
      <vt:lpstr>Arial</vt:lpstr>
      <vt:lpstr>Montserrat ExtraBold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Зоя Дурдина</dc:creator>
  <cp:lastModifiedBy>Женя</cp:lastModifiedBy>
  <cp:revision>31</cp:revision>
  <dcterms:created xsi:type="dcterms:W3CDTF">2020-03-24T07:41:27Z</dcterms:created>
  <dcterms:modified xsi:type="dcterms:W3CDTF">2023-10-05T12:24:31Z</dcterms:modified>
</cp:coreProperties>
</file>