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8.jpg" ContentType="image/jpeg"/>
  <Override PartName="/ppt/media/image10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82" r:id="rId7"/>
    <p:sldId id="280" r:id="rId8"/>
    <p:sldId id="260" r:id="rId9"/>
    <p:sldId id="267" r:id="rId10"/>
    <p:sldId id="268" r:id="rId11"/>
    <p:sldId id="270" r:id="rId12"/>
    <p:sldId id="271" r:id="rId13"/>
    <p:sldId id="269" r:id="rId14"/>
    <p:sldId id="272" r:id="rId15"/>
    <p:sldId id="273" r:id="rId16"/>
    <p:sldId id="274" r:id="rId17"/>
    <p:sldId id="275" r:id="rId18"/>
    <p:sldId id="276" r:id="rId19"/>
    <p:sldId id="278" r:id="rId20"/>
    <p:sldId id="279" r:id="rId2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A"/>
    <a:srgbClr val="FFE9A6"/>
    <a:srgbClr val="E6E6E6"/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F2F9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F2F9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8300" y="2040077"/>
            <a:ext cx="4683125" cy="4232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F2F9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9717" y="126"/>
            <a:ext cx="4198620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6F2F9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4565" y="2069668"/>
            <a:ext cx="11262868" cy="222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g"/><Relationship Id="rId7" Type="http://schemas.openxmlformats.org/officeDocument/2006/relationships/image" Target="../media/image50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Relationship Id="rId9" Type="http://schemas.openxmlformats.org/officeDocument/2006/relationships/image" Target="../media/image6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jfif"/><Relationship Id="rId5" Type="http://schemas.openxmlformats.org/officeDocument/2006/relationships/hyperlink" Target="https://www.youtube.com/channel/UC6OCl4bky1sfCBJpG87I-Bw" TargetMode="External"/><Relationship Id="rId4" Type="http://schemas.openxmlformats.org/officeDocument/2006/relationships/hyperlink" Target="https://ok.ru/group/53022418731174?st._aid=ExternalGroupWidget_OpenGrou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13" Type="http://schemas.openxmlformats.org/officeDocument/2006/relationships/image" Target="../media/image85.png"/><Relationship Id="rId18" Type="http://schemas.openxmlformats.org/officeDocument/2006/relationships/image" Target="../media/image90.jpeg"/><Relationship Id="rId26" Type="http://schemas.openxmlformats.org/officeDocument/2006/relationships/image" Target="../media/image98.jpeg"/><Relationship Id="rId3" Type="http://schemas.openxmlformats.org/officeDocument/2006/relationships/image" Target="../media/image75.jpg"/><Relationship Id="rId21" Type="http://schemas.openxmlformats.org/officeDocument/2006/relationships/image" Target="../media/image93.jfif"/><Relationship Id="rId7" Type="http://schemas.openxmlformats.org/officeDocument/2006/relationships/image" Target="../media/image79.jpeg"/><Relationship Id="rId12" Type="http://schemas.openxmlformats.org/officeDocument/2006/relationships/image" Target="../media/image84.jpeg"/><Relationship Id="rId17" Type="http://schemas.openxmlformats.org/officeDocument/2006/relationships/image" Target="../media/image89.jpeg"/><Relationship Id="rId25" Type="http://schemas.openxmlformats.org/officeDocument/2006/relationships/image" Target="../media/image97.jpeg"/><Relationship Id="rId33" Type="http://schemas.openxmlformats.org/officeDocument/2006/relationships/image" Target="../media/image105.jpeg"/><Relationship Id="rId2" Type="http://schemas.openxmlformats.org/officeDocument/2006/relationships/image" Target="../media/image74.jpg"/><Relationship Id="rId16" Type="http://schemas.openxmlformats.org/officeDocument/2006/relationships/image" Target="../media/image88.jpeg"/><Relationship Id="rId20" Type="http://schemas.openxmlformats.org/officeDocument/2006/relationships/image" Target="../media/image92.png"/><Relationship Id="rId29" Type="http://schemas.openxmlformats.org/officeDocument/2006/relationships/image" Target="../media/image101.jf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jpeg"/><Relationship Id="rId11" Type="http://schemas.openxmlformats.org/officeDocument/2006/relationships/image" Target="../media/image83.svg"/><Relationship Id="rId24" Type="http://schemas.openxmlformats.org/officeDocument/2006/relationships/image" Target="../media/image96.jpeg"/><Relationship Id="rId32" Type="http://schemas.openxmlformats.org/officeDocument/2006/relationships/image" Target="../media/image104.png"/><Relationship Id="rId5" Type="http://schemas.openxmlformats.org/officeDocument/2006/relationships/image" Target="../media/image77.jpg"/><Relationship Id="rId15" Type="http://schemas.openxmlformats.org/officeDocument/2006/relationships/image" Target="../media/image87.jpeg"/><Relationship Id="rId23" Type="http://schemas.openxmlformats.org/officeDocument/2006/relationships/image" Target="../media/image95.jpeg"/><Relationship Id="rId28" Type="http://schemas.openxmlformats.org/officeDocument/2006/relationships/image" Target="../media/image100.jfif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31" Type="http://schemas.openxmlformats.org/officeDocument/2006/relationships/image" Target="../media/image103.jpg"/><Relationship Id="rId4" Type="http://schemas.openxmlformats.org/officeDocument/2006/relationships/image" Target="../media/image76.jp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94.jpeg"/><Relationship Id="rId27" Type="http://schemas.openxmlformats.org/officeDocument/2006/relationships/image" Target="../media/image99.jpeg"/><Relationship Id="rId30" Type="http://schemas.openxmlformats.org/officeDocument/2006/relationships/image" Target="../media/image10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 rot="10800000" flipV="1">
            <a:off x="8077200" y="2783880"/>
            <a:ext cx="36576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-15" dirty="0">
                <a:solidFill>
                  <a:srgbClr val="002060"/>
                </a:solidFill>
                <a:latin typeface="Georgia"/>
                <a:cs typeface="Georgia"/>
              </a:rPr>
              <a:t>2021 </a:t>
            </a:r>
            <a:r>
              <a:rPr lang="ru-RU" sz="3200" spc="-55" dirty="0">
                <a:solidFill>
                  <a:srgbClr val="002060"/>
                </a:solidFill>
                <a:latin typeface="Georgia"/>
                <a:cs typeface="Georgia"/>
              </a:rPr>
              <a:t>год </a:t>
            </a:r>
            <a:br>
              <a:rPr lang="ru-RU" sz="3200" spc="-55" dirty="0">
                <a:solidFill>
                  <a:srgbClr val="002060"/>
                </a:solidFill>
                <a:latin typeface="Georgia"/>
                <a:cs typeface="Georgia"/>
              </a:rPr>
            </a:br>
            <a:r>
              <a:rPr sz="3200" spc="-85" dirty="0" err="1">
                <a:solidFill>
                  <a:srgbClr val="002060"/>
                </a:solidFill>
                <a:latin typeface="Georgia"/>
                <a:cs typeface="Georgia"/>
              </a:rPr>
              <a:t>Годовой</a:t>
            </a:r>
            <a:r>
              <a:rPr sz="3200" spc="-10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lang="ru-RU" sz="3200" spc="-10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3200" spc="-60" dirty="0" err="1">
                <a:solidFill>
                  <a:srgbClr val="002060"/>
                </a:solidFill>
                <a:latin typeface="Georgia"/>
                <a:cs typeface="Georgia"/>
              </a:rPr>
              <a:t>отчет</a:t>
            </a:r>
            <a:r>
              <a:rPr sz="3200" spc="-114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endParaRPr sz="3200" dirty="0">
              <a:solidFill>
                <a:srgbClr val="002060"/>
              </a:solidFill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304800"/>
            <a:ext cx="5867400" cy="1600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90A3DC-D728-4AA8-8A43-41DCDD923364}"/>
              </a:ext>
            </a:extLst>
          </p:cNvPr>
          <p:cNvSpPr txBox="1"/>
          <p:nvPr/>
        </p:nvSpPr>
        <p:spPr>
          <a:xfrm>
            <a:off x="533400" y="2101341"/>
            <a:ext cx="6705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lang="ru-RU" sz="1200" b="1" spc="-10" dirty="0">
                <a:solidFill>
                  <a:srgbClr val="002060"/>
                </a:solidFill>
                <a:latin typeface="Georgia"/>
                <a:cs typeface="Georgia"/>
              </a:rPr>
              <a:t>МИССИЯ</a:t>
            </a:r>
            <a:r>
              <a:rPr lang="ru-RU" sz="1200" b="1" spc="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lang="ru-RU" sz="1200" b="1" spc="-10" dirty="0">
                <a:solidFill>
                  <a:srgbClr val="002060"/>
                </a:solidFill>
                <a:latin typeface="Georgia"/>
                <a:cs typeface="Georgia"/>
              </a:rPr>
              <a:t>ФОНДА:</a:t>
            </a:r>
            <a:endParaRPr lang="ru-RU" sz="1200" dirty="0">
              <a:solidFill>
                <a:srgbClr val="002060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Быть</a:t>
            </a:r>
            <a:r>
              <a:rPr lang="ru-RU" sz="1200" spc="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рядом</a:t>
            </a:r>
            <a:r>
              <a:rPr lang="ru-RU" sz="1200" spc="3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и</a:t>
            </a:r>
            <a:r>
              <a:rPr lang="ru-RU" sz="120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помочь</a:t>
            </a:r>
            <a:r>
              <a:rPr lang="ru-RU" sz="1200" spc="3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семье,</a:t>
            </a:r>
            <a:r>
              <a:rPr lang="ru-RU" sz="1200" spc="5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оказать</a:t>
            </a:r>
            <a:r>
              <a:rPr lang="ru-RU" sz="1200" spc="4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содействие</a:t>
            </a:r>
            <a:r>
              <a:rPr lang="ru-RU" sz="1200" spc="4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сохранению</a:t>
            </a:r>
            <a:r>
              <a:rPr lang="ru-RU" sz="1200" spc="5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качества</a:t>
            </a:r>
            <a:r>
              <a:rPr lang="ru-RU" sz="1200" spc="4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жизни</a:t>
            </a:r>
            <a:r>
              <a:rPr lang="ru-RU" sz="1200" spc="2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детей,</a:t>
            </a:r>
            <a:r>
              <a:rPr lang="ru-RU" sz="1200" spc="3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рождённых</a:t>
            </a:r>
            <a:r>
              <a:rPr lang="ru-RU" sz="1200" spc="5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раньше</a:t>
            </a:r>
            <a:r>
              <a:rPr lang="ru-RU" sz="1200" spc="3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срока,</a:t>
            </a:r>
            <a:r>
              <a:rPr lang="ru-RU" sz="1200" spc="3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и</a:t>
            </a:r>
            <a:r>
              <a:rPr lang="ru-RU" sz="1200" spc="1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их</a:t>
            </a:r>
            <a:r>
              <a:rPr lang="en-US" sz="1200" spc="-1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семей.</a:t>
            </a:r>
            <a:endParaRPr lang="ru-RU" sz="12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-10" dirty="0">
                <a:solidFill>
                  <a:srgbClr val="002060"/>
                </a:solidFill>
                <a:latin typeface="Georgia"/>
                <a:cs typeface="Georgia"/>
              </a:rPr>
              <a:t>ГЛАВНЫЕ</a:t>
            </a:r>
            <a:r>
              <a:rPr lang="ru-RU" sz="1200" b="1" spc="2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lang="ru-RU" sz="1200" b="1" spc="-10" dirty="0">
                <a:solidFill>
                  <a:srgbClr val="002060"/>
                </a:solidFill>
                <a:latin typeface="Georgia"/>
                <a:cs typeface="Georgia"/>
              </a:rPr>
              <a:t>НАПРАВЛЕНИЯ</a:t>
            </a:r>
            <a:r>
              <a:rPr lang="ru-RU" sz="1200" b="1" spc="30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lang="ru-RU" sz="1200" b="1" spc="-5" dirty="0">
                <a:solidFill>
                  <a:srgbClr val="002060"/>
                </a:solidFill>
                <a:latin typeface="Georgia"/>
                <a:cs typeface="Georgia"/>
              </a:rPr>
              <a:t>И</a:t>
            </a:r>
            <a:r>
              <a:rPr lang="ru-RU" sz="1200" b="1" spc="1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lang="ru-RU" sz="1200" b="1" spc="-5" dirty="0">
                <a:solidFill>
                  <a:srgbClr val="002060"/>
                </a:solidFill>
                <a:latin typeface="Georgia"/>
                <a:cs typeface="Georgia"/>
              </a:rPr>
              <a:t>ЗАДАЧИ</a:t>
            </a:r>
            <a:r>
              <a:rPr lang="ru-RU" sz="1200" b="1" spc="1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lang="ru-RU" sz="1200" b="1" spc="-10" dirty="0">
                <a:solidFill>
                  <a:srgbClr val="002060"/>
                </a:solidFill>
                <a:latin typeface="Georgia"/>
                <a:cs typeface="Georgia"/>
              </a:rPr>
              <a:t>ФОНДА:</a:t>
            </a:r>
            <a:endParaRPr lang="ru-RU" sz="1200" dirty="0">
              <a:solidFill>
                <a:srgbClr val="002060"/>
              </a:solidFill>
              <a:latin typeface="Georgia"/>
              <a:cs typeface="Georgia"/>
            </a:endParaRPr>
          </a:p>
          <a:p>
            <a:pPr marL="12700" marR="109220">
              <a:lnSpc>
                <a:spcPct val="100000"/>
              </a:lnSpc>
              <a:buChar char="•"/>
              <a:tabLst>
                <a:tab pos="141605" algn="l"/>
              </a:tabLst>
            </a:pP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Помощь</a:t>
            </a:r>
            <a:r>
              <a:rPr lang="ru-RU" sz="1200" spc="3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в</a:t>
            </a:r>
            <a:r>
              <a:rPr lang="ru-RU" sz="1200" spc="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организации</a:t>
            </a:r>
            <a:r>
              <a:rPr lang="ru-RU" sz="1200" spc="3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лечения</a:t>
            </a:r>
            <a:r>
              <a:rPr lang="ru-RU" sz="1200" spc="3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детей,</a:t>
            </a:r>
            <a:r>
              <a:rPr lang="ru-RU" sz="1200" spc="3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организация</a:t>
            </a:r>
            <a:r>
              <a:rPr lang="ru-RU" sz="1200" spc="4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реабилитационных</a:t>
            </a:r>
            <a:r>
              <a:rPr lang="ru-RU" sz="1200" spc="5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программ,</a:t>
            </a:r>
            <a:r>
              <a:rPr lang="ru-RU" sz="1200" spc="2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организация</a:t>
            </a:r>
            <a:r>
              <a:rPr lang="ru-RU" sz="1200" spc="4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службы</a:t>
            </a:r>
            <a:r>
              <a:rPr lang="ru-RU" sz="1200" spc="2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ранней </a:t>
            </a:r>
            <a:r>
              <a:rPr lang="ru-RU" sz="1200" spc="-37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помощи</a:t>
            </a:r>
            <a:r>
              <a:rPr lang="ru-RU" sz="1200" spc="1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по</a:t>
            </a:r>
            <a:r>
              <a:rPr lang="ru-RU" sz="120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профилактике</a:t>
            </a:r>
            <a:r>
              <a:rPr lang="ru-RU" sz="1200" spc="3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детской</a:t>
            </a:r>
            <a:r>
              <a:rPr lang="ru-RU" sz="1200" spc="3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инвалидности</a:t>
            </a:r>
            <a:r>
              <a:rPr lang="ru-RU" sz="1200" spc="3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от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 рождения</a:t>
            </a:r>
            <a:r>
              <a:rPr lang="ru-RU" sz="1200" spc="3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до</a:t>
            </a:r>
            <a:r>
              <a:rPr lang="ru-RU" sz="1200" spc="1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7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лет;</a:t>
            </a:r>
            <a:endParaRPr lang="ru-RU" sz="1200" dirty="0">
              <a:latin typeface="Georgia"/>
              <a:cs typeface="Georgia"/>
            </a:endParaRPr>
          </a:p>
          <a:p>
            <a:pPr marL="12700" marR="1049020">
              <a:lnSpc>
                <a:spcPct val="100000"/>
              </a:lnSpc>
              <a:buChar char="•"/>
              <a:tabLst>
                <a:tab pos="141605" algn="l"/>
              </a:tabLst>
            </a:pP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Психологическая,</a:t>
            </a:r>
            <a:r>
              <a:rPr lang="ru-RU" sz="1200" spc="6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материальная,</a:t>
            </a:r>
            <a:r>
              <a:rPr lang="ru-RU" sz="1200" spc="7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социальная</a:t>
            </a:r>
            <a:r>
              <a:rPr lang="ru-RU" sz="1200" spc="5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помощь</a:t>
            </a:r>
            <a:r>
              <a:rPr lang="ru-RU" sz="1200" spc="4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семьям</a:t>
            </a:r>
            <a:r>
              <a:rPr lang="ru-RU" sz="1200" spc="4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с</a:t>
            </a:r>
            <a:r>
              <a:rPr lang="ru-RU" sz="1200" spc="1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детьми,</a:t>
            </a:r>
            <a:r>
              <a:rPr lang="ru-RU" sz="1200" spc="5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рождёнными</a:t>
            </a:r>
            <a:r>
              <a:rPr lang="ru-RU" sz="1200" spc="5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на</a:t>
            </a:r>
            <a:r>
              <a:rPr lang="ru-RU" sz="1200" spc="2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раннем</a:t>
            </a:r>
            <a:r>
              <a:rPr lang="ru-RU" sz="1200" spc="4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сроке, </a:t>
            </a:r>
            <a:r>
              <a:rPr lang="ru-RU" sz="1200" spc="-37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информационная</a:t>
            </a:r>
            <a:r>
              <a:rPr lang="ru-RU" sz="1200" spc="3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работа</a:t>
            </a:r>
            <a:r>
              <a:rPr lang="ru-RU" sz="1200" spc="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с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 родителями;</a:t>
            </a:r>
            <a:endParaRPr lang="ru-RU" sz="1200" dirty="0">
              <a:latin typeface="Georgia"/>
              <a:cs typeface="Georgia"/>
            </a:endParaRPr>
          </a:p>
          <a:p>
            <a:pPr marL="140335" indent="-128270">
              <a:lnSpc>
                <a:spcPct val="100000"/>
              </a:lnSpc>
              <a:buChar char="•"/>
              <a:tabLst>
                <a:tab pos="140970" algn="l"/>
              </a:tabLst>
            </a:pP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Привлечение</a:t>
            </a:r>
            <a:r>
              <a:rPr lang="ru-RU" sz="1200" spc="3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внимания</a:t>
            </a:r>
            <a:r>
              <a:rPr lang="ru-RU" sz="1200" spc="4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общественности,</a:t>
            </a:r>
            <a:r>
              <a:rPr lang="ru-RU" sz="1200" spc="3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населения,</a:t>
            </a:r>
            <a:r>
              <a:rPr lang="ru-RU" sz="1200" spc="6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органов</a:t>
            </a:r>
            <a:r>
              <a:rPr lang="ru-RU" sz="1200" spc="1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государственной</a:t>
            </a:r>
            <a:r>
              <a:rPr lang="ru-RU" sz="1200" spc="3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власти</a:t>
            </a:r>
            <a:r>
              <a:rPr lang="ru-RU" sz="1200" spc="2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к</a:t>
            </a:r>
            <a:r>
              <a:rPr lang="ru-RU" sz="1200" spc="2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проблеме</a:t>
            </a:r>
            <a:r>
              <a:rPr lang="ru-RU" sz="1200" spc="3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недоношенных</a:t>
            </a:r>
            <a:endParaRPr lang="ru-RU" sz="12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детей</a:t>
            </a:r>
            <a:r>
              <a:rPr lang="ru-RU" sz="1200" spc="2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с</a:t>
            </a:r>
            <a:r>
              <a:rPr lang="ru-RU" sz="1200" spc="1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целью</a:t>
            </a:r>
            <a:r>
              <a:rPr lang="ru-RU" sz="1200" spc="2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сокращения</a:t>
            </a:r>
            <a:r>
              <a:rPr lang="ru-RU" sz="1200" spc="5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возникновения</a:t>
            </a:r>
            <a:r>
              <a:rPr lang="ru-RU" sz="1200" spc="4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ранней</a:t>
            </a:r>
            <a:r>
              <a:rPr lang="ru-RU" sz="1200" spc="2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инвалидизации</a:t>
            </a:r>
            <a:r>
              <a:rPr lang="ru-RU" sz="1200" spc="6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детей;</a:t>
            </a:r>
            <a:endParaRPr lang="ru-RU" sz="1200" dirty="0">
              <a:latin typeface="Georgia"/>
              <a:cs typeface="Georgia"/>
            </a:endParaRPr>
          </a:p>
          <a:p>
            <a:pPr marL="12700" marR="574675">
              <a:lnSpc>
                <a:spcPct val="100000"/>
              </a:lnSpc>
              <a:buChar char="•"/>
              <a:tabLst>
                <a:tab pos="141605" algn="l"/>
              </a:tabLst>
            </a:pP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Помощь</a:t>
            </a:r>
            <a:r>
              <a:rPr lang="ru-RU" sz="1200" spc="3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детским</a:t>
            </a:r>
            <a:r>
              <a:rPr lang="ru-RU" sz="1200" spc="4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клиническим</a:t>
            </a:r>
            <a:r>
              <a:rPr lang="ru-RU" sz="1200" spc="5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больницам</a:t>
            </a:r>
            <a:r>
              <a:rPr lang="ru-RU" sz="1200" spc="4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и перинатальным</a:t>
            </a:r>
            <a:r>
              <a:rPr lang="ru-RU" sz="1200" spc="6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центрам</a:t>
            </a:r>
            <a:r>
              <a:rPr lang="ru-RU" sz="1200" spc="2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в</a:t>
            </a:r>
            <a:r>
              <a:rPr lang="ru-RU" sz="1200" spc="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закупке</a:t>
            </a:r>
            <a:r>
              <a:rPr lang="ru-RU" sz="1200" spc="5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расходных</a:t>
            </a:r>
            <a:r>
              <a:rPr lang="ru-RU" sz="1200" spc="4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материалов</a:t>
            </a:r>
            <a:r>
              <a:rPr lang="ru-RU" sz="1200" spc="4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для </a:t>
            </a:r>
            <a:r>
              <a:rPr lang="ru-RU" sz="1200" spc="-37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отделений</a:t>
            </a:r>
            <a:r>
              <a:rPr lang="ru-RU" sz="1200" spc="2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реанимации</a:t>
            </a:r>
            <a:r>
              <a:rPr lang="ru-RU" sz="1200" spc="3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и</a:t>
            </a:r>
            <a:r>
              <a:rPr lang="ru-RU" sz="120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выхаживания</a:t>
            </a:r>
            <a:r>
              <a:rPr lang="ru-RU" sz="1200" spc="2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недоношенных</a:t>
            </a:r>
            <a:r>
              <a:rPr lang="ru-RU" sz="1200" spc="5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детей;</a:t>
            </a:r>
            <a:endParaRPr lang="ru-RU" sz="1200" dirty="0">
              <a:latin typeface="Georgia"/>
              <a:cs typeface="Georgia"/>
            </a:endParaRPr>
          </a:p>
          <a:p>
            <a:pPr marL="140970" indent="-128905">
              <a:lnSpc>
                <a:spcPct val="100000"/>
              </a:lnSpc>
              <a:buChar char="•"/>
              <a:tabLst>
                <a:tab pos="141605" algn="l"/>
              </a:tabLst>
            </a:pP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Образовательные</a:t>
            </a:r>
            <a:r>
              <a:rPr lang="ru-RU" sz="1200" spc="4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программы</a:t>
            </a:r>
            <a:r>
              <a:rPr lang="ru-RU" sz="1200" spc="2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для</a:t>
            </a:r>
            <a:r>
              <a:rPr lang="ru-RU" sz="1200" spc="1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медицинского</a:t>
            </a:r>
            <a:r>
              <a:rPr lang="ru-RU" sz="1200" spc="5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персонала;</a:t>
            </a:r>
            <a:endParaRPr lang="ru-RU" sz="1200" dirty="0">
              <a:latin typeface="Georgia"/>
              <a:cs typeface="Georgia"/>
            </a:endParaRPr>
          </a:p>
          <a:p>
            <a:pPr marL="140970" indent="-128905">
              <a:lnSpc>
                <a:spcPct val="100000"/>
              </a:lnSpc>
              <a:buChar char="•"/>
              <a:tabLst>
                <a:tab pos="141605" algn="l"/>
              </a:tabLst>
            </a:pP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Сбор</a:t>
            </a:r>
            <a:r>
              <a:rPr lang="ru-RU" sz="1200" spc="1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пожертвований</a:t>
            </a:r>
            <a:r>
              <a:rPr lang="ru-RU" sz="1200" spc="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на</a:t>
            </a:r>
            <a:r>
              <a:rPr lang="ru-RU" sz="1200" spc="2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лечение</a:t>
            </a:r>
            <a:r>
              <a:rPr lang="ru-RU" sz="1200" spc="2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и</a:t>
            </a:r>
            <a:r>
              <a:rPr lang="ru-RU" sz="1200" spc="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реабилитацию</a:t>
            </a:r>
            <a:r>
              <a:rPr lang="ru-RU" sz="1200" spc="4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детей,</a:t>
            </a:r>
            <a:r>
              <a:rPr lang="ru-RU" sz="1200" spc="4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рождённых</a:t>
            </a:r>
            <a:r>
              <a:rPr lang="ru-RU" sz="1200" spc="3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раньше</a:t>
            </a:r>
            <a:r>
              <a:rPr lang="ru-RU" sz="1200" spc="3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срока</a:t>
            </a:r>
            <a:r>
              <a:rPr lang="ru-RU" sz="1200" spc="2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от</a:t>
            </a:r>
            <a:r>
              <a:rPr lang="ru-RU" sz="1200" spc="1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рождения</a:t>
            </a:r>
            <a:r>
              <a:rPr lang="ru-RU" sz="1200" spc="2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до</a:t>
            </a:r>
            <a:r>
              <a:rPr lang="ru-RU" sz="1200" spc="2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7</a:t>
            </a:r>
            <a:r>
              <a:rPr lang="ru-RU" sz="120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лет и детей с ОВЗ;</a:t>
            </a:r>
            <a:endParaRPr lang="ru-RU" sz="1200" dirty="0">
              <a:latin typeface="Georgia"/>
              <a:cs typeface="Georgia"/>
            </a:endParaRPr>
          </a:p>
          <a:p>
            <a:pPr marL="140335" indent="-128270">
              <a:lnSpc>
                <a:spcPct val="100000"/>
              </a:lnSpc>
              <a:buChar char="•"/>
              <a:tabLst>
                <a:tab pos="140970" algn="l"/>
              </a:tabLst>
            </a:pP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Поддержка</a:t>
            </a:r>
            <a:r>
              <a:rPr lang="ru-RU" sz="1200" spc="7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талантливых</a:t>
            </a:r>
            <a:r>
              <a:rPr lang="ru-RU" sz="1200" spc="2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детей</a:t>
            </a:r>
            <a:r>
              <a:rPr lang="ru-RU" sz="1200" spc="2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и</a:t>
            </a:r>
            <a:r>
              <a:rPr lang="ru-RU" sz="1200" spc="1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детей</a:t>
            </a:r>
            <a:r>
              <a:rPr lang="ru-RU" sz="1200" spc="2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с</a:t>
            </a:r>
            <a:r>
              <a:rPr lang="ru-RU" sz="1200" spc="1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ограниченными</a:t>
            </a:r>
            <a:r>
              <a:rPr lang="ru-RU" sz="1200" spc="4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возможностями</a:t>
            </a:r>
            <a:r>
              <a:rPr lang="ru-RU" sz="1200" spc="2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здоровья,</a:t>
            </a:r>
            <a:r>
              <a:rPr lang="ru-RU" sz="1200" spc="4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организация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информационного</a:t>
            </a:r>
            <a:r>
              <a:rPr lang="ru-RU" sz="120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поля;</a:t>
            </a:r>
            <a:endParaRPr lang="ru-RU" sz="1200" dirty="0">
              <a:latin typeface="Georgia"/>
              <a:cs typeface="Georgia"/>
            </a:endParaRPr>
          </a:p>
          <a:p>
            <a:pPr marL="140970" indent="-128905">
              <a:lnSpc>
                <a:spcPct val="100000"/>
              </a:lnSpc>
              <a:buChar char="•"/>
              <a:tabLst>
                <a:tab pos="141605" algn="l"/>
              </a:tabLst>
            </a:pP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Создание</a:t>
            </a:r>
            <a:r>
              <a:rPr lang="ru-RU" sz="1200" spc="4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ассоциации</a:t>
            </a:r>
            <a:r>
              <a:rPr lang="ru-RU" sz="1200" spc="4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родителей</a:t>
            </a:r>
            <a:r>
              <a:rPr lang="ru-RU" sz="1200" spc="1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детей,</a:t>
            </a:r>
            <a:r>
              <a:rPr lang="ru-RU" sz="1200" spc="4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рождённых</a:t>
            </a:r>
            <a:r>
              <a:rPr lang="ru-RU" sz="1200" spc="3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раньше</a:t>
            </a:r>
            <a:r>
              <a:rPr lang="ru-RU" sz="1200" spc="3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срока;</a:t>
            </a:r>
            <a:endParaRPr lang="ru-RU" sz="1200" dirty="0">
              <a:latin typeface="Georgia"/>
              <a:cs typeface="Georgia"/>
            </a:endParaRPr>
          </a:p>
          <a:p>
            <a:pPr marL="140970" indent="-128905">
              <a:lnSpc>
                <a:spcPct val="100000"/>
              </a:lnSpc>
              <a:buChar char="•"/>
              <a:tabLst>
                <a:tab pos="141605" algn="l"/>
              </a:tabLst>
            </a:pP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Проведение</a:t>
            </a:r>
            <a:r>
              <a:rPr lang="ru-RU" sz="1200" spc="4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5" dirty="0">
                <a:solidFill>
                  <a:srgbClr val="0F243E"/>
                </a:solidFill>
                <a:latin typeface="Georgia"/>
                <a:cs typeface="Georgia"/>
              </a:rPr>
              <a:t>благотворительных</a:t>
            </a:r>
            <a:r>
              <a:rPr lang="ru-RU" sz="1200" spc="5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мероприятий,</a:t>
            </a:r>
            <a:r>
              <a:rPr lang="ru-RU" sz="1200" spc="4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акций,</a:t>
            </a:r>
            <a:r>
              <a:rPr lang="ru-RU" sz="1200" spc="40" dirty="0">
                <a:solidFill>
                  <a:srgbClr val="0F243E"/>
                </a:solidFill>
                <a:latin typeface="Georgia"/>
                <a:cs typeface="Georgia"/>
              </a:rPr>
              <a:t> </a:t>
            </a:r>
            <a:r>
              <a:rPr lang="ru-RU" sz="1200" spc="-10" dirty="0">
                <a:solidFill>
                  <a:srgbClr val="0F243E"/>
                </a:solidFill>
                <a:latin typeface="Georgia"/>
                <a:cs typeface="Georgia"/>
              </a:rPr>
              <a:t>концертов;</a:t>
            </a:r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81810C-5A46-4E8D-9027-6467A679FC2B}"/>
              </a:ext>
            </a:extLst>
          </p:cNvPr>
          <p:cNvSpPr txBox="1"/>
          <p:nvPr/>
        </p:nvSpPr>
        <p:spPr>
          <a:xfrm>
            <a:off x="8153400" y="1219201"/>
            <a:ext cx="17526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2015 года                        </a:t>
            </a:r>
            <a:endParaRPr lang="ru-RU" sz="1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6732" y="190626"/>
            <a:ext cx="652525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39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1F5F"/>
                </a:solidFill>
                <a:latin typeface="Georgia"/>
                <a:cs typeface="Georgia"/>
              </a:rPr>
              <a:t>Проекты</a:t>
            </a:r>
          </a:p>
          <a:p>
            <a:pPr algn="ctr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  <a:latin typeface="Georgia"/>
                <a:cs typeface="Georgia"/>
              </a:rPr>
              <a:t>«Носочки для</a:t>
            </a:r>
            <a:r>
              <a:rPr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1F5F"/>
                </a:solidFill>
                <a:latin typeface="Georgia"/>
                <a:cs typeface="Georgia"/>
              </a:rPr>
              <a:t>жизни»</a:t>
            </a:r>
            <a:r>
              <a:rPr spc="-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pc="-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1F5F"/>
                </a:solidFill>
                <a:latin typeface="Georgia"/>
                <a:cs typeface="Georgia"/>
              </a:rPr>
              <a:t>«Бабушкин</a:t>
            </a:r>
            <a:r>
              <a:rPr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pc="-5" dirty="0">
                <a:solidFill>
                  <a:srgbClr val="001F5F"/>
                </a:solidFill>
                <a:latin typeface="Georgia"/>
                <a:cs typeface="Georgia"/>
              </a:rPr>
              <a:t>клубочек».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00321" y="800226"/>
            <a:ext cx="3958590" cy="4959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Georgia"/>
                <a:cs typeface="Georgia"/>
              </a:rPr>
              <a:t>Партнерский</a:t>
            </a:r>
            <a:r>
              <a:rPr sz="2000" b="1" spc="-6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Georgia"/>
                <a:cs typeface="Georgia"/>
              </a:rPr>
              <a:t>проект</a:t>
            </a:r>
            <a:endParaRPr sz="20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050" i="1" dirty="0">
                <a:solidFill>
                  <a:srgbClr val="001F5F"/>
                </a:solidFill>
                <a:latin typeface="Cambria"/>
                <a:cs typeface="Cambria"/>
              </a:rPr>
              <a:t>Проведение</a:t>
            </a:r>
            <a:r>
              <a:rPr sz="1050" i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050" i="1" spc="-5" dirty="0">
                <a:solidFill>
                  <a:srgbClr val="001F5F"/>
                </a:solidFill>
                <a:latin typeface="Cambria"/>
                <a:cs typeface="Cambria"/>
              </a:rPr>
              <a:t>благотворительных</a:t>
            </a:r>
            <a:r>
              <a:rPr sz="1050" i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050" i="1" spc="-5" dirty="0">
                <a:solidFill>
                  <a:srgbClr val="001F5F"/>
                </a:solidFill>
                <a:latin typeface="Cambria"/>
                <a:cs typeface="Cambria"/>
              </a:rPr>
              <a:t>мероприятий,</a:t>
            </a:r>
            <a:r>
              <a:rPr sz="1050" i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050" i="1" dirty="0">
                <a:solidFill>
                  <a:srgbClr val="001F5F"/>
                </a:solidFill>
                <a:latin typeface="Cambria"/>
                <a:cs typeface="Cambria"/>
              </a:rPr>
              <a:t>акций,</a:t>
            </a:r>
            <a:r>
              <a:rPr sz="1050" i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050" i="1" dirty="0">
                <a:solidFill>
                  <a:srgbClr val="001F5F"/>
                </a:solidFill>
                <a:latin typeface="Cambria"/>
                <a:cs typeface="Cambria"/>
              </a:rPr>
              <a:t>концертов</a:t>
            </a:r>
            <a:endParaRPr sz="10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684" y="2080005"/>
            <a:ext cx="599694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Georgia"/>
                <a:cs typeface="Georgia"/>
              </a:rPr>
              <a:t>Проект «Носочки 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для </a:t>
            </a:r>
            <a:r>
              <a:rPr sz="1200" b="1" spc="-5" dirty="0">
                <a:solidFill>
                  <a:srgbClr val="001F5F"/>
                </a:solidFill>
                <a:latin typeface="Georgia"/>
                <a:cs typeface="Georgia"/>
              </a:rPr>
              <a:t>жизни»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действует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с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2017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года на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постоянной основе.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Проведение мастер-классов,</a:t>
            </a:r>
            <a:r>
              <a:rPr sz="1200" spc="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обучающих</a:t>
            </a:r>
            <a:r>
              <a:rPr sz="12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курсов,</a:t>
            </a:r>
            <a:r>
              <a:rPr sz="1200" spc="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прямых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 эфиров</a:t>
            </a:r>
            <a:r>
              <a:rPr sz="1200" spc="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по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вязанию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игрушек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и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специальной</a:t>
            </a:r>
            <a:r>
              <a:rPr sz="1200" spc="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одежды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для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маловесных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детей среди</a:t>
            </a:r>
            <a:r>
              <a:rPr sz="12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всех слоёв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населения. </a:t>
            </a:r>
            <a:r>
              <a:rPr sz="1200" spc="-27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Проводится</a:t>
            </a:r>
            <a:r>
              <a:rPr sz="1200" spc="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в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формате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онлайн</a:t>
            </a:r>
            <a:r>
              <a:rPr sz="12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или</a:t>
            </a:r>
            <a:r>
              <a:rPr sz="1200" spc="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офлайн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Для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недоношенных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малышей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характерна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не</a:t>
            </a:r>
            <a:r>
              <a:rPr sz="12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развитая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система</a:t>
            </a:r>
            <a:r>
              <a:rPr sz="1200" spc="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терморегуляции:</a:t>
            </a:r>
            <a:r>
              <a:rPr sz="12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организм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еще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не</a:t>
            </a:r>
            <a:r>
              <a:rPr sz="12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способен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самостоятельно</a:t>
            </a:r>
            <a:r>
              <a:rPr sz="1200" spc="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регулировать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процесс</a:t>
            </a:r>
            <a:r>
              <a:rPr sz="1200" spc="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выработки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тепла,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особенно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в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 конечностях.</a:t>
            </a:r>
            <a:endParaRPr sz="12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Потеря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тепла приводит</a:t>
            </a:r>
            <a:r>
              <a:rPr sz="1200" spc="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к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тому,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что</a:t>
            </a:r>
            <a:r>
              <a:rPr sz="12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организм тратит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энергию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не</a:t>
            </a:r>
            <a:r>
              <a:rPr sz="1200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на</a:t>
            </a:r>
            <a:r>
              <a:rPr sz="1200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рост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развитие, </a:t>
            </a:r>
            <a:r>
              <a:rPr sz="1200" spc="-27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а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на</a:t>
            </a:r>
            <a:r>
              <a:rPr sz="12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согревание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тела,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поэтому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малышам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надевают теплые носочки.</a:t>
            </a:r>
            <a:r>
              <a:rPr sz="12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Для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поддержания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тепла,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рефлекторного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массажа,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для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стимуляции</a:t>
            </a:r>
            <a:r>
              <a:rPr sz="1200" spc="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двигательной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активности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таким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деткам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нужны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носочки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и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шапочки</a:t>
            </a:r>
            <a:r>
              <a:rPr sz="12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из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100%шерсти.</a:t>
            </a:r>
            <a:endParaRPr sz="1200">
              <a:latin typeface="Georgia"/>
              <a:cs typeface="Georgia"/>
            </a:endParaRPr>
          </a:p>
          <a:p>
            <a:pPr marL="12700" marR="269875">
              <a:lnSpc>
                <a:spcPct val="100000"/>
              </a:lnSpc>
            </a:pP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Терапевтические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игрушки</a:t>
            </a:r>
            <a:r>
              <a:rPr sz="12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«Солнышко»</a:t>
            </a:r>
            <a:r>
              <a:rPr sz="12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 «Осьминоги»</a:t>
            </a:r>
            <a:r>
              <a:rPr sz="1200" spc="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—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это 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терапевтический </a:t>
            </a:r>
            <a:r>
              <a:rPr sz="1200" spc="-27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помощники</a:t>
            </a:r>
            <a:r>
              <a:rPr sz="1200" spc="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для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детей,</a:t>
            </a:r>
            <a:r>
              <a:rPr sz="12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родившихся</a:t>
            </a:r>
            <a:r>
              <a:rPr sz="1200" spc="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раньше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срока.</a:t>
            </a:r>
            <a:r>
              <a:rPr sz="1200" spc="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Благодаря</a:t>
            </a:r>
            <a:r>
              <a:rPr sz="12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вязаной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игрушке,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 дети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успокаиваются,</a:t>
            </a:r>
            <a:r>
              <a:rPr sz="1200" spc="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хватая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своими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крошечными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ручками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лучики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солнца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или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щупальца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осьминога,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которые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по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форме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напоминают</a:t>
            </a:r>
            <a:r>
              <a:rPr sz="1200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пуповину.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Проекты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1F5F"/>
                </a:solidFill>
                <a:latin typeface="Georgia"/>
                <a:cs typeface="Georgia"/>
              </a:rPr>
              <a:t>«Бабушка</a:t>
            </a:r>
            <a:r>
              <a:rPr sz="1200" b="1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Georgia"/>
                <a:cs typeface="Georgia"/>
              </a:rPr>
              <a:t>Онлайн»</a:t>
            </a:r>
            <a:r>
              <a:rPr sz="1200" b="1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Georgia"/>
                <a:cs typeface="Georgia"/>
              </a:rPr>
              <a:t>«Носочки 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для</a:t>
            </a:r>
            <a:r>
              <a:rPr sz="1200" b="1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Georgia"/>
                <a:cs typeface="Georgia"/>
              </a:rPr>
              <a:t>жизни»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перекликаются.</a:t>
            </a:r>
            <a:r>
              <a:rPr sz="1200" spc="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Нашим</a:t>
            </a:r>
            <a:endParaRPr sz="1200">
              <a:latin typeface="Georgia"/>
              <a:cs typeface="Georgia"/>
            </a:endParaRPr>
          </a:p>
          <a:p>
            <a:pPr marL="12700" marR="15240">
              <a:lnSpc>
                <a:spcPct val="100000"/>
              </a:lnSpc>
            </a:pP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бабушкам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 дедушкам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очень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важна</a:t>
            </a:r>
            <a:r>
              <a:rPr sz="12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социализация,</a:t>
            </a:r>
            <a:r>
              <a:rPr sz="1200" spc="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их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участие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в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 проектах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имеет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для </a:t>
            </a:r>
            <a:r>
              <a:rPr sz="1200" spc="-27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них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большое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значение</a:t>
            </a:r>
            <a:r>
              <a:rPr sz="12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вносит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неоценимую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помощь</a:t>
            </a:r>
            <a:r>
              <a:rPr sz="12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для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малышей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рожденных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на 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раннем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сроке,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объединяя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и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сохраняя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преемственность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поколений.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200" y="211836"/>
            <a:ext cx="11475720" cy="1828800"/>
            <a:chOff x="457200" y="211836"/>
            <a:chExt cx="11475720" cy="18288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8568" y="211836"/>
              <a:ext cx="2054352" cy="18287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865631"/>
              <a:ext cx="2667000" cy="79857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464565" y="2069668"/>
            <a:ext cx="11262868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04255">
              <a:lnSpc>
                <a:spcPct val="100000"/>
              </a:lnSpc>
              <a:spcBef>
                <a:spcPts val="100"/>
              </a:spcBef>
            </a:pPr>
            <a:r>
              <a:rPr dirty="0"/>
              <a:t>В </a:t>
            </a:r>
            <a:r>
              <a:rPr spc="-5" dirty="0"/>
              <a:t>рамках</a:t>
            </a:r>
            <a:r>
              <a:rPr spc="-10" dirty="0"/>
              <a:t> </a:t>
            </a:r>
            <a:r>
              <a:rPr spc="-5" dirty="0"/>
              <a:t>поддержки</a:t>
            </a:r>
            <a:r>
              <a:rPr spc="10" dirty="0"/>
              <a:t> </a:t>
            </a:r>
            <a:r>
              <a:rPr dirty="0"/>
              <a:t>и </a:t>
            </a:r>
            <a:r>
              <a:rPr spc="-5" dirty="0"/>
              <a:t>помощи</a:t>
            </a:r>
            <a:r>
              <a:rPr spc="15" dirty="0"/>
              <a:t> </a:t>
            </a:r>
            <a:r>
              <a:rPr spc="-5" dirty="0"/>
              <a:t>пожилым</a:t>
            </a:r>
            <a:r>
              <a:rPr spc="10" dirty="0"/>
              <a:t> </a:t>
            </a:r>
            <a:r>
              <a:rPr spc="-5" dirty="0"/>
              <a:t>людям</a:t>
            </a:r>
            <a:r>
              <a:rPr spc="10" dirty="0"/>
              <a:t> </a:t>
            </a:r>
            <a:r>
              <a:rPr spc="-5" dirty="0"/>
              <a:t>фонд</a:t>
            </a:r>
            <a:r>
              <a:rPr spc="5" dirty="0"/>
              <a:t> </a:t>
            </a:r>
            <a:r>
              <a:rPr spc="-5" dirty="0"/>
              <a:t>является</a:t>
            </a:r>
          </a:p>
          <a:p>
            <a:pPr marL="6104255" marR="233679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партнёром</a:t>
            </a:r>
            <a:r>
              <a:rPr spc="10" dirty="0"/>
              <a:t> </a:t>
            </a:r>
            <a:r>
              <a:rPr spc="-5" dirty="0"/>
              <a:t>Всероссийского</a:t>
            </a:r>
            <a:r>
              <a:rPr spc="50" dirty="0"/>
              <a:t> </a:t>
            </a:r>
            <a:r>
              <a:rPr spc="-5" dirty="0"/>
              <a:t>проекта</a:t>
            </a:r>
            <a:r>
              <a:rPr dirty="0"/>
              <a:t> </a:t>
            </a:r>
            <a:r>
              <a:rPr spc="-5" dirty="0"/>
              <a:t>ОНФ</a:t>
            </a:r>
            <a:r>
              <a:rPr spc="5" dirty="0"/>
              <a:t> </a:t>
            </a:r>
            <a:r>
              <a:rPr b="1" spc="-5" dirty="0">
                <a:latin typeface="Georgia"/>
                <a:cs typeface="Georgia"/>
              </a:rPr>
              <a:t>«Бабушка</a:t>
            </a:r>
            <a:r>
              <a:rPr b="1" spc="-30" dirty="0">
                <a:latin typeface="Georgia"/>
                <a:cs typeface="Georgia"/>
              </a:rPr>
              <a:t> </a:t>
            </a:r>
            <a:r>
              <a:rPr b="1" spc="-5" dirty="0">
                <a:latin typeface="Georgia"/>
                <a:cs typeface="Georgia"/>
              </a:rPr>
              <a:t>Онлайн»</a:t>
            </a:r>
            <a:r>
              <a:rPr b="1" spc="-10" dirty="0">
                <a:latin typeface="Georgia"/>
                <a:cs typeface="Georgia"/>
              </a:rPr>
              <a:t> </a:t>
            </a:r>
            <a:r>
              <a:rPr b="1" dirty="0">
                <a:latin typeface="Georgia"/>
                <a:cs typeface="Georgia"/>
              </a:rPr>
              <a:t>и </a:t>
            </a:r>
            <a:r>
              <a:rPr b="1" spc="5" dirty="0">
                <a:latin typeface="Georgia"/>
                <a:cs typeface="Georgia"/>
              </a:rPr>
              <a:t> </a:t>
            </a:r>
            <a:r>
              <a:rPr b="1" dirty="0">
                <a:latin typeface="Georgia"/>
                <a:cs typeface="Georgia"/>
              </a:rPr>
              <a:t>фонда «Долголетие», </a:t>
            </a:r>
            <a:r>
              <a:rPr dirty="0" err="1"/>
              <a:t>где</a:t>
            </a:r>
            <a:r>
              <a:rPr dirty="0"/>
              <a:t> </a:t>
            </a:r>
            <a:r>
              <a:rPr lang="ru-RU" dirty="0"/>
              <a:t>создан </a:t>
            </a:r>
            <a:r>
              <a:rPr spc="-5" dirty="0" err="1"/>
              <a:t>клуб</a:t>
            </a:r>
            <a:r>
              <a:rPr dirty="0"/>
              <a:t> </a:t>
            </a:r>
            <a:r>
              <a:rPr spc="-5" dirty="0"/>
              <a:t>по</a:t>
            </a:r>
            <a:r>
              <a:rPr spc="15" dirty="0"/>
              <a:t> </a:t>
            </a:r>
            <a:r>
              <a:rPr spc="-5" dirty="0"/>
              <a:t>вязанию</a:t>
            </a:r>
            <a:r>
              <a:rPr dirty="0"/>
              <a:t> </a:t>
            </a:r>
            <a:r>
              <a:rPr b="1" spc="-5" dirty="0">
                <a:latin typeface="Georgia"/>
                <a:cs typeface="Georgia"/>
              </a:rPr>
              <a:t>«Бабушкин</a:t>
            </a:r>
            <a:r>
              <a:rPr b="1" spc="-10" dirty="0">
                <a:latin typeface="Georgia"/>
                <a:cs typeface="Georgia"/>
              </a:rPr>
              <a:t> </a:t>
            </a:r>
            <a:r>
              <a:rPr b="1" spc="-5" dirty="0" err="1">
                <a:latin typeface="Georgia"/>
                <a:cs typeface="Georgia"/>
              </a:rPr>
              <a:t>клубочек</a:t>
            </a:r>
            <a:r>
              <a:rPr b="1" spc="-5" dirty="0">
                <a:latin typeface="Georgia"/>
                <a:cs typeface="Georgia"/>
              </a:rPr>
              <a:t>».</a:t>
            </a:r>
            <a:r>
              <a:rPr lang="ru-RU" b="1" spc="-5" dirty="0">
                <a:latin typeface="Georgia"/>
                <a:cs typeface="Georgia"/>
              </a:rPr>
              <a:t> </a:t>
            </a:r>
          </a:p>
          <a:p>
            <a:pPr marL="6104255" marR="233679">
              <a:lnSpc>
                <a:spcPct val="100000"/>
              </a:lnSpc>
              <a:spcBef>
                <a:spcPts val="5"/>
              </a:spcBef>
            </a:pPr>
            <a:r>
              <a:rPr lang="ru-RU" spc="-5" dirty="0">
                <a:latin typeface="Georgia"/>
                <a:cs typeface="Georgia"/>
              </a:rPr>
              <a:t>В 2021 году проведены  крупные акции по вязанию носочков с участием </a:t>
            </a:r>
            <a:r>
              <a:rPr lang="ru-RU" spc="-5" dirty="0" err="1">
                <a:latin typeface="Georgia"/>
                <a:cs typeface="Georgia"/>
              </a:rPr>
              <a:t>сообщеста</a:t>
            </a:r>
            <a:r>
              <a:rPr lang="ru-RU" spc="-5" dirty="0">
                <a:latin typeface="Georgia"/>
                <a:cs typeface="Georgia"/>
              </a:rPr>
              <a:t> многодетных мам Нижегородского района </a:t>
            </a:r>
            <a:r>
              <a:rPr lang="ru-RU" spc="-5" dirty="0" err="1">
                <a:latin typeface="Georgia"/>
                <a:cs typeface="Georgia"/>
              </a:rPr>
              <a:t>г.Москвы</a:t>
            </a:r>
            <a:r>
              <a:rPr lang="ru-RU" spc="-5" dirty="0">
                <a:latin typeface="Georgia"/>
                <a:cs typeface="Georgia"/>
              </a:rPr>
              <a:t>:</a:t>
            </a:r>
          </a:p>
          <a:p>
            <a:pPr marL="6104255" marR="233679">
              <a:lnSpc>
                <a:spcPct val="100000"/>
              </a:lnSpc>
              <a:spcBef>
                <a:spcPts val="5"/>
              </a:spcBef>
            </a:pPr>
            <a:r>
              <a:rPr lang="ru-RU" b="1" spc="-5" dirty="0"/>
              <a:t>В Храме Сергея Радонежского с участием прихожан.</a:t>
            </a:r>
          </a:p>
          <a:p>
            <a:pPr marL="6104255" marR="233679">
              <a:lnSpc>
                <a:spcPct val="100000"/>
              </a:lnSpc>
              <a:spcBef>
                <a:spcPts val="5"/>
              </a:spcBef>
            </a:pPr>
            <a:r>
              <a:rPr lang="ru-RU" b="1" spc="-5" dirty="0"/>
              <a:t>На площадке Международного форума гражданского участия «Мы вместе».</a:t>
            </a:r>
          </a:p>
          <a:p>
            <a:pPr marL="6104255" marR="233679">
              <a:lnSpc>
                <a:spcPct val="100000"/>
              </a:lnSpc>
              <a:spcBef>
                <a:spcPts val="5"/>
              </a:spcBef>
            </a:pPr>
            <a:r>
              <a:rPr lang="ru-RU" b="1" spc="-5" dirty="0"/>
              <a:t>На площадке </a:t>
            </a:r>
            <a:r>
              <a:rPr lang="ru-RU" b="1" spc="-5" dirty="0" err="1"/>
              <a:t>фудкорта</a:t>
            </a:r>
            <a:r>
              <a:rPr lang="ru-RU" b="1" spc="-5" dirty="0"/>
              <a:t> Депо в рамках новогодней акции</a:t>
            </a:r>
          </a:p>
          <a:p>
            <a:pPr marL="6104255" marR="233679">
              <a:lnSpc>
                <a:spcPct val="100000"/>
              </a:lnSpc>
              <a:spcBef>
                <a:spcPts val="5"/>
              </a:spcBef>
            </a:pPr>
            <a:r>
              <a:rPr lang="ru-RU" b="1" spc="-5" dirty="0"/>
              <a:t> «Дед Мороз приходит в дом».</a:t>
            </a:r>
          </a:p>
          <a:p>
            <a:pPr marL="6104255" marR="233679">
              <a:lnSpc>
                <a:spcPct val="100000"/>
              </a:lnSpc>
              <a:spcBef>
                <a:spcPts val="5"/>
              </a:spcBef>
            </a:pPr>
            <a:r>
              <a:rPr lang="ru-RU" b="1" spc="-5" dirty="0"/>
              <a:t>В детском центре с участием волонтеров Молодежной палаты района Басманный. </a:t>
            </a:r>
          </a:p>
          <a:p>
            <a:pPr marL="6104255" marR="233679" algn="ctr">
              <a:lnSpc>
                <a:spcPct val="100000"/>
              </a:lnSpc>
              <a:spcBef>
                <a:spcPts val="5"/>
              </a:spcBef>
            </a:pPr>
            <a:r>
              <a:rPr lang="ru-RU" b="1" spc="-5" dirty="0"/>
              <a:t>Связано и передано в отделения недоношенных детей перинатальных центров более 8 000 изделий.</a:t>
            </a:r>
          </a:p>
          <a:p>
            <a:pPr marL="6104255" marR="233679">
              <a:lnSpc>
                <a:spcPct val="100000"/>
              </a:lnSpc>
              <a:spcBef>
                <a:spcPts val="5"/>
              </a:spcBef>
            </a:pPr>
            <a:endParaRPr lang="ru-RU" b="1" spc="-5" dirty="0"/>
          </a:p>
          <a:p>
            <a:pPr marL="6104255" marR="233679">
              <a:lnSpc>
                <a:spcPct val="100000"/>
              </a:lnSpc>
              <a:spcBef>
                <a:spcPts val="5"/>
              </a:spcBef>
            </a:pPr>
            <a:r>
              <a:rPr lang="ru-RU" b="1" spc="-5" dirty="0"/>
              <a:t> </a:t>
            </a:r>
            <a:endParaRPr b="1" spc="-5" dirty="0">
              <a:latin typeface="Georgia"/>
              <a:cs typeface="Georgia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AC65F9F-98CD-46D5-8E5E-CDD0A64790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11" y="5453664"/>
            <a:ext cx="1556773" cy="11675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5F57740-AA88-487E-9788-9E23353101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9516" y="5265286"/>
            <a:ext cx="1602386" cy="120179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7B023DD-8FEA-4C43-BA2A-F2E8DA83F2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104" y="1015149"/>
            <a:ext cx="1154175" cy="8656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17CB91B-746D-4207-9CBD-340F228B97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0647" y="5586459"/>
            <a:ext cx="1579263" cy="88833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27A2771-6689-4AA8-874A-7F4DA672B7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113" y="5533510"/>
            <a:ext cx="1477406" cy="11080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12192000" cy="685799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79E706-CEDC-4FC3-9F32-631998D00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14" y="1676400"/>
            <a:ext cx="3124200" cy="266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3C9D68-B95D-4EE4-9CE7-27B5BE18FDBF}"/>
              </a:ext>
            </a:extLst>
          </p:cNvPr>
          <p:cNvSpPr txBox="1"/>
          <p:nvPr/>
        </p:nvSpPr>
        <p:spPr>
          <a:xfrm>
            <a:off x="533400" y="1371600"/>
            <a:ext cx="3733800" cy="45243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Программа “Верю в тебя” является неотъемлемой частью программы ранней помощи новорожденным детям. Главная цель — сокращение рисков инвалидизации, помощь семьям в абилитации ребенка. Данная программа направлена на оказание адресной помощи семьям с детьми с реабилитационным потенциалом в возрасте от 0 до 7 лет по всей территории РФ, в анамнезе которых имеется недоношенность. Сборы идут на необходимые лекарства, услуги специалистов, реабилитацию ребёнка в медицинских учреждениях соответствующего профиля на территории РФ.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FCD546-9719-4E0B-A55A-FED32504200F}"/>
              </a:ext>
            </a:extLst>
          </p:cNvPr>
          <p:cNvSpPr txBox="1"/>
          <p:nvPr/>
        </p:nvSpPr>
        <p:spPr>
          <a:xfrm>
            <a:off x="8001000" y="533400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Адресная помощь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062D9-1E3E-417E-888A-AD636FC73EE8}"/>
              </a:ext>
            </a:extLst>
          </p:cNvPr>
          <p:cNvSpPr txBox="1"/>
          <p:nvPr/>
        </p:nvSpPr>
        <p:spPr>
          <a:xfrm>
            <a:off x="8001000" y="1447800"/>
            <a:ext cx="396240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Программа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«Верю в тебя» </a:t>
            </a:r>
          </a:p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на платформе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Мос.ру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».</a:t>
            </a:r>
          </a:p>
          <a:p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За 2021 год собрано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318 тысяч 255 рублей.</a:t>
            </a:r>
          </a:p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Из собранных средств</a:t>
            </a:r>
          </a:p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адресную  помощь получили: 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9 детей</a:t>
            </a:r>
          </a:p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 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(реабилитация, генетическая экспертиза,  обеспечение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гастростомами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, материальная помощь, музыкальные занятия)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10 человек </a:t>
            </a:r>
          </a:p>
          <a:p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(консультации)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75 человек</a:t>
            </a:r>
          </a:p>
          <a:p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( участие в    празднике)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447800" y="203657"/>
            <a:ext cx="8534400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48590" algn="ctr">
              <a:lnSpc>
                <a:spcPct val="100000"/>
              </a:lnSpc>
              <a:spcBef>
                <a:spcPts val="105"/>
              </a:spcBef>
            </a:pPr>
            <a:r>
              <a:rPr b="1" spc="-35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Новогодние,</a:t>
            </a:r>
            <a:r>
              <a:rPr b="1" spc="20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b="1" spc="-15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рождественские</a:t>
            </a:r>
            <a:r>
              <a:rPr b="1" spc="25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b="1" spc="-10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проекты</a:t>
            </a:r>
            <a:endParaRPr dirty="0">
              <a:latin typeface="Georgia" panose="02040502050405020303" pitchFamily="18" charset="0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i="1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Сбор</a:t>
            </a:r>
            <a:r>
              <a:rPr sz="1200" i="1" spc="-20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1200" i="1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пожертвований</a:t>
            </a:r>
            <a:r>
              <a:rPr sz="1200" i="1" spc="-55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1200" i="1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на</a:t>
            </a:r>
            <a:r>
              <a:rPr sz="1200" i="1" spc="-20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лечение</a:t>
            </a:r>
            <a:r>
              <a:rPr sz="1200" i="1" spc="-45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1200" i="1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и</a:t>
            </a:r>
            <a:r>
              <a:rPr sz="1200" i="1" spc="-15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1200" i="1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реабилитацию</a:t>
            </a:r>
            <a:r>
              <a:rPr sz="1200" i="1" spc="-30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1200" i="1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детей,</a:t>
            </a:r>
            <a:r>
              <a:rPr sz="1200" i="1" spc="-25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1200" i="1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рождённых</a:t>
            </a:r>
            <a:r>
              <a:rPr sz="1200" i="1" spc="-35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1200" i="1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раньше</a:t>
            </a:r>
            <a:r>
              <a:rPr sz="1200" i="1" spc="-40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1200" i="1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срока</a:t>
            </a:r>
            <a:r>
              <a:rPr sz="1200" i="1" spc="-35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1200" i="1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от</a:t>
            </a:r>
            <a:r>
              <a:rPr sz="1200" i="1" spc="-5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1200" i="1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рождения</a:t>
            </a:r>
            <a:r>
              <a:rPr sz="1200" i="1" spc="-40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1200" i="1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до 7</a:t>
            </a:r>
            <a:r>
              <a:rPr sz="1200" i="1" spc="-25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1200" i="1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лет</a:t>
            </a:r>
            <a:endParaRPr sz="1200" dirty="0">
              <a:latin typeface="Georgia" panose="02040502050405020303" pitchFamily="18" charset="0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6484" y="688339"/>
            <a:ext cx="4941316" cy="221791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600" b="1" spc="-5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Мы</a:t>
            </a:r>
            <a:r>
              <a:rPr sz="1600" b="1" spc="-85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участники</a:t>
            </a:r>
            <a:r>
              <a:rPr sz="1600" b="1" spc="-25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Акций:</a:t>
            </a:r>
            <a:endParaRPr sz="1600" dirty="0">
              <a:latin typeface="Georgia" panose="02040502050405020303" pitchFamily="18" charset="0"/>
              <a:cs typeface="Cambria"/>
            </a:endParaRPr>
          </a:p>
          <a:p>
            <a:pPr marL="79375">
              <a:lnSpc>
                <a:spcPct val="100000"/>
              </a:lnSpc>
              <a:spcBef>
                <a:spcPts val="695"/>
              </a:spcBef>
            </a:pPr>
            <a:r>
              <a:rPr sz="1600" b="1" spc="-2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Cambria"/>
              </a:rPr>
              <a:t>«</a:t>
            </a:r>
            <a:r>
              <a:rPr lang="ru-RU" sz="1600" b="1" spc="-2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Cambria"/>
              </a:rPr>
              <a:t>Дед Мороз приходит в дом</a:t>
            </a:r>
            <a:r>
              <a:rPr sz="1600" b="1" spc="-1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Cambria"/>
              </a:rPr>
              <a:t>»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Cambria"/>
              </a:rPr>
              <a:t>-</a:t>
            </a:r>
            <a:r>
              <a:rPr lang="ru-RU" sz="1400" b="1" spc="-1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Cambria"/>
              </a:rPr>
              <a:t>6 258 детей </a:t>
            </a:r>
            <a:r>
              <a:rPr lang="ru-RU" sz="1400" spc="-1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Cambria"/>
              </a:rPr>
              <a:t>получили новогодние подарки. Фонд является соорганизатором проекта.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cs typeface="Cambria"/>
            </a:endParaRPr>
          </a:p>
          <a:p>
            <a:pPr marL="79375">
              <a:lnSpc>
                <a:spcPct val="100000"/>
              </a:lnSpc>
              <a:spcBef>
                <a:spcPts val="695"/>
              </a:spcBef>
            </a:pPr>
            <a:r>
              <a:rPr sz="1600" b="1" spc="-11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Cambria"/>
              </a:rPr>
              <a:t>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Cambria"/>
              </a:rPr>
              <a:t>Ёлка</a:t>
            </a:r>
            <a:r>
              <a:rPr lang="ru-RU" sz="1600" b="1" spc="-7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Cambria"/>
              </a:rPr>
              <a:t>желаний»-  </a:t>
            </a:r>
            <a:r>
              <a:rPr lang="ru-RU" sz="1400" spc="-2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Cambria"/>
              </a:rPr>
              <a:t>Президент фонда подарила участнику Ёлки желаний поход на Ледовое представление</a:t>
            </a:r>
          </a:p>
          <a:p>
            <a:pPr marL="79375">
              <a:lnSpc>
                <a:spcPct val="100000"/>
              </a:lnSpc>
              <a:spcBef>
                <a:spcPts val="695"/>
              </a:spcBef>
            </a:pP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Cambria"/>
              </a:rPr>
              <a:t>«Я-Волшебник»-</a:t>
            </a:r>
            <a:r>
              <a:rPr lang="ru-RU" sz="1400" b="1" spc="-2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Cambria"/>
              </a:rPr>
              <a:t>3</a:t>
            </a:r>
            <a:r>
              <a:rPr lang="ru-RU" sz="1400" spc="-2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Cambria"/>
              </a:rPr>
              <a:t> подопечных фонда получили новогодние подарки 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cs typeface="Cambria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4DBA9E1-3EDC-41F7-99A6-B8AFBF46A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9734"/>
            <a:ext cx="2525153" cy="312529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7C8050B-ADAE-4171-905E-C638621F5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290" y="2490036"/>
            <a:ext cx="2511285" cy="226015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11DF2F-B676-4B67-83DD-1327C27CA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762000"/>
            <a:ext cx="3386667" cy="1905000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E6EBCD0-D5B7-4086-B1D1-24172277D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701108"/>
              </p:ext>
            </p:extLst>
          </p:nvPr>
        </p:nvGraphicFramePr>
        <p:xfrm>
          <a:off x="4190999" y="3179522"/>
          <a:ext cx="3581401" cy="312529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55670">
                  <a:extLst>
                    <a:ext uri="{9D8B030D-6E8A-4147-A177-3AD203B41FA5}">
                      <a16:colId xmlns:a16="http://schemas.microsoft.com/office/drawing/2014/main" val="2401013815"/>
                    </a:ext>
                  </a:extLst>
                </a:gridCol>
                <a:gridCol w="1062097">
                  <a:extLst>
                    <a:ext uri="{9D8B030D-6E8A-4147-A177-3AD203B41FA5}">
                      <a16:colId xmlns:a16="http://schemas.microsoft.com/office/drawing/2014/main" val="2342272624"/>
                    </a:ext>
                  </a:extLst>
                </a:gridCol>
                <a:gridCol w="1118356">
                  <a:extLst>
                    <a:ext uri="{9D8B030D-6E8A-4147-A177-3AD203B41FA5}">
                      <a16:colId xmlns:a16="http://schemas.microsoft.com/office/drawing/2014/main" val="1310158293"/>
                    </a:ext>
                  </a:extLst>
                </a:gridCol>
                <a:gridCol w="945278">
                  <a:extLst>
                    <a:ext uri="{9D8B030D-6E8A-4147-A177-3AD203B41FA5}">
                      <a16:colId xmlns:a16="http://schemas.microsoft.com/office/drawing/2014/main" val="3977745537"/>
                    </a:ext>
                  </a:extLst>
                </a:gridCol>
              </a:tblGrid>
              <a:tr h="532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Округ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семей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детей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13299"/>
                  </a:ext>
                </a:extLst>
              </a:tr>
              <a:tr h="213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ВАО</a:t>
                      </a:r>
                      <a:endParaRPr lang="ru-RU" sz="12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930875"/>
                  </a:ext>
                </a:extLst>
              </a:tr>
              <a:tr h="213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ЗАО</a:t>
                      </a:r>
                      <a:endParaRPr lang="ru-RU" sz="12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952216"/>
                  </a:ext>
                </a:extLst>
              </a:tr>
              <a:tr h="213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ЗелАО</a:t>
                      </a:r>
                      <a:endParaRPr lang="ru-RU" sz="12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410624"/>
                  </a:ext>
                </a:extLst>
              </a:tr>
              <a:tr h="213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САО</a:t>
                      </a:r>
                      <a:endParaRPr lang="ru-RU" sz="12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286137"/>
                  </a:ext>
                </a:extLst>
              </a:tr>
              <a:tr h="213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СВАО</a:t>
                      </a:r>
                      <a:endParaRPr lang="ru-RU" sz="12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075740"/>
                  </a:ext>
                </a:extLst>
              </a:tr>
              <a:tr h="213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СЗАО</a:t>
                      </a:r>
                      <a:endParaRPr lang="ru-RU" sz="12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168164"/>
                  </a:ext>
                </a:extLst>
              </a:tr>
              <a:tr h="213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ТиНАО</a:t>
                      </a:r>
                      <a:endParaRPr lang="ru-RU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162148"/>
                  </a:ext>
                </a:extLst>
              </a:tr>
              <a:tr h="213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ЦАО</a:t>
                      </a:r>
                      <a:endParaRPr lang="ru-RU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839742"/>
                  </a:ext>
                </a:extLst>
              </a:tr>
              <a:tr h="213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ЮАО</a:t>
                      </a:r>
                      <a:endParaRPr lang="ru-RU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500104"/>
                  </a:ext>
                </a:extLst>
              </a:tr>
              <a:tr h="213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ЮВАО</a:t>
                      </a:r>
                      <a:endParaRPr lang="ru-RU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575480"/>
                  </a:ext>
                </a:extLst>
              </a:tr>
              <a:tr h="213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ЮЗАО</a:t>
                      </a:r>
                      <a:endParaRPr lang="ru-RU" sz="12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234314"/>
                  </a:ext>
                </a:extLst>
              </a:tr>
              <a:tr h="2401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3295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6258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4661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8601"/>
            <a:ext cx="723900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 err="1">
                <a:solidFill>
                  <a:srgbClr val="1F3862"/>
                </a:solidFill>
                <a:latin typeface="Georgia" panose="02040502050405020303" pitchFamily="18" charset="0"/>
                <a:cs typeface="Georgia"/>
              </a:rPr>
              <a:t>Партнёрские</a:t>
            </a:r>
            <a:r>
              <a:rPr sz="2800" spc="-165" dirty="0">
                <a:solidFill>
                  <a:srgbClr val="1F3862"/>
                </a:solidFill>
                <a:latin typeface="Georgia" panose="02040502050405020303" pitchFamily="18" charset="0"/>
                <a:cs typeface="Georgia"/>
              </a:rPr>
              <a:t> </a:t>
            </a:r>
            <a:r>
              <a:rPr sz="2800" spc="-15" dirty="0" err="1">
                <a:solidFill>
                  <a:srgbClr val="1F3862"/>
                </a:solidFill>
                <a:latin typeface="Georgia" panose="02040502050405020303" pitchFamily="18" charset="0"/>
              </a:rPr>
              <a:t>отношения</a:t>
            </a:r>
            <a:r>
              <a:rPr lang="ru-RU" sz="2800" spc="-15" dirty="0">
                <a:solidFill>
                  <a:srgbClr val="1F3862"/>
                </a:solidFill>
                <a:latin typeface="Georgia" panose="02040502050405020303" pitchFamily="18" charset="0"/>
              </a:rPr>
              <a:t> нефинансовой помощи (вклада)</a:t>
            </a:r>
            <a:br>
              <a:rPr lang="ru-RU" sz="2800" spc="-15" dirty="0">
                <a:solidFill>
                  <a:srgbClr val="1F3862"/>
                </a:solidFill>
                <a:latin typeface="Georgia" panose="02040502050405020303" pitchFamily="18" charset="0"/>
              </a:rPr>
            </a:br>
            <a:r>
              <a:rPr lang="ru-RU" sz="2800" spc="-15" dirty="0">
                <a:solidFill>
                  <a:srgbClr val="1F3862"/>
                </a:solidFill>
                <a:latin typeface="Georgia" panose="02040502050405020303" pitchFamily="18" charset="0"/>
              </a:rPr>
              <a:t> в проекты и мероприятия фонда</a:t>
            </a:r>
            <a:endParaRPr sz="2800" dirty="0">
              <a:latin typeface="Georgia" panose="02040502050405020303" pitchFamily="18" charset="0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5843" y="2080260"/>
            <a:ext cx="6062345" cy="3782695"/>
          </a:xfrm>
          <a:custGeom>
            <a:avLst/>
            <a:gdLst/>
            <a:ahLst/>
            <a:cxnLst/>
            <a:rect l="l" t="t" r="r" b="b"/>
            <a:pathLst>
              <a:path w="6062345" h="3782695">
                <a:moveTo>
                  <a:pt x="0" y="3782441"/>
                </a:moveTo>
                <a:lnTo>
                  <a:pt x="6061963" y="3782441"/>
                </a:lnTo>
                <a:lnTo>
                  <a:pt x="6061963" y="0"/>
                </a:lnTo>
                <a:lnTo>
                  <a:pt x="0" y="0"/>
                </a:lnTo>
                <a:lnTo>
                  <a:pt x="0" y="3782441"/>
                </a:lnTo>
                <a:close/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2667000"/>
            <a:ext cx="5815278" cy="2371162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66675" algn="just">
              <a:lnSpc>
                <a:spcPct val="100000"/>
              </a:lnSpc>
              <a:spcBef>
                <a:spcPts val="660"/>
              </a:spcBef>
              <a:tabLst>
                <a:tab pos="2945765" algn="l"/>
              </a:tabLst>
            </a:pPr>
            <a:r>
              <a:rPr lang="en-US" sz="2800" spc="-10" dirty="0" err="1">
                <a:solidFill>
                  <a:srgbClr val="001F5F"/>
                </a:solidFill>
                <a:latin typeface="Georgia"/>
                <a:cs typeface="Georgia"/>
              </a:rPr>
              <a:t>TZMO</a:t>
            </a:r>
            <a:r>
              <a:rPr sz="2400" b="1" spc="-40" dirty="0" err="1">
                <a:solidFill>
                  <a:srgbClr val="1F3862"/>
                </a:solidFill>
                <a:latin typeface="Georgia" panose="02040502050405020303" pitchFamily="18" charset="0"/>
                <a:cs typeface="Cambria"/>
              </a:rPr>
              <a:t>«Bella</a:t>
            </a:r>
            <a:r>
              <a:rPr sz="2400" b="1" spc="-40" dirty="0">
                <a:solidFill>
                  <a:srgbClr val="1F3862"/>
                </a:solidFill>
                <a:latin typeface="Georgia" panose="02040502050405020303" pitchFamily="18" charset="0"/>
                <a:cs typeface="Cambria"/>
              </a:rPr>
              <a:t>-Vostok»</a:t>
            </a:r>
            <a:endParaRPr sz="2400" dirty="0">
              <a:latin typeface="Georgia" panose="02040502050405020303" pitchFamily="18" charset="0"/>
              <a:cs typeface="Cambria"/>
            </a:endParaRPr>
          </a:p>
          <a:p>
            <a:pPr marL="66675" algn="just">
              <a:lnSpc>
                <a:spcPct val="100000"/>
              </a:lnSpc>
              <a:spcBef>
                <a:spcPts val="710"/>
              </a:spcBef>
            </a:pPr>
            <a:r>
              <a:rPr sz="2400" b="1" spc="-5" dirty="0">
                <a:solidFill>
                  <a:srgbClr val="1F3862"/>
                </a:solidFill>
                <a:latin typeface="Georgia" panose="02040502050405020303" pitchFamily="18" charset="0"/>
                <a:cs typeface="Cambria"/>
              </a:rPr>
              <a:t>«PHILIPS</a:t>
            </a:r>
            <a:r>
              <a:rPr sz="2400" b="1" dirty="0">
                <a:solidFill>
                  <a:srgbClr val="1F3862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sz="2400" b="1" spc="-70" dirty="0">
                <a:solidFill>
                  <a:srgbClr val="1F3862"/>
                </a:solidFill>
                <a:latin typeface="Georgia" panose="02040502050405020303" pitchFamily="18" charset="0"/>
                <a:cs typeface="Cambria"/>
              </a:rPr>
              <a:t>AVENT»</a:t>
            </a:r>
            <a:endParaRPr lang="ru-RU" sz="2400" b="1" spc="-70" dirty="0">
              <a:solidFill>
                <a:srgbClr val="1F3862"/>
              </a:solidFill>
              <a:latin typeface="Georgia" panose="02040502050405020303" pitchFamily="18" charset="0"/>
              <a:cs typeface="Cambria"/>
            </a:endParaRPr>
          </a:p>
          <a:p>
            <a:pPr marL="66675" algn="just">
              <a:lnSpc>
                <a:spcPct val="100000"/>
              </a:lnSpc>
              <a:spcBef>
                <a:spcPts val="710"/>
              </a:spcBef>
            </a:pPr>
            <a:r>
              <a:rPr lang="ru-RU" sz="2400" b="1" spc="-70" dirty="0">
                <a:solidFill>
                  <a:srgbClr val="1F3862"/>
                </a:solidFill>
                <a:latin typeface="Georgia" panose="02040502050405020303" pitchFamily="18" charset="0"/>
                <a:cs typeface="Cambria"/>
              </a:rPr>
              <a:t>ООО «Каравай –СВ»</a:t>
            </a:r>
          </a:p>
          <a:p>
            <a:pPr marL="66675" algn="just">
              <a:lnSpc>
                <a:spcPct val="100000"/>
              </a:lnSpc>
              <a:spcBef>
                <a:spcPts val="710"/>
              </a:spcBef>
            </a:pPr>
            <a:r>
              <a:rPr lang="ru-RU" sz="2400" b="1" spc="-70" dirty="0">
                <a:solidFill>
                  <a:srgbClr val="1F3862"/>
                </a:solidFill>
                <a:latin typeface="Georgia" panose="02040502050405020303" pitchFamily="18" charset="0"/>
                <a:cs typeface="Cambria"/>
              </a:rPr>
              <a:t>Сеть </a:t>
            </a:r>
            <a:r>
              <a:rPr lang="ru-RU" sz="2400" b="1" spc="-70" dirty="0" err="1">
                <a:solidFill>
                  <a:srgbClr val="1F3862"/>
                </a:solidFill>
                <a:latin typeface="Georgia" panose="02040502050405020303" pitchFamily="18" charset="0"/>
                <a:cs typeface="Cambria"/>
              </a:rPr>
              <a:t>пироговых</a:t>
            </a:r>
            <a:r>
              <a:rPr lang="ru-RU" sz="2400" b="1" spc="-70" dirty="0">
                <a:solidFill>
                  <a:srgbClr val="1F3862"/>
                </a:solidFill>
                <a:latin typeface="Georgia" panose="02040502050405020303" pitchFamily="18" charset="0"/>
                <a:cs typeface="Cambria"/>
              </a:rPr>
              <a:t>  «</a:t>
            </a:r>
            <a:r>
              <a:rPr lang="ru-RU" sz="2400" b="1" spc="-70" dirty="0" err="1">
                <a:solidFill>
                  <a:srgbClr val="1F3862"/>
                </a:solidFill>
                <a:latin typeface="Georgia" panose="02040502050405020303" pitchFamily="18" charset="0"/>
                <a:cs typeface="Cambria"/>
              </a:rPr>
              <a:t>Штолле</a:t>
            </a:r>
            <a:r>
              <a:rPr lang="ru-RU" sz="2400" b="1" spc="-70" dirty="0">
                <a:solidFill>
                  <a:srgbClr val="1F3862"/>
                </a:solidFill>
                <a:latin typeface="Georgia" panose="02040502050405020303" pitchFamily="18" charset="0"/>
                <a:cs typeface="Cambria"/>
              </a:rPr>
              <a:t>»</a:t>
            </a:r>
          </a:p>
          <a:p>
            <a:pPr marL="66675" algn="just">
              <a:lnSpc>
                <a:spcPct val="100000"/>
              </a:lnSpc>
              <a:spcBef>
                <a:spcPts val="710"/>
              </a:spcBef>
            </a:pPr>
            <a:r>
              <a:rPr lang="ru-RU" sz="2400" b="1" spc="-70" dirty="0">
                <a:solidFill>
                  <a:srgbClr val="1F3862"/>
                </a:solidFill>
                <a:latin typeface="Georgia" panose="02040502050405020303" pitchFamily="18" charset="0"/>
                <a:cs typeface="Cambria"/>
              </a:rPr>
              <a:t>Интернет-магазин «Той-</a:t>
            </a:r>
            <a:r>
              <a:rPr lang="ru-RU" sz="2400" b="1" spc="-70" dirty="0" err="1">
                <a:solidFill>
                  <a:srgbClr val="1F3862"/>
                </a:solidFill>
                <a:latin typeface="Georgia" panose="02040502050405020303" pitchFamily="18" charset="0"/>
                <a:cs typeface="Cambria"/>
              </a:rPr>
              <a:t>ру</a:t>
            </a:r>
            <a:r>
              <a:rPr lang="ru-RU" sz="2400" b="1" spc="-70" dirty="0">
                <a:solidFill>
                  <a:srgbClr val="1F3862"/>
                </a:solidFill>
                <a:latin typeface="Georgia" panose="02040502050405020303" pitchFamily="18" charset="0"/>
                <a:cs typeface="Cambria"/>
              </a:rPr>
              <a:t>» </a:t>
            </a:r>
            <a:r>
              <a:rPr sz="2400" b="1" spc="-35" dirty="0">
                <a:solidFill>
                  <a:srgbClr val="1F3862"/>
                </a:solidFill>
                <a:latin typeface="Georgia" panose="02040502050405020303" pitchFamily="18" charset="0"/>
                <a:cs typeface="Cambria"/>
              </a:rPr>
              <a:t> </a:t>
            </a:r>
            <a:r>
              <a:rPr lang="en-US" sz="2400" b="1" spc="-35" dirty="0">
                <a:solidFill>
                  <a:srgbClr val="1F3862"/>
                </a:solidFill>
                <a:latin typeface="Georgia" panose="02040502050405020303" pitchFamily="18" charset="0"/>
                <a:cs typeface="Cambria"/>
              </a:rPr>
              <a:t>                      </a:t>
            </a:r>
            <a:endParaRPr sz="2400" dirty="0">
              <a:latin typeface="Georgia" panose="02040502050405020303" pitchFamily="18" charset="0"/>
              <a:cs typeface="Cambr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61656" y="294310"/>
            <a:ext cx="3418707" cy="2758971"/>
            <a:chOff x="6437376" y="457200"/>
            <a:chExt cx="5382895" cy="56235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2488" y="457200"/>
              <a:ext cx="4069079" cy="27736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7376" y="3636264"/>
              <a:ext cx="5382768" cy="2444496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FFBF26-018C-DAFF-D5CB-1DCE7B7DC7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17" y="3285799"/>
            <a:ext cx="1458290" cy="14582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9842A4-DE90-747A-93ED-7423EA5C8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606639"/>
            <a:ext cx="1791181" cy="8572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C6B09F-B7BB-8E88-5FD4-1CDEA568FD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008" y="4976607"/>
            <a:ext cx="2647699" cy="14544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5596" y="360121"/>
            <a:ext cx="3698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01F5F"/>
                </a:solidFill>
                <a:latin typeface="Georgia"/>
                <a:cs typeface="Georgia"/>
              </a:rPr>
              <a:t>Наши</a:t>
            </a:r>
            <a:r>
              <a:rPr sz="2800" spc="-1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Georgia"/>
                <a:cs typeface="Georgia"/>
              </a:rPr>
              <a:t>достижения!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7304" y="926591"/>
            <a:ext cx="11451590" cy="5374005"/>
            <a:chOff x="527304" y="926591"/>
            <a:chExt cx="11451590" cy="53740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304" y="3791712"/>
              <a:ext cx="2051304" cy="25085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6215" y="926591"/>
              <a:ext cx="2487167" cy="27127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3592" y="954023"/>
              <a:ext cx="2054352" cy="27340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592" y="954023"/>
              <a:ext cx="2014727" cy="26852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58527" y="926591"/>
              <a:ext cx="2420112" cy="27127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33471" y="938783"/>
              <a:ext cx="2026920" cy="27005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83296" y="3892296"/>
              <a:ext cx="2417063" cy="24079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84319" y="3971543"/>
              <a:ext cx="2968752" cy="22524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1602" y="287273"/>
            <a:ext cx="3737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5339" algn="l"/>
              </a:tabLst>
            </a:pPr>
            <a:r>
              <a:rPr sz="2400" spc="-5" dirty="0">
                <a:solidFill>
                  <a:srgbClr val="001F5F"/>
                </a:solidFill>
              </a:rPr>
              <a:t>Поступления	</a:t>
            </a:r>
            <a:r>
              <a:rPr sz="2400" dirty="0" err="1">
                <a:solidFill>
                  <a:srgbClr val="001F5F"/>
                </a:solidFill>
              </a:rPr>
              <a:t>за</a:t>
            </a:r>
            <a:r>
              <a:rPr sz="2400" spc="-110" dirty="0">
                <a:solidFill>
                  <a:srgbClr val="001F5F"/>
                </a:solidFill>
              </a:rPr>
              <a:t> </a:t>
            </a:r>
            <a:r>
              <a:rPr sz="2400" spc="-10" dirty="0">
                <a:solidFill>
                  <a:srgbClr val="001F5F"/>
                </a:solidFill>
              </a:rPr>
              <a:t>202</a:t>
            </a:r>
            <a:r>
              <a:rPr lang="en-US" sz="2400" spc="-10" dirty="0">
                <a:solidFill>
                  <a:srgbClr val="001F5F"/>
                </a:solidFill>
              </a:rPr>
              <a:t>1</a:t>
            </a:r>
            <a:r>
              <a:rPr sz="2400" spc="-40" dirty="0">
                <a:solidFill>
                  <a:srgbClr val="001F5F"/>
                </a:solidFill>
              </a:rPr>
              <a:t> </a:t>
            </a:r>
            <a:r>
              <a:rPr sz="2400" spc="-45" dirty="0">
                <a:solidFill>
                  <a:srgbClr val="001F5F"/>
                </a:solidFill>
              </a:rPr>
              <a:t>год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668527" y="1093723"/>
            <a:ext cx="3037205" cy="4445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673735" marR="5080" indent="-661670">
              <a:lnSpc>
                <a:spcPts val="1500"/>
              </a:lnSpc>
              <a:spcBef>
                <a:spcPts val="400"/>
              </a:spcBef>
            </a:pPr>
            <a:r>
              <a:rPr sz="1500" b="1" spc="-15" dirty="0">
                <a:solidFill>
                  <a:srgbClr val="001F5F"/>
                </a:solidFill>
                <a:latin typeface="Cambria"/>
                <a:cs typeface="Cambria"/>
              </a:rPr>
              <a:t>Пожертвования</a:t>
            </a:r>
            <a:r>
              <a:rPr sz="1500" b="1" spc="-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500" b="1" spc="-10" dirty="0">
                <a:solidFill>
                  <a:srgbClr val="001F5F"/>
                </a:solidFill>
                <a:latin typeface="Cambria"/>
                <a:cs typeface="Cambria"/>
              </a:rPr>
              <a:t>от</a:t>
            </a:r>
            <a:r>
              <a:rPr sz="1500" b="1" spc="-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Cambria"/>
                <a:cs typeface="Cambria"/>
              </a:rPr>
              <a:t>физических</a:t>
            </a:r>
            <a:r>
              <a:rPr sz="1500" b="1" spc="-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1500" b="1" spc="-3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Cambria"/>
                <a:cs typeface="Cambria"/>
              </a:rPr>
              <a:t>юридических</a:t>
            </a:r>
            <a:r>
              <a:rPr sz="1500" b="1" spc="-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001F5F"/>
                </a:solidFill>
                <a:latin typeface="Cambria"/>
                <a:cs typeface="Cambria"/>
              </a:rPr>
              <a:t>лиц.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495" y="1584960"/>
            <a:ext cx="5742305" cy="4023360"/>
          </a:xfrm>
          <a:custGeom>
            <a:avLst/>
            <a:gdLst/>
            <a:ahLst/>
            <a:cxnLst/>
            <a:rect l="l" t="t" r="r" b="b"/>
            <a:pathLst>
              <a:path w="5742305" h="4023360">
                <a:moveTo>
                  <a:pt x="0" y="4023360"/>
                </a:moveTo>
                <a:lnTo>
                  <a:pt x="5741924" y="4023360"/>
                </a:lnTo>
                <a:lnTo>
                  <a:pt x="5741924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</a:pathLst>
          </a:custGeom>
          <a:ln w="12192">
            <a:solidFill>
              <a:srgbClr val="2A09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46718"/>
              </p:ext>
            </p:extLst>
          </p:nvPr>
        </p:nvGraphicFramePr>
        <p:xfrm>
          <a:off x="533401" y="2180590"/>
          <a:ext cx="5748400" cy="32536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7945" marR="942975" indent="-36830">
                        <a:lnSpc>
                          <a:spcPts val="1500"/>
                        </a:lnSpc>
                        <a:spcBef>
                          <a:spcPts val="30"/>
                        </a:spcBef>
                      </a:pPr>
                      <a:r>
                        <a:rPr lang="ru-RU" sz="1100" b="1" i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Пожертвования от юридических</a:t>
                      </a:r>
                      <a:r>
                        <a:rPr lang="ru-RU" sz="1100" b="1" i="1" spc="-1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 и физических лиц-  452 148 </a:t>
                      </a:r>
                      <a:endParaRPr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1750">
                        <a:lnSpc>
                          <a:spcPts val="1530"/>
                        </a:lnSpc>
                        <a:spcBef>
                          <a:spcPts val="525"/>
                        </a:spcBef>
                      </a:pPr>
                      <a:r>
                        <a:rPr sz="1100" b="1" i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Пр</a:t>
                      </a:r>
                      <a:r>
                        <a:rPr sz="1100" b="1" i="1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о</a:t>
                      </a:r>
                      <a:r>
                        <a:rPr sz="1100" b="1" i="1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г</a:t>
                      </a:r>
                      <a:r>
                        <a:rPr sz="1100" b="1" i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рамм</a:t>
                      </a:r>
                      <a:r>
                        <a:rPr sz="11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ы</a:t>
                      </a:r>
                      <a:r>
                        <a:rPr sz="1100" b="1" i="1" spc="-5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i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«</a:t>
                      </a:r>
                      <a:r>
                        <a:rPr sz="1100" b="1" i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М</a:t>
                      </a:r>
                      <a:r>
                        <a:rPr sz="1100" b="1" i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sz="1100" b="1" i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л</a:t>
                      </a:r>
                      <a:r>
                        <a:rPr sz="1100" b="1" i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ли</a:t>
                      </a:r>
                      <a:r>
                        <a:rPr sz="1100" b="1" i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о</a:t>
                      </a:r>
                      <a:r>
                        <a:rPr sz="11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н</a:t>
                      </a:r>
                      <a:r>
                        <a:rPr sz="1100" b="1" i="1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i="1" spc="-5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приз</a:t>
                      </a:r>
                      <a:r>
                        <a:rPr sz="1100" b="1" i="1" spc="-1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о</a:t>
                      </a:r>
                      <a:r>
                        <a:rPr sz="1100" b="1" i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в</a:t>
                      </a:r>
                      <a:r>
                        <a:rPr sz="1100" b="1" i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»,</a:t>
                      </a:r>
                      <a:r>
                        <a:rPr lang="ru-RU" sz="1100" b="1" i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 «Активный гражданин»- физические лица-  829 500</a:t>
                      </a:r>
                      <a:endParaRPr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2267">
                <a:tc>
                  <a:txBody>
                    <a:bodyPr/>
                    <a:lstStyle/>
                    <a:p>
                      <a:pPr marL="31750" marR="487045" indent="36195">
                        <a:lnSpc>
                          <a:spcPts val="1390"/>
                        </a:lnSpc>
                        <a:spcBef>
                          <a:spcPts val="705"/>
                        </a:spcBef>
                      </a:pPr>
                      <a:r>
                        <a:rPr sz="1100" b="1" i="1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Пожертвования</a:t>
                      </a:r>
                      <a:r>
                        <a:rPr sz="1100" b="1" i="1" spc="-3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i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через</a:t>
                      </a:r>
                      <a:r>
                        <a:rPr sz="1100" b="1" i="1" spc="-5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i="1" spc="-5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портал</a:t>
                      </a:r>
                      <a:r>
                        <a:rPr sz="1100" b="1" i="1" spc="-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i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mos.ru</a:t>
                      </a:r>
                      <a:r>
                        <a:rPr lang="ru-RU" sz="1100" b="1" i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 пожертвования от </a:t>
                      </a:r>
                      <a:r>
                        <a:rPr sz="1100" b="1" i="1" spc="-4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i="1" spc="-27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i="1" spc="-1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физически</a:t>
                      </a:r>
                      <a:r>
                        <a:rPr lang="ru-RU" sz="1100" b="1" i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х</a:t>
                      </a:r>
                      <a:r>
                        <a:rPr lang="ru-RU" sz="1100" b="1" i="1" spc="-1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i="1" spc="-6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i="1" spc="-1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лиц</a:t>
                      </a:r>
                      <a:r>
                        <a:rPr lang="ru-RU" sz="1100" b="1" i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-   273 213</a:t>
                      </a:r>
                    </a:p>
                    <a:p>
                      <a:pPr marL="31750" marR="487045" indent="36195">
                        <a:lnSpc>
                          <a:spcPts val="1390"/>
                        </a:lnSpc>
                        <a:spcBef>
                          <a:spcPts val="705"/>
                        </a:spcBef>
                      </a:pPr>
                      <a:r>
                        <a:rPr lang="ru-RU" sz="1100" b="1" i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Пожертвование через СМС пожертвования</a:t>
                      </a:r>
                      <a:r>
                        <a:rPr lang="ru-RU" sz="1100" b="1" i="1" spc="-1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 от физических лиц </a:t>
                      </a:r>
                      <a:r>
                        <a:rPr lang="ru-RU" sz="1100" b="0" i="1" spc="-1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по короткому номеру 3434 «Свет»-125 071</a:t>
                      </a:r>
                      <a:endParaRPr lang="ru-RU" sz="1100" b="0" i="1" spc="-1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cs typeface="Cambria"/>
                      </a:endParaRPr>
                    </a:p>
                    <a:p>
                      <a:pPr marL="31750" marR="487045" indent="36195">
                        <a:lnSpc>
                          <a:spcPts val="1390"/>
                        </a:lnSpc>
                        <a:spcBef>
                          <a:spcPts val="705"/>
                        </a:spcBef>
                      </a:pPr>
                      <a:r>
                        <a:rPr lang="ru-RU" sz="1100" b="1" i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ea typeface="+mn-ea"/>
                          <a:cs typeface="Cambria"/>
                        </a:rPr>
                        <a:t>Партнерский проект ООО «Белла Восток» - «</a:t>
                      </a:r>
                      <a:r>
                        <a:rPr lang="ru-RU" sz="1100" b="1" i="1" spc="-1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ea typeface="+mn-ea"/>
                          <a:cs typeface="Cambria"/>
                        </a:rPr>
                        <a:t>Доброрубль</a:t>
                      </a:r>
                      <a:r>
                        <a:rPr lang="ru-RU" sz="1100" b="1" i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ea typeface="+mn-ea"/>
                          <a:cs typeface="Cambria"/>
                        </a:rPr>
                        <a:t>»  </a:t>
                      </a:r>
                      <a:r>
                        <a:rPr lang="ru-RU" sz="1100" b="0" i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ea typeface="+mn-ea"/>
                          <a:cs typeface="Cambria"/>
                        </a:rPr>
                        <a:t>Финансовая поддержка - информационных и обучающих программ -2 700 000</a:t>
                      </a:r>
                    </a:p>
                    <a:p>
                      <a:pPr marL="31750" marR="487045" indent="36195">
                        <a:lnSpc>
                          <a:spcPts val="1390"/>
                        </a:lnSpc>
                        <a:spcBef>
                          <a:spcPts val="705"/>
                        </a:spcBef>
                      </a:pPr>
                      <a:endParaRPr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89535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300" dirty="0">
                        <a:latin typeface="Cambria"/>
                        <a:cs typeface="Cambria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639557" y="1036701"/>
            <a:ext cx="2890520" cy="50165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797560" marR="5080" indent="-785495">
              <a:lnSpc>
                <a:spcPts val="1700"/>
              </a:lnSpc>
              <a:spcBef>
                <a:spcPts val="440"/>
              </a:spcBef>
            </a:pPr>
            <a:r>
              <a:rPr sz="1700" b="1" spc="-5" dirty="0">
                <a:solidFill>
                  <a:srgbClr val="001F5F"/>
                </a:solidFill>
                <a:latin typeface="Cambria"/>
                <a:cs typeface="Cambria"/>
              </a:rPr>
              <a:t>Поступления</a:t>
            </a:r>
            <a:r>
              <a:rPr sz="1700" b="1" spc="-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700" b="1" spc="-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mbria"/>
                <a:cs typeface="Cambria"/>
              </a:rPr>
              <a:t>грантовым </a:t>
            </a:r>
            <a:r>
              <a:rPr sz="1700" b="1" spc="-3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ambria"/>
                <a:cs typeface="Cambria"/>
              </a:rPr>
              <a:t>программам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2615" y="1584960"/>
            <a:ext cx="4803775" cy="2244204"/>
          </a:xfrm>
          <a:prstGeom prst="rect">
            <a:avLst/>
          </a:prstGeom>
          <a:ln w="12192">
            <a:solidFill>
              <a:srgbClr val="2A093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92075">
              <a:lnSpc>
                <a:spcPts val="1650"/>
              </a:lnSpc>
              <a:spcBef>
                <a:spcPts val="1355"/>
              </a:spcBef>
            </a:pPr>
            <a:r>
              <a:rPr sz="1400" b="1" i="1" spc="-15" dirty="0" err="1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Грант</a:t>
            </a:r>
            <a:r>
              <a:rPr sz="1400" b="1" i="1" spc="-4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ru-RU" sz="1400" b="1" i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Президента Российской Федерации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на развитие гражданского общества </a:t>
            </a:r>
            <a:r>
              <a:rPr lang="ru-RU" sz="1400" b="1" i="1" spc="-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–</a:t>
            </a:r>
          </a:p>
          <a:p>
            <a:pPr marL="92075">
              <a:lnSpc>
                <a:spcPts val="1650"/>
              </a:lnSpc>
              <a:spcBef>
                <a:spcPts val="1355"/>
              </a:spcBef>
            </a:pPr>
            <a:r>
              <a:rPr sz="1400" b="1" i="1" spc="-15" dirty="0" err="1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Проект</a:t>
            </a:r>
            <a:r>
              <a:rPr sz="1400" b="1" i="1" spc="-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:</a:t>
            </a:r>
            <a:endParaRPr sz="1400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  <a:p>
            <a:pPr marL="92075" marR="347345">
              <a:lnSpc>
                <a:spcPts val="1510"/>
              </a:lnSpc>
              <a:spcBef>
                <a:spcPts val="165"/>
              </a:spcBef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Адаптивная физическая культура для детей с ДЦП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«Движение – жизнь»</a:t>
            </a:r>
            <a:endParaRPr sz="1400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  <a:p>
            <a:pPr marL="92075">
              <a:lnSpc>
                <a:spcPts val="1485"/>
              </a:lnSpc>
            </a:pPr>
            <a:r>
              <a:rPr sz="1400" i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-реализация</a:t>
            </a:r>
            <a:r>
              <a:rPr sz="1400" i="1" spc="-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1400" i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проекта</a:t>
            </a:r>
            <a:r>
              <a:rPr sz="1400" i="1" spc="3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14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</a:t>
            </a:r>
            <a:r>
              <a:rPr sz="1400" i="1" spc="3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1400" i="1" spc="-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01.0</a:t>
            </a:r>
            <a:r>
              <a:rPr lang="ru-RU" sz="1400" i="1" spc="-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7</a:t>
            </a:r>
            <a:r>
              <a:rPr sz="1400" i="1" spc="-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.2021</a:t>
            </a:r>
            <a:r>
              <a:rPr sz="1400" i="1" spc="-13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1400" i="1" spc="-5" dirty="0" err="1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по</a:t>
            </a:r>
            <a:r>
              <a:rPr sz="1400" i="1" spc="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1400" i="1" spc="-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3</a:t>
            </a:r>
            <a:r>
              <a:rPr lang="ru-RU" sz="1400" i="1" spc="-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0</a:t>
            </a:r>
            <a:r>
              <a:rPr sz="1400" i="1" spc="-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.</a:t>
            </a:r>
            <a:r>
              <a:rPr lang="ru-RU" sz="1400" i="1" spc="-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06</a:t>
            </a:r>
            <a:r>
              <a:rPr sz="1400" i="1" spc="-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.202</a:t>
            </a:r>
            <a:r>
              <a:rPr lang="ru-RU" sz="1400" i="1" spc="-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2</a:t>
            </a:r>
            <a:r>
              <a:rPr sz="1400" i="1" spc="-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)</a:t>
            </a:r>
            <a:endParaRPr sz="1400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  <a:p>
            <a:pPr marL="1362710">
              <a:lnSpc>
                <a:spcPct val="100000"/>
              </a:lnSpc>
              <a:spcBef>
                <a:spcPts val="1295"/>
              </a:spcBef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1 262 865</a:t>
            </a:r>
            <a:endParaRPr sz="1400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371260"/>
              </p:ext>
            </p:extLst>
          </p:nvPr>
        </p:nvGraphicFramePr>
        <p:xfrm>
          <a:off x="533402" y="6017895"/>
          <a:ext cx="10192382" cy="611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2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7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127127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b="1" spc="-2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ИТОГО:</a:t>
                      </a:r>
                      <a:endParaRPr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224218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cs typeface="Cambria"/>
                        </a:rPr>
                        <a:t>4 379 932</a:t>
                      </a:r>
                    </a:p>
                    <a:p>
                      <a:pPr marL="224218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anose="02040502050405020303" pitchFamily="18" charset="0"/>
                        <a:cs typeface="Cambria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cs typeface="Times New Roman"/>
                        </a:rPr>
                        <a:t>1 262 865</a:t>
                      </a:r>
                      <a:endParaRPr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anose="02040502050405020303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8991" y="219202"/>
            <a:ext cx="36087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E2E9F"/>
                </a:solidFill>
              </a:rPr>
              <a:t>Финансовая</a:t>
            </a:r>
            <a:r>
              <a:rPr sz="2400" spc="-114" dirty="0">
                <a:solidFill>
                  <a:srgbClr val="6E2E9F"/>
                </a:solidFill>
              </a:rPr>
              <a:t> </a:t>
            </a:r>
            <a:r>
              <a:rPr sz="2400" spc="-5" dirty="0">
                <a:solidFill>
                  <a:srgbClr val="6E2E9F"/>
                </a:solidFill>
              </a:rPr>
              <a:t>отч</a:t>
            </a:r>
            <a:r>
              <a:rPr sz="2400" spc="-10" dirty="0">
                <a:solidFill>
                  <a:srgbClr val="6E2E9F"/>
                </a:solidFill>
              </a:rPr>
              <a:t>е</a:t>
            </a:r>
            <a:r>
              <a:rPr sz="2400" dirty="0">
                <a:solidFill>
                  <a:srgbClr val="6E2E9F"/>
                </a:solidFill>
              </a:rPr>
              <a:t>тность.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403205" y="3028950"/>
            <a:ext cx="51054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9375" marR="5080" indent="-67310">
              <a:lnSpc>
                <a:spcPct val="101699"/>
              </a:lnSpc>
              <a:spcBef>
                <a:spcPts val="75"/>
              </a:spcBef>
            </a:pPr>
            <a:r>
              <a:rPr sz="1200" dirty="0">
                <a:solidFill>
                  <a:srgbClr val="44526A"/>
                </a:solidFill>
                <a:latin typeface="Calibri"/>
                <a:cs typeface="Calibri"/>
              </a:rPr>
              <a:t>гра</a:t>
            </a:r>
            <a:r>
              <a:rPr sz="1200" spc="-10" dirty="0">
                <a:solidFill>
                  <a:srgbClr val="44526A"/>
                </a:solidFill>
                <a:latin typeface="Calibri"/>
                <a:cs typeface="Calibri"/>
              </a:rPr>
              <a:t>нты</a:t>
            </a:r>
            <a:r>
              <a:rPr sz="1200" dirty="0">
                <a:solidFill>
                  <a:srgbClr val="44526A"/>
                </a:solidFill>
                <a:latin typeface="Calibri"/>
                <a:cs typeface="Calibri"/>
              </a:rPr>
              <a:t>,  </a:t>
            </a:r>
            <a:r>
              <a:rPr sz="1200" spc="-5" dirty="0">
                <a:solidFill>
                  <a:srgbClr val="44526A"/>
                </a:solidFill>
                <a:latin typeface="Calibri"/>
                <a:cs typeface="Calibri"/>
              </a:rPr>
              <a:t>61.59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1497" y="3432175"/>
            <a:ext cx="369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4526A"/>
                </a:solidFill>
                <a:latin typeface="Calibri"/>
                <a:cs typeface="Calibri"/>
              </a:rPr>
              <a:t>13</a:t>
            </a:r>
            <a:r>
              <a:rPr sz="1200" spc="-5" dirty="0">
                <a:solidFill>
                  <a:srgbClr val="44526A"/>
                </a:solidFill>
                <a:latin typeface="Calibri"/>
                <a:cs typeface="Calibri"/>
              </a:rPr>
              <a:t>.</a:t>
            </a:r>
            <a:r>
              <a:rPr sz="1200" spc="-10" dirty="0">
                <a:solidFill>
                  <a:srgbClr val="44526A"/>
                </a:solidFill>
                <a:latin typeface="Calibri"/>
                <a:cs typeface="Calibri"/>
              </a:rPr>
              <a:t>2</a:t>
            </a:r>
            <a:r>
              <a:rPr sz="1200" dirty="0">
                <a:solidFill>
                  <a:srgbClr val="44526A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97697" y="1955038"/>
            <a:ext cx="369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4526A"/>
                </a:solidFill>
                <a:latin typeface="Calibri"/>
                <a:cs typeface="Calibri"/>
              </a:rPr>
              <a:t>16</a:t>
            </a:r>
            <a:r>
              <a:rPr sz="1200" spc="-5" dirty="0">
                <a:solidFill>
                  <a:srgbClr val="44526A"/>
                </a:solidFill>
                <a:latin typeface="Calibri"/>
                <a:cs typeface="Calibri"/>
              </a:rPr>
              <a:t>.</a:t>
            </a:r>
            <a:r>
              <a:rPr sz="1200" spc="-10" dirty="0">
                <a:solidFill>
                  <a:srgbClr val="44526A"/>
                </a:solidFill>
                <a:latin typeface="Calibri"/>
                <a:cs typeface="Calibri"/>
              </a:rPr>
              <a:t>8</a:t>
            </a:r>
            <a:r>
              <a:rPr sz="1200" dirty="0">
                <a:solidFill>
                  <a:srgbClr val="44526A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10598" y="1020826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4526A"/>
                </a:solidFill>
                <a:latin typeface="Calibri"/>
                <a:cs typeface="Calibri"/>
              </a:rPr>
              <a:t>8</a:t>
            </a:r>
            <a:r>
              <a:rPr sz="1200" spc="-5" dirty="0">
                <a:solidFill>
                  <a:srgbClr val="44526A"/>
                </a:solidFill>
                <a:latin typeface="Calibri"/>
                <a:cs typeface="Calibri"/>
              </a:rPr>
              <a:t>.</a:t>
            </a:r>
            <a:r>
              <a:rPr sz="1200" spc="-10" dirty="0">
                <a:solidFill>
                  <a:srgbClr val="44526A"/>
                </a:solidFill>
                <a:latin typeface="Calibri"/>
                <a:cs typeface="Calibri"/>
              </a:rPr>
              <a:t>2</a:t>
            </a:r>
            <a:r>
              <a:rPr sz="1200" dirty="0">
                <a:solidFill>
                  <a:srgbClr val="44526A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72704" y="5446572"/>
            <a:ext cx="469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4526A"/>
                </a:solidFill>
                <a:latin typeface="Calibri"/>
                <a:cs typeface="Calibri"/>
              </a:rPr>
              <a:t>гр</a:t>
            </a:r>
            <a:r>
              <a:rPr sz="1200" dirty="0">
                <a:solidFill>
                  <a:srgbClr val="44526A"/>
                </a:solidFill>
                <a:latin typeface="Calibri"/>
                <a:cs typeface="Calibri"/>
              </a:rPr>
              <a:t>а</a:t>
            </a:r>
            <a:r>
              <a:rPr sz="1200" spc="-10" dirty="0">
                <a:solidFill>
                  <a:srgbClr val="44526A"/>
                </a:solidFill>
                <a:latin typeface="Calibri"/>
                <a:cs typeface="Calibri"/>
              </a:rPr>
              <a:t>нт</a:t>
            </a:r>
            <a:r>
              <a:rPr sz="1200" dirty="0">
                <a:solidFill>
                  <a:srgbClr val="44526A"/>
                </a:solidFill>
                <a:latin typeface="Calibri"/>
                <a:cs typeface="Calibri"/>
              </a:rPr>
              <a:t>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10066" y="5446572"/>
            <a:ext cx="568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4526A"/>
                </a:solidFill>
                <a:latin typeface="Calibri"/>
                <a:cs typeface="Calibri"/>
              </a:rPr>
              <a:t>проекты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46106" y="5446572"/>
            <a:ext cx="1189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4526A"/>
                </a:solidFill>
                <a:latin typeface="Calibri"/>
                <a:cs typeface="Calibri"/>
              </a:rPr>
              <a:t>адресная</a:t>
            </a:r>
            <a:r>
              <a:rPr sz="1200" spc="-50" dirty="0">
                <a:solidFill>
                  <a:srgbClr val="44526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4526A"/>
                </a:solidFill>
                <a:latin typeface="Calibri"/>
                <a:cs typeface="Calibri"/>
              </a:rPr>
              <a:t>помощь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02669" y="5446572"/>
            <a:ext cx="280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44526A"/>
                </a:solidFill>
                <a:latin typeface="Calibri"/>
                <a:cs typeface="Calibri"/>
              </a:rPr>
              <a:t>А</a:t>
            </a:r>
            <a:r>
              <a:rPr sz="1200" spc="-10" dirty="0">
                <a:solidFill>
                  <a:srgbClr val="44526A"/>
                </a:solidFill>
                <a:latin typeface="Calibri"/>
                <a:cs typeface="Calibri"/>
              </a:rPr>
              <a:t>У</a:t>
            </a:r>
            <a:r>
              <a:rPr sz="1200" dirty="0">
                <a:solidFill>
                  <a:srgbClr val="44526A"/>
                </a:solidFill>
                <a:latin typeface="Calibri"/>
                <a:cs typeface="Calibri"/>
              </a:rPr>
              <a:t>П</a:t>
            </a:r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880467"/>
              </p:ext>
            </p:extLst>
          </p:nvPr>
        </p:nvGraphicFramePr>
        <p:xfrm>
          <a:off x="381000" y="610361"/>
          <a:ext cx="6623307" cy="58631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5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3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200" dirty="0">
                        <a:latin typeface="Cambria"/>
                        <a:cs typeface="Cambri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200" dirty="0">
                        <a:latin typeface="Cambria"/>
                        <a:cs typeface="Cambri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200" dirty="0">
                        <a:latin typeface="Cambria"/>
                        <a:cs typeface="Cambri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200" dirty="0">
                        <a:latin typeface="Cambria"/>
                        <a:cs typeface="Cambri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4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000" b="1" spc="-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Проект</a:t>
                      </a:r>
                      <a:r>
                        <a:rPr sz="1000" b="1" spc="-5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«Носочки </a:t>
                      </a: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для</a:t>
                      </a:r>
                      <a:r>
                        <a:rPr sz="1000" b="1" spc="-4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жизни»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1000" dirty="0">
                          <a:latin typeface="Cambria"/>
                          <a:cs typeface="Cambria"/>
                        </a:rPr>
                        <a:t>95 347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1000" dirty="0">
                          <a:latin typeface="Cambria"/>
                          <a:cs typeface="Cambria"/>
                        </a:rPr>
                        <a:t>0.72%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О</a:t>
                      </a:r>
                      <a:r>
                        <a:rPr sz="1000" b="1" spc="-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нлай</a:t>
                      </a: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н</a:t>
                      </a:r>
                      <a:r>
                        <a:rPr sz="1000" b="1" spc="-5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ш</a:t>
                      </a:r>
                      <a:r>
                        <a:rPr sz="1000" b="1" spc="-1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к</a:t>
                      </a:r>
                      <a:r>
                        <a:rPr sz="1000" b="1" spc="-1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ол</a:t>
                      </a: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а</a:t>
                      </a:r>
                      <a:r>
                        <a:rPr sz="1000" b="1" spc="-7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для</a:t>
                      </a:r>
                      <a:r>
                        <a:rPr sz="1000" b="1" spc="-3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р</a:t>
                      </a:r>
                      <a:r>
                        <a:rPr sz="1000" b="1" spc="-1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о</a:t>
                      </a:r>
                      <a:r>
                        <a:rPr sz="1000" b="1" spc="-1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д</a:t>
                      </a:r>
                      <a:r>
                        <a:rPr sz="1000" b="1" spc="-1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ителе</a:t>
                      </a: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й</a:t>
                      </a:r>
                      <a:r>
                        <a:rPr sz="1000" b="1" spc="-4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"</a:t>
                      </a:r>
                      <a:r>
                        <a:rPr sz="1000" b="1" spc="-1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Н</a:t>
                      </a:r>
                      <a:r>
                        <a:rPr sz="1000" b="1" spc="-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о</a:t>
                      </a: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вая</a:t>
                      </a:r>
                      <a:r>
                        <a:rPr sz="1000" b="1" spc="-4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ж</a:t>
                      </a:r>
                      <a:r>
                        <a:rPr sz="1000" b="1" spc="-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изн</a:t>
                      </a: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ь</a:t>
                      </a:r>
                      <a:r>
                        <a:rPr sz="1000" b="1" spc="-2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в</a:t>
                      </a:r>
                      <a:r>
                        <a:rPr sz="1000" b="1" spc="-2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м</a:t>
                      </a:r>
                      <a:r>
                        <a:rPr sz="1000" b="1" spc="-1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есте</a:t>
                      </a: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"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000" dirty="0">
                          <a:latin typeface="Cambria"/>
                          <a:cs typeface="Cambria"/>
                        </a:rPr>
                        <a:t>1 358 557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000" dirty="0">
                          <a:latin typeface="Cambria"/>
                          <a:cs typeface="Cambria"/>
                        </a:rPr>
                        <a:t>10,33%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Новогодние, рождественские п</a:t>
                      </a:r>
                      <a:r>
                        <a:rPr sz="1000" b="1" spc="5" dirty="0" err="1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р</a:t>
                      </a:r>
                      <a:r>
                        <a:rPr sz="1000" b="1" spc="-5" dirty="0" err="1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оект</a:t>
                      </a:r>
                      <a:r>
                        <a:rPr lang="ru-RU" sz="1000" b="1" spc="-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:</a:t>
                      </a: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000" b="1" spc="-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«Дед Мороз приходит в дом»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000" dirty="0">
                          <a:latin typeface="Cambria"/>
                          <a:cs typeface="Cambria"/>
                        </a:rPr>
                        <a:t>73 800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000" dirty="0">
                          <a:latin typeface="Cambria"/>
                          <a:cs typeface="Cambria"/>
                        </a:rPr>
                        <a:t>0.56%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420"/>
                        </a:lnSpc>
                        <a:spcBef>
                          <a:spcPts val="894"/>
                        </a:spcBef>
                      </a:pP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П</a:t>
                      </a:r>
                      <a:r>
                        <a:rPr sz="1000" b="1" spc="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р</a:t>
                      </a:r>
                      <a:r>
                        <a:rPr sz="1000" b="1" spc="-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оек</a:t>
                      </a: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т</a:t>
                      </a:r>
                      <a:r>
                        <a:rPr sz="1000" b="1" spc="-4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а</a:t>
                      </a: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д</a:t>
                      </a:r>
                      <a:r>
                        <a:rPr sz="1000" b="1" spc="-1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р</a:t>
                      </a: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е</a:t>
                      </a:r>
                      <a:r>
                        <a:rPr sz="1000" b="1" spc="-1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сн</a:t>
                      </a:r>
                      <a:r>
                        <a:rPr sz="1000" b="1" spc="-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о</a:t>
                      </a: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й</a:t>
                      </a:r>
                      <a:r>
                        <a:rPr sz="1000" b="1" spc="-6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по</a:t>
                      </a:r>
                      <a:r>
                        <a:rPr sz="1000" b="1" spc="-2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м</a:t>
                      </a:r>
                      <a:r>
                        <a:rPr sz="1000" b="1" spc="-1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о</a:t>
                      </a:r>
                      <a:r>
                        <a:rPr sz="1000" b="1" spc="-1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щ</a:t>
                      </a: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sz="1000" b="1" spc="7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"В</a:t>
                      </a:r>
                      <a:r>
                        <a:rPr sz="1000" b="1" spc="-1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е</a:t>
                      </a: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рю</a:t>
                      </a:r>
                      <a:r>
                        <a:rPr sz="1000" b="1" spc="-1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в</a:t>
                      </a:r>
                      <a:r>
                        <a:rPr sz="1000" b="1" spc="-4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те</a:t>
                      </a:r>
                      <a:r>
                        <a:rPr sz="1000" b="1" spc="-1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б</a:t>
                      </a:r>
                      <a:r>
                        <a:rPr sz="1000" b="1" spc="-2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я</a:t>
                      </a: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"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-RU" sz="1000" dirty="0">
                          <a:latin typeface="Cambria"/>
                          <a:cs typeface="Cambria"/>
                        </a:rPr>
                        <a:t>544 009,95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-RU" sz="1000" dirty="0">
                          <a:latin typeface="Cambria"/>
                          <a:cs typeface="Cambria"/>
                        </a:rPr>
                        <a:t>4,14%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П</a:t>
                      </a:r>
                      <a:r>
                        <a:rPr sz="1000" b="1" spc="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р</a:t>
                      </a:r>
                      <a:r>
                        <a:rPr sz="1000" b="1" spc="-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оек</a:t>
                      </a: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т</a:t>
                      </a:r>
                      <a:r>
                        <a:rPr sz="1000" b="1" spc="-5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«Белые</a:t>
                      </a:r>
                      <a:r>
                        <a:rPr sz="1000" b="1" spc="-5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 err="1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лепест</a:t>
                      </a:r>
                      <a:r>
                        <a:rPr sz="1000" b="1" spc="-5" dirty="0" err="1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ки</a:t>
                      </a:r>
                      <a:r>
                        <a:rPr sz="1000" b="1" spc="-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»</a:t>
                      </a:r>
                      <a:r>
                        <a:rPr lang="ru-RU" sz="1000" b="1" spc="-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, 17 ноября Всемирный день недоношенных детей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lang="ru-RU" sz="1000" dirty="0">
                          <a:latin typeface="Cambria"/>
                          <a:cs typeface="Cambria"/>
                        </a:rPr>
                        <a:t>243</a:t>
                      </a:r>
                      <a:r>
                        <a:rPr lang="ru-RU" sz="1000" baseline="0" dirty="0">
                          <a:latin typeface="Cambria"/>
                          <a:cs typeface="Cambria"/>
                        </a:rPr>
                        <a:t> 400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lang="ru-RU" sz="1000" dirty="0">
                          <a:latin typeface="Cambria"/>
                          <a:cs typeface="Cambria"/>
                        </a:rPr>
                        <a:t>1,85%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95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13144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lang="ru-RU" sz="1000" b="0" spc="-1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Грант Департамента труда и социальной защиты населения г. Москвы -Москва добрый город-Проект: «Растем вместе» - психолого-педагогическая, консультативно-образовательная и социальная помощь семьям, где растет ребенок с ОВЗ. </a:t>
                      </a:r>
                      <a:r>
                        <a:rPr lang="ru-RU" sz="1000" b="1" spc="-1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- реализация проекта с 01.12.2020 по 30.11.2021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    5 484 900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41.7%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152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40068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ru-RU" sz="1000" b="0" spc="-3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Грант Мэра Москвы -Проект: Мы вместе» — информационно-психологическая, образовательно-просветительская поддержка семей с недоношенными детьми, поддержка женщин с угрозой преждевременных родов. Комитет общественных связей и молодежной политики города Москвы.  </a:t>
                      </a:r>
                      <a:r>
                        <a:rPr lang="ru-RU" sz="1000" b="1" spc="-3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-реализация  проекта с 01.01.2021 по 31.12.2021)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       3 216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 000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      24.45%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40068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ru-RU" sz="10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cs typeface="Cambria"/>
                        </a:rPr>
                        <a:t>Грант Президента Российской Федерации на развитие гражданского общества  Проект-Адаптивная физическая культура для детей с ДЦП «Движение – жизнь»»</a:t>
                      </a:r>
                      <a:endParaRPr sz="1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  1 101 970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8.38%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Административно-управленческиерасходы</a:t>
                      </a:r>
                      <a:r>
                        <a:rPr sz="1000" b="1" spc="-4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фонда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lang="ru-RU" sz="1000" dirty="0">
                          <a:latin typeface="Cambria"/>
                          <a:cs typeface="Cambria"/>
                        </a:rPr>
                        <a:t>1035 533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lang="ru-RU" sz="1000" dirty="0">
                          <a:latin typeface="Cambria"/>
                          <a:cs typeface="Cambria"/>
                        </a:rPr>
                        <a:t>7.87%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6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11518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2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Расходы</a:t>
                      </a:r>
                      <a:r>
                        <a:rPr sz="1000" b="1" spc="-6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на</a:t>
                      </a:r>
                      <a:r>
                        <a:rPr sz="1000" b="1" spc="-4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реализацию</a:t>
                      </a:r>
                      <a:r>
                        <a:rPr sz="1000" b="1" spc="-5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1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проектов,</a:t>
                      </a:r>
                      <a:r>
                        <a:rPr sz="1000" b="1" spc="-40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ВСЕГО: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1000" dirty="0">
                          <a:latin typeface="Cambria"/>
                          <a:cs typeface="Cambria"/>
                        </a:rPr>
                        <a:t>13 153 516,95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5" dirty="0">
                          <a:solidFill>
                            <a:srgbClr val="202A35"/>
                          </a:solidFill>
                          <a:latin typeface="Cambria"/>
                          <a:cs typeface="Cambria"/>
                        </a:rPr>
                        <a:t>100%</a:t>
                      </a:r>
                      <a:endParaRPr sz="1000" dirty="0">
                        <a:latin typeface="Cambria"/>
                        <a:cs typeface="Cambria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err="1"/>
              <a:t>Расходы</a:t>
            </a:r>
            <a:r>
              <a:rPr spc="-10" dirty="0"/>
              <a:t> </a:t>
            </a:r>
            <a:r>
              <a:rPr spc="-5" dirty="0" err="1"/>
              <a:t>на</a:t>
            </a:r>
            <a:r>
              <a:rPr spc="-10" dirty="0"/>
              <a:t> </a:t>
            </a:r>
            <a:r>
              <a:rPr spc="-5" dirty="0" err="1"/>
              <a:t>реализацию</a:t>
            </a:r>
            <a:r>
              <a:rPr spc="-20" dirty="0"/>
              <a:t> </a:t>
            </a:r>
            <a:r>
              <a:rPr spc="-5" dirty="0" err="1"/>
              <a:t>проектов</a:t>
            </a:r>
            <a:endParaRPr spc="-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087824"/>
              </p:ext>
            </p:extLst>
          </p:nvPr>
        </p:nvGraphicFramePr>
        <p:xfrm>
          <a:off x="152400" y="457201"/>
          <a:ext cx="11734800" cy="64374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0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1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044">
                <a:tc>
                  <a:txBody>
                    <a:bodyPr/>
                    <a:lstStyle/>
                    <a:p>
                      <a:pPr marL="107759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9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sz="9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9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</a:t>
                      </a:r>
                      <a:r>
                        <a:rPr sz="9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9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Детализация</a:t>
                      </a:r>
                      <a:r>
                        <a:rPr sz="900" b="1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статей</a:t>
                      </a:r>
                      <a:r>
                        <a:rPr sz="900" b="1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9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 Мэра Москвы, Проект: </a:t>
                      </a: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«Мы вместе»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Информационно-психологическая, образовательно-просветительская поддержка семей с недоношенными детьми, поддержка женщин с угрозой преждевременных родов с 01.01.2021 по 31.12.2021</a:t>
                      </a:r>
                      <a:endParaRPr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900" spc="-5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Израсходовано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900" spc="-5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lang="ru-RU" sz="900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3 216 000 рублей</a:t>
                      </a:r>
                      <a:endParaRPr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оплату труда штатных сотрудников, задействованных в выполнении Проекта, включая начисления на оплату труда</a:t>
                      </a:r>
                      <a:r>
                        <a:rPr lang="ru-RU" sz="900" spc="-5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959 196 руб.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spc="-5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оплату услуг сторонних организаций, ИП и </a:t>
                      </a:r>
                      <a:r>
                        <a:rPr lang="ru-RU" sz="900" spc="-5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самозанятых</a:t>
                      </a:r>
                      <a:r>
                        <a:rPr lang="ru-RU" sz="900" spc="-5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граждан (закупка работ, услуг, в том числе транспортные расходы): 2 256 804 руб. в том числе: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-Услуги предоставления консультации психолога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-Услуги 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IT- 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специалиста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-Услуги 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SMM-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менеджера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-Услуги по художественному оформлению площадки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-Типографские услуги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-Изготовление фирменных товаров с логотипом Проекта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-Услуги по созданию видеоматериалов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-Услуги по фуршета на Празднике</a:t>
                      </a:r>
                      <a:endParaRPr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9049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8412">
                <a:tc>
                  <a:txBody>
                    <a:bodyPr/>
                    <a:lstStyle/>
                    <a:p>
                      <a:pPr marL="5715" marR="13144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lang="ru-RU" sz="900" b="0" spc="-1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 Департамента труда и социальной защиты населения г. Москвы -Москва добрый город-Проект: «Растем вместе» - психолого-педагогическая, консультативно-образовательная и социальная помощь семьям, где растет ребенок с ОВЗ. </a:t>
                      </a:r>
                      <a:r>
                        <a:rPr lang="ru-RU" sz="900" b="1" spc="-1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реализация проекта с 01.01.2021 по 30.11.2021</a:t>
                      </a:r>
                      <a:endParaRPr lang="ru-RU"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7985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Израсходовано:</a:t>
                      </a:r>
                      <a:endParaRPr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6880">
                        <a:lnSpc>
                          <a:spcPct val="100000"/>
                        </a:lnSpc>
                      </a:pPr>
                      <a:r>
                        <a:rPr lang="ru-RU" sz="900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5 484 900 </a:t>
                      </a:r>
                      <a:r>
                        <a:rPr sz="900" spc="-5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r>
                        <a:rPr lang="ru-RU" sz="900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900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оплату труда штатных сотрудников, задействованных в выполнении Проекта, 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включая начисления на оплату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труда- 1 948 500 руб., 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труда физическим лицам (за исключением индивидуальных предпринимателей и </a:t>
                      </a:r>
                      <a:r>
                        <a:rPr lang="ru-RU" sz="9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самозанятых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за оказание ими услуг (выполнение работ) по гражданско-правовым договорам, включая НДФЛ.- 1 328 200 руб. в том числе:</a:t>
                      </a:r>
                    </a:p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-Услуги предоставления консультации психолога</a:t>
                      </a:r>
                    </a:p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-Услуги 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IT- 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специалиста</a:t>
                      </a:r>
                    </a:p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-Услуги 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SMM-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менеджера</a:t>
                      </a:r>
                    </a:p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-Услуги по развивающим занятиям</a:t>
                      </a:r>
                    </a:p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-Услуги педагогов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 развивающим занятиям и вокалу </a:t>
                      </a:r>
                    </a:p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ru-RU" sz="9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-Услуги консультаций врачей (специалистов )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Офисные расходы (коммунальные услуги, услуги связи, банковские услуги оборудование и расходных материалов), связанные с выполнением проекта.-11 500 руб.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работ, услуг, товаров, необходимых для проведения мероприятий (услуги реабилитации) – 2 143 700 руб.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Школа для родителей онлайн 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Информационное,</a:t>
                      </a: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психологическое сопровождение ,консультационное</a:t>
                      </a: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сопровождение родителей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53060" marR="348615" indent="3492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Израсходовано:  </a:t>
                      </a:r>
                      <a:endParaRPr lang="ru-RU"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53060" marR="348615" indent="34925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1 358 557 </a:t>
                      </a:r>
                      <a:r>
                        <a:rPr sz="9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рублей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</a:pPr>
                      <a:r>
                        <a:rPr sz="9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Оплата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специалистов, лекторов, психологов( гр,инд), </a:t>
                      </a:r>
                      <a:r>
                        <a:rPr sz="9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лекторов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sz="9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неонатологов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акушеров 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1 038 700</a:t>
                      </a:r>
                      <a:r>
                        <a:rPr sz="9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R="84455" algn="r">
                        <a:lnSpc>
                          <a:spcPct val="100000"/>
                        </a:lnSpc>
                      </a:pPr>
                      <a:r>
                        <a:rPr sz="9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Оплата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sz="9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проведению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мастер-класса по уходу для мам и мед. персонала в условиях  стационара, в том числе обеспечение работы </a:t>
                      </a:r>
                      <a:r>
                        <a:rPr sz="9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проекта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319 857</a:t>
                      </a:r>
                      <a:r>
                        <a:rPr sz="9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805" marR="159385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«Носочки 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жизни» 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 и мероприятия по </a:t>
                      </a:r>
                      <a:r>
                        <a:rPr sz="900" spc="-22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вязанию</a:t>
                      </a:r>
                      <a:r>
                        <a:rPr sz="900" spc="-2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шерстяных</a:t>
                      </a:r>
                      <a:r>
                        <a:rPr sz="900" spc="-2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изделий</a:t>
                      </a:r>
                      <a:r>
                        <a:rPr sz="900" spc="-4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sz="900" spc="-1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недоношенных</a:t>
                      </a:r>
                      <a:r>
                        <a:rPr sz="900" spc="-3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детей.</a:t>
                      </a: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2120" marR="380365" indent="-641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1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sz="900" spc="-1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</a:t>
                      </a:r>
                      <a:r>
                        <a:rPr sz="900" spc="-1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900" spc="-1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ru-RU"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2120" marR="380365" indent="-641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347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r>
                        <a:rPr lang="ru-RU" sz="900" spc="-5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83185" indent="-121031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Закупка расходного материала для </a:t>
                      </a:r>
                      <a:r>
                        <a:rPr sz="9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проведения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мастер-класса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000 руб.  </a:t>
                      </a:r>
                      <a:endParaRPr lang="ru-RU"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83185" indent="-121031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Оплата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услуг проведению </a:t>
                      </a:r>
                      <a:r>
                        <a:rPr sz="9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мастер-класса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72 347</a:t>
                      </a:r>
                      <a:r>
                        <a:rPr sz="9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5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5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Расходы</a:t>
            </a:r>
            <a:r>
              <a:rPr spc="-10" dirty="0"/>
              <a:t> </a:t>
            </a:r>
            <a:r>
              <a:rPr spc="-5" dirty="0"/>
              <a:t>на</a:t>
            </a:r>
            <a:r>
              <a:rPr spc="-10" dirty="0"/>
              <a:t> </a:t>
            </a:r>
            <a:r>
              <a:rPr spc="-5" dirty="0"/>
              <a:t>реализацию</a:t>
            </a:r>
            <a:r>
              <a:rPr spc="-20" dirty="0"/>
              <a:t> </a:t>
            </a:r>
            <a:r>
              <a:rPr spc="-5" dirty="0"/>
              <a:t>проектов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272414"/>
              </p:ext>
            </p:extLst>
          </p:nvPr>
        </p:nvGraphicFramePr>
        <p:xfrm>
          <a:off x="134144" y="503990"/>
          <a:ext cx="11923712" cy="5741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5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410">
                <a:tc>
                  <a:txBody>
                    <a:bodyPr/>
                    <a:lstStyle/>
                    <a:p>
                      <a:pPr marL="0" marR="86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Название проекта</a:t>
                      </a: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Затраты на проект</a:t>
                      </a: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Детализация статей затрат</a:t>
                      </a: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900" b="1" spc="-5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069">
                <a:tc>
                  <a:txBody>
                    <a:bodyPr/>
                    <a:lstStyle/>
                    <a:p>
                      <a:pPr marL="0" marR="86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Грант Президента Российской Федерации на развитие гражданского общества  Проект-Адаптивная физическая культура для детей с ДЦП </a:t>
                      </a:r>
                      <a:r>
                        <a:rPr lang="ru-RU"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«Движение – жизнь»»</a:t>
                      </a:r>
                    </a:p>
                    <a:p>
                      <a:pPr marL="0" marR="86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900" b="1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indent="285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Израсходовано:</a:t>
                      </a:r>
                      <a:endParaRPr sz="900" b="1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86995" indent="285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1 101 970</a:t>
                      </a:r>
                      <a:endParaRPr sz="900" b="1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оплату труда штатных сотрудников, задействованных в выполнении Проекта, включая начисления на оплату труда -  286 500 руб.</a:t>
                      </a:r>
                    </a:p>
                    <a:p>
                      <a:pPr marL="0" marR="869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Офисные расходы-43 509.12 руб.</a:t>
                      </a:r>
                    </a:p>
                    <a:p>
                      <a:pPr marL="0" marR="869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Приобретение, аренда специализированного оборудования, инвентаря и сопутствующие расходы-204 714.88 руб.</a:t>
                      </a:r>
                    </a:p>
                    <a:p>
                      <a:pPr marL="0" marR="869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Расходы на проведение мероприятий- 543 000 руб.</a:t>
                      </a:r>
                    </a:p>
                    <a:p>
                      <a:pPr marL="0" marR="869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Издательские, полиграфические и сопутствующие расходы-24 246.40 руб.</a:t>
                      </a:r>
                      <a:endParaRPr sz="900" b="0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86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900" b="1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131">
                <a:tc>
                  <a:txBody>
                    <a:bodyPr/>
                    <a:lstStyle/>
                    <a:p>
                      <a:pPr marL="0" marR="86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b="0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адресной помощи </a:t>
                      </a:r>
                      <a:r>
                        <a:rPr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«Верю в </a:t>
                      </a:r>
                      <a:r>
                        <a:rPr sz="900" b="1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тебя</a:t>
                      </a:r>
                      <a:r>
                        <a:rPr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indent="285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Израсходовано: </a:t>
                      </a:r>
                      <a:r>
                        <a:rPr lang="ru-RU"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</a:p>
                    <a:p>
                      <a:pPr marL="0" marR="86995" indent="285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1 834 585 </a:t>
                      </a:r>
                      <a:r>
                        <a:rPr sz="900" b="1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рублей</a:t>
                      </a:r>
                      <a:r>
                        <a:rPr lang="ru-RU"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sz="900" b="1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indent="-21653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Оплата реабилитационных </a:t>
                      </a:r>
                      <a:r>
                        <a:rPr sz="900" b="0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курсов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57 775руб. </a:t>
                      </a:r>
                      <a:endParaRPr lang="ru-RU" sz="900" b="0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86995" indent="-21653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Услуги реабилитации </a:t>
                      </a:r>
                      <a:r>
                        <a:rPr sz="900" b="0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b="0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дому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297 627</a:t>
                      </a:r>
                      <a:r>
                        <a:rPr sz="900" b="0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869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лекарственных препаратов и расходных материалов для лежачего ребенка с ДЦП- 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128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353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руб.</a:t>
                      </a:r>
                    </a:p>
                    <a:p>
                      <a:pPr marL="0" marR="86995" indent="-46355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оплату </a:t>
                      </a:r>
                      <a:r>
                        <a:rPr sz="900" b="0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b="0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специалистов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58 385 руб.  </a:t>
                      </a:r>
                      <a:endParaRPr lang="ru-RU" sz="900" b="0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86995" indent="-46355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0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b="0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b="0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проекта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920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руб. </a:t>
                      </a:r>
                      <a:endParaRPr lang="ru-RU" sz="900" b="0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86995" indent="-46355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Услуги по вызову </a:t>
                      </a:r>
                      <a:r>
                        <a:rPr sz="900" b="0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Врачей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3 525 руб.</a:t>
                      </a: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79">
                <a:tc>
                  <a:txBody>
                    <a:bodyPr/>
                    <a:lstStyle/>
                    <a:p>
                      <a:pPr marL="0" marR="86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«Дед Мороз приходит в дом» 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новогодняя, рождественская  акция в канун нового года по сбору подарков для</a:t>
                      </a:r>
                    </a:p>
                    <a:p>
                      <a:pPr marL="0" marR="86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подопечных фонда.</a:t>
                      </a:r>
                    </a:p>
                    <a:p>
                      <a:pPr marL="0" marR="86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900" b="1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indent="1524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Израсходовано:  </a:t>
                      </a:r>
                    </a:p>
                    <a:p>
                      <a:pPr marL="0" marR="86995" indent="1524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73 800 рублей.</a:t>
                      </a:r>
                    </a:p>
                    <a:p>
                      <a:pPr marL="0" marR="86995" indent="152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900" b="1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ru-RU" sz="900" b="0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869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приобретение новогодних подарков и вручение подопечным фонда-</a:t>
                      </a:r>
                    </a:p>
                    <a:p>
                      <a:pPr marL="0" marR="869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73 800 руб.</a:t>
                      </a:r>
                    </a:p>
                    <a:p>
                      <a:pPr marL="0" marR="869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900" b="0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355">
                <a:tc>
                  <a:txBody>
                    <a:bodyPr/>
                    <a:lstStyle/>
                    <a:p>
                      <a:pPr marL="0" marR="86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ru-RU" sz="900" b="1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86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«Белые лепестки» 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Приуроченный Всемирному  Дню Недоношенных детей-ежегодное проведение</a:t>
                      </a:r>
                    </a:p>
                    <a:p>
                      <a:pPr marL="0" marR="86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благотворительных мероприятий. Круглый стол в ОПРФ</a:t>
                      </a:r>
                    </a:p>
                    <a:p>
                      <a:pPr marL="0" marR="86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900" b="1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indent="-641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Израсходовано: </a:t>
                      </a:r>
                    </a:p>
                    <a:p>
                      <a:pPr marL="0" marR="86995" indent="-641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243 400 рублей</a:t>
                      </a:r>
                    </a:p>
                    <a:p>
                      <a:pPr marL="0" marR="86995" indent="-152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900" b="1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900" b="0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86995" indent="208279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материалов в специальном выпуске журнала «Социальная защита в России» № 4 в 2021г- 26 000 руб.</a:t>
                      </a:r>
                    </a:p>
                    <a:p>
                      <a:pPr marL="0" marR="86995" indent="208279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фуршета на мероприятии: Круглый стол в Общественной Палате Российской Федерации, приуроченный ко Всемирному дню недоношенных детей. «Рожденные раньше срока». Сохранение репродуктивного здоровья населения в рамках национального проекта «Здравоохранение».-49 600 руб.</a:t>
                      </a:r>
                    </a:p>
                    <a:p>
                      <a:pPr marL="0" marR="86995" indent="208279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грузоперевозки к месту проведения мероприятия- 15 800 руб.</a:t>
                      </a:r>
                    </a:p>
                    <a:p>
                      <a:pPr marL="0" marR="86995" indent="208279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съемки- 20 000 руб.</a:t>
                      </a:r>
                    </a:p>
                    <a:p>
                      <a:pPr marL="0" marR="86995" indent="208279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Услуги по изготовлению статуэток-132 000 руб.</a:t>
                      </a:r>
                    </a:p>
                    <a:p>
                      <a:pPr marL="0" marR="869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339">
                <a:tc>
                  <a:txBody>
                    <a:bodyPr/>
                    <a:lstStyle/>
                    <a:p>
                      <a:pPr marL="0" marR="86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Административно-управленческие</a:t>
                      </a:r>
                      <a:r>
                        <a:rPr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</a:t>
                      </a:r>
                      <a:endParaRPr sz="900" b="1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indent="-29209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Израсходовано:  </a:t>
                      </a:r>
                      <a:endParaRPr lang="ru-RU" sz="900" b="1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86995" indent="-29209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575 533 </a:t>
                      </a:r>
                      <a:r>
                        <a:rPr sz="900" b="1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рублей</a:t>
                      </a:r>
                      <a:r>
                        <a:rPr lang="ru-RU"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sz="900" b="1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indent="57404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Оплата канцелярских </a:t>
                      </a:r>
                      <a:r>
                        <a:rPr sz="900" b="0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товаров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345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руб.  Оплата услуг по содержанию </a:t>
                      </a:r>
                      <a:r>
                        <a:rPr sz="900" b="0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имущества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 руб.</a:t>
                      </a:r>
                    </a:p>
                    <a:p>
                      <a:pPr marL="0" marR="86995" indent="-35560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0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Коммунальные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b="0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услуги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193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357</a:t>
                      </a:r>
                      <a:r>
                        <a:rPr sz="900" b="0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 </a:t>
                      </a:r>
                      <a:r>
                        <a:rPr sz="900" b="0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Комиссия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b="0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банка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 руб.</a:t>
                      </a:r>
                    </a:p>
                    <a:p>
                      <a:pPr marL="0" marR="869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sz="900" b="0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191 531</a:t>
                      </a:r>
                      <a:r>
                        <a:rPr sz="9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руб.</a:t>
                      </a: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379">
                <a:tc>
                  <a:txBody>
                    <a:bodyPr/>
                    <a:lstStyle/>
                    <a:p>
                      <a:pPr marL="0" marR="86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Остаток</a:t>
                      </a:r>
                      <a:endParaRPr sz="900" b="1" spc="-5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13 984 092 </a:t>
                      </a:r>
                      <a:r>
                        <a:rPr sz="900" b="1" spc="-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рублей</a:t>
                      </a:r>
                      <a:r>
                        <a:rPr lang="ru-RU" sz="900" b="1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sz="900" b="1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900" b="0" spc="-5" dirty="0">
                        <a:solidFill>
                          <a:srgbClr val="001F5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122" y="715771"/>
            <a:ext cx="3951604" cy="9588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320165" marR="5080" indent="-1308100">
              <a:lnSpc>
                <a:spcPts val="3500"/>
              </a:lnSpc>
              <a:spcBef>
                <a:spcPts val="505"/>
              </a:spcBef>
            </a:pPr>
            <a:r>
              <a:rPr sz="3200" spc="-10" dirty="0">
                <a:solidFill>
                  <a:srgbClr val="001F5F"/>
                </a:solidFill>
                <a:latin typeface="Georgia"/>
                <a:cs typeface="Georgia"/>
              </a:rPr>
              <a:t>Мы</a:t>
            </a:r>
            <a:r>
              <a:rPr sz="3200" spc="-10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1F5F"/>
                </a:solidFill>
                <a:latin typeface="Georgia"/>
                <a:cs typeface="Georgia"/>
              </a:rPr>
              <a:t>в</a:t>
            </a:r>
            <a:r>
              <a:rPr sz="3200" spc="-7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Georgia"/>
                <a:cs typeface="Georgia"/>
              </a:rPr>
              <a:t>социальных </a:t>
            </a:r>
            <a:r>
              <a:rPr sz="3200" spc="-79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Georgia"/>
                <a:cs typeface="Georgia"/>
              </a:rPr>
              <a:t>сетях!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1719" y="1985254"/>
            <a:ext cx="4088129" cy="18167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70"/>
              </a:spcBef>
            </a:pPr>
            <a:r>
              <a:rPr sz="1950" b="1" spc="-10" dirty="0">
                <a:solidFill>
                  <a:srgbClr val="001F5F"/>
                </a:solidFill>
                <a:latin typeface="Georgia"/>
                <a:cs typeface="Georgia"/>
              </a:rPr>
              <a:t>Подписывайтесь</a:t>
            </a:r>
            <a:r>
              <a:rPr sz="1950" b="1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950" b="1" dirty="0">
                <a:solidFill>
                  <a:srgbClr val="001F5F"/>
                </a:solidFill>
                <a:latin typeface="Georgia"/>
                <a:cs typeface="Georgia"/>
              </a:rPr>
              <a:t>на</a:t>
            </a:r>
            <a:r>
              <a:rPr sz="1950" b="1" spc="-7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950" b="1" spc="-10" dirty="0">
                <a:solidFill>
                  <a:srgbClr val="001F5F"/>
                </a:solidFill>
                <a:latin typeface="Georgia"/>
                <a:cs typeface="Georgia"/>
              </a:rPr>
              <a:t>наши</a:t>
            </a:r>
            <a:endParaRPr sz="1950">
              <a:latin typeface="Georgia"/>
              <a:cs typeface="Georgia"/>
            </a:endParaRPr>
          </a:p>
          <a:p>
            <a:pPr marL="71120" algn="ctr">
              <a:lnSpc>
                <a:spcPct val="100000"/>
              </a:lnSpc>
              <a:spcBef>
                <a:spcPts val="275"/>
              </a:spcBef>
            </a:pPr>
            <a:r>
              <a:rPr sz="1950" b="1" spc="-10" dirty="0">
                <a:solidFill>
                  <a:srgbClr val="001F5F"/>
                </a:solidFill>
                <a:latin typeface="Georgia"/>
                <a:cs typeface="Georgia"/>
              </a:rPr>
              <a:t>социальные</a:t>
            </a:r>
            <a:r>
              <a:rPr sz="1950" b="1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950" b="1" spc="-10" dirty="0">
                <a:solidFill>
                  <a:srgbClr val="001F5F"/>
                </a:solidFill>
                <a:latin typeface="Georgia"/>
                <a:cs typeface="Georgia"/>
              </a:rPr>
              <a:t>сети,</a:t>
            </a:r>
            <a:endParaRPr sz="1950">
              <a:latin typeface="Georgia"/>
              <a:cs typeface="Georgia"/>
            </a:endParaRPr>
          </a:p>
          <a:p>
            <a:pPr marL="697865" marR="676910" algn="ctr">
              <a:lnSpc>
                <a:spcPct val="123100"/>
              </a:lnSpc>
              <a:spcBef>
                <a:spcPts val="5"/>
              </a:spcBef>
            </a:pPr>
            <a:r>
              <a:rPr sz="1950" b="1" spc="-15" dirty="0">
                <a:solidFill>
                  <a:srgbClr val="001F5F"/>
                </a:solidFill>
                <a:latin typeface="Georgia"/>
                <a:cs typeface="Georgia"/>
              </a:rPr>
              <a:t>делитесь</a:t>
            </a:r>
            <a:r>
              <a:rPr sz="1950" b="1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950" b="1" dirty="0">
                <a:solidFill>
                  <a:srgbClr val="001F5F"/>
                </a:solidFill>
                <a:latin typeface="Georgia"/>
                <a:cs typeface="Georgia"/>
              </a:rPr>
              <a:t>с</a:t>
            </a:r>
            <a:r>
              <a:rPr sz="1950" b="1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950" b="1" spc="-5" dirty="0">
                <a:solidFill>
                  <a:srgbClr val="001F5F"/>
                </a:solidFill>
                <a:latin typeface="Georgia"/>
                <a:cs typeface="Georgia"/>
              </a:rPr>
              <a:t>друзьями </a:t>
            </a:r>
            <a:r>
              <a:rPr sz="1950" b="1" spc="-48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950" b="1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endParaRPr sz="195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1950" b="1" spc="-5" dirty="0">
                <a:solidFill>
                  <a:srgbClr val="001F5F"/>
                </a:solidFill>
                <a:latin typeface="Georgia"/>
                <a:cs typeface="Georgia"/>
              </a:rPr>
              <a:t>будьте</a:t>
            </a:r>
            <a:r>
              <a:rPr sz="1950" b="1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950" b="1" dirty="0">
                <a:solidFill>
                  <a:srgbClr val="001F5F"/>
                </a:solidFill>
                <a:latin typeface="Georgia"/>
                <a:cs typeface="Georgia"/>
              </a:rPr>
              <a:t>с</a:t>
            </a:r>
            <a:r>
              <a:rPr sz="1950" b="1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950" b="1" spc="-5" dirty="0">
                <a:solidFill>
                  <a:srgbClr val="001F5F"/>
                </a:solidFill>
                <a:latin typeface="Georgia"/>
                <a:cs typeface="Georgia"/>
              </a:rPr>
              <a:t>нами</a:t>
            </a:r>
            <a:r>
              <a:rPr sz="1950" b="1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950" b="1" dirty="0">
                <a:solidFill>
                  <a:srgbClr val="001F5F"/>
                </a:solidFill>
                <a:latin typeface="Georgia"/>
                <a:cs typeface="Georgia"/>
              </a:rPr>
              <a:t>в</a:t>
            </a:r>
            <a:r>
              <a:rPr sz="1950" b="1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950" b="1" spc="-10" dirty="0">
                <a:solidFill>
                  <a:srgbClr val="001F5F"/>
                </a:solidFill>
                <a:latin typeface="Georgia"/>
                <a:cs typeface="Georgia"/>
              </a:rPr>
              <a:t>добрых</a:t>
            </a:r>
            <a:r>
              <a:rPr sz="1950" b="1" spc="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950" b="1" spc="-15" dirty="0">
                <a:solidFill>
                  <a:srgbClr val="001F5F"/>
                </a:solidFill>
                <a:latin typeface="Georgia"/>
                <a:cs typeface="Georgia"/>
              </a:rPr>
              <a:t>делах</a:t>
            </a:r>
            <a:r>
              <a:rPr sz="1950" b="1" spc="-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950" b="1" dirty="0">
                <a:solidFill>
                  <a:srgbClr val="001F5F"/>
                </a:solidFill>
                <a:latin typeface="Georgia"/>
                <a:cs typeface="Georgia"/>
              </a:rPr>
              <a:t>!</a:t>
            </a:r>
            <a:endParaRPr sz="195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4800599"/>
            <a:ext cx="6705600" cy="126957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500" b="1" i="1" dirty="0">
                <a:solidFill>
                  <a:srgbClr val="001F5F"/>
                </a:solidFill>
                <a:latin typeface="Georgia"/>
                <a:cs typeface="Georgia"/>
              </a:rPr>
              <a:t>С</a:t>
            </a:r>
            <a:r>
              <a:rPr sz="1500" b="1" i="1" spc="-8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500" b="1" i="1" spc="-5" dirty="0">
                <a:solidFill>
                  <a:srgbClr val="001F5F"/>
                </a:solidFill>
                <a:latin typeface="Georgia"/>
                <a:cs typeface="Georgia"/>
              </a:rPr>
              <a:t>уважением,</a:t>
            </a:r>
            <a:endParaRPr sz="1500" dirty="0">
              <a:latin typeface="Georgia"/>
              <a:cs typeface="Georgia"/>
            </a:endParaRPr>
          </a:p>
          <a:p>
            <a:pPr marL="60960" marR="5080">
              <a:lnSpc>
                <a:spcPts val="2500"/>
              </a:lnSpc>
              <a:spcBef>
                <a:spcPts val="100"/>
              </a:spcBef>
            </a:pPr>
            <a:r>
              <a:rPr sz="1500" b="1" i="1" spc="10" dirty="0">
                <a:solidFill>
                  <a:srgbClr val="001F5F"/>
                </a:solidFill>
                <a:latin typeface="Georgia"/>
                <a:cs typeface="Georgia"/>
              </a:rPr>
              <a:t>Бл</a:t>
            </a:r>
            <a:r>
              <a:rPr sz="1500" b="1" i="1" spc="15" dirty="0">
                <a:solidFill>
                  <a:srgbClr val="001F5F"/>
                </a:solidFill>
                <a:latin typeface="Georgia"/>
                <a:cs typeface="Georgia"/>
              </a:rPr>
              <a:t>а</a:t>
            </a:r>
            <a:r>
              <a:rPr sz="1500" b="1" i="1" spc="-5" dirty="0">
                <a:solidFill>
                  <a:srgbClr val="001F5F"/>
                </a:solidFill>
                <a:latin typeface="Georgia"/>
                <a:cs typeface="Georgia"/>
              </a:rPr>
              <a:t>г</a:t>
            </a:r>
            <a:r>
              <a:rPr sz="1500" b="1" i="1" spc="-10" dirty="0">
                <a:solidFill>
                  <a:srgbClr val="001F5F"/>
                </a:solidFill>
                <a:latin typeface="Georgia"/>
                <a:cs typeface="Georgia"/>
              </a:rPr>
              <a:t>о</a:t>
            </a:r>
            <a:r>
              <a:rPr sz="1500" b="1" i="1" spc="-5" dirty="0">
                <a:solidFill>
                  <a:srgbClr val="001F5F"/>
                </a:solidFill>
                <a:latin typeface="Georgia"/>
                <a:cs typeface="Georgia"/>
              </a:rPr>
              <a:t>т</a:t>
            </a:r>
            <a:r>
              <a:rPr sz="1500" b="1" i="1" spc="-10" dirty="0">
                <a:solidFill>
                  <a:srgbClr val="001F5F"/>
                </a:solidFill>
                <a:latin typeface="Georgia"/>
                <a:cs typeface="Georgia"/>
              </a:rPr>
              <a:t>во</a:t>
            </a:r>
            <a:r>
              <a:rPr sz="1500" b="1" i="1" spc="-25" dirty="0">
                <a:solidFill>
                  <a:srgbClr val="001F5F"/>
                </a:solidFill>
                <a:latin typeface="Georgia"/>
                <a:cs typeface="Georgia"/>
              </a:rPr>
              <a:t>р</a:t>
            </a:r>
            <a:r>
              <a:rPr sz="1500" b="1" i="1" spc="-5" dirty="0">
                <a:solidFill>
                  <a:srgbClr val="001F5F"/>
                </a:solidFill>
                <a:latin typeface="Georgia"/>
                <a:cs typeface="Georgia"/>
              </a:rPr>
              <a:t>ит</a:t>
            </a:r>
            <a:r>
              <a:rPr sz="1500" b="1" i="1" spc="5" dirty="0">
                <a:solidFill>
                  <a:srgbClr val="001F5F"/>
                </a:solidFill>
                <a:latin typeface="Georgia"/>
                <a:cs typeface="Georgia"/>
              </a:rPr>
              <a:t>е</a:t>
            </a:r>
            <a:r>
              <a:rPr sz="1500" b="1" i="1" spc="-25" dirty="0">
                <a:solidFill>
                  <a:srgbClr val="001F5F"/>
                </a:solidFill>
                <a:latin typeface="Georgia"/>
                <a:cs typeface="Georgia"/>
              </a:rPr>
              <a:t>л</a:t>
            </a:r>
            <a:r>
              <a:rPr sz="1500" b="1" i="1" dirty="0">
                <a:solidFill>
                  <a:srgbClr val="001F5F"/>
                </a:solidFill>
                <a:latin typeface="Georgia"/>
                <a:cs typeface="Georgia"/>
              </a:rPr>
              <a:t>ь</a:t>
            </a:r>
            <a:r>
              <a:rPr sz="1500" b="1" i="1" spc="-15" dirty="0">
                <a:solidFill>
                  <a:srgbClr val="001F5F"/>
                </a:solidFill>
                <a:latin typeface="Georgia"/>
                <a:cs typeface="Georgia"/>
              </a:rPr>
              <a:t>н</a:t>
            </a:r>
            <a:r>
              <a:rPr sz="1500" b="1" i="1" dirty="0">
                <a:solidFill>
                  <a:srgbClr val="001F5F"/>
                </a:solidFill>
                <a:latin typeface="Georgia"/>
                <a:cs typeface="Georgia"/>
              </a:rPr>
              <a:t>ый</a:t>
            </a:r>
            <a:r>
              <a:rPr sz="1500" b="1" i="1" spc="-8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500" b="1" i="1" spc="5" dirty="0">
                <a:solidFill>
                  <a:srgbClr val="001F5F"/>
                </a:solidFill>
                <a:latin typeface="Georgia"/>
                <a:cs typeface="Georgia"/>
              </a:rPr>
              <a:t>ф</a:t>
            </a:r>
            <a:r>
              <a:rPr sz="1500" b="1" i="1" spc="-10" dirty="0">
                <a:solidFill>
                  <a:srgbClr val="001F5F"/>
                </a:solidFill>
                <a:latin typeface="Georgia"/>
                <a:cs typeface="Georgia"/>
              </a:rPr>
              <a:t>о</a:t>
            </a:r>
            <a:r>
              <a:rPr sz="1500" b="1" i="1" spc="-15" dirty="0">
                <a:solidFill>
                  <a:srgbClr val="001F5F"/>
                </a:solidFill>
                <a:latin typeface="Georgia"/>
                <a:cs typeface="Georgia"/>
              </a:rPr>
              <a:t>н</a:t>
            </a:r>
            <a:r>
              <a:rPr sz="1500" b="1" i="1" dirty="0">
                <a:solidFill>
                  <a:srgbClr val="001F5F"/>
                </a:solidFill>
                <a:latin typeface="Georgia"/>
                <a:cs typeface="Georgia"/>
              </a:rPr>
              <a:t>д</a:t>
            </a:r>
            <a:r>
              <a:rPr sz="1500" b="1" i="1" spc="-5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500" b="1" i="1" spc="-15" dirty="0">
                <a:solidFill>
                  <a:srgbClr val="001F5F"/>
                </a:solidFill>
                <a:latin typeface="Georgia"/>
                <a:cs typeface="Georgia"/>
              </a:rPr>
              <a:t>п</a:t>
            </a:r>
            <a:r>
              <a:rPr sz="1500" b="1" i="1" spc="-10" dirty="0">
                <a:solidFill>
                  <a:srgbClr val="001F5F"/>
                </a:solidFill>
                <a:latin typeface="Georgia"/>
                <a:cs typeface="Georgia"/>
              </a:rPr>
              <a:t>ом</a:t>
            </a:r>
            <a:r>
              <a:rPr sz="1500" b="1" i="1" dirty="0">
                <a:solidFill>
                  <a:srgbClr val="001F5F"/>
                </a:solidFill>
                <a:latin typeface="Georgia"/>
                <a:cs typeface="Georgia"/>
              </a:rPr>
              <a:t>о</a:t>
            </a:r>
            <a:r>
              <a:rPr sz="1500" b="1" i="1" spc="10" dirty="0">
                <a:solidFill>
                  <a:srgbClr val="001F5F"/>
                </a:solidFill>
                <a:latin typeface="Georgia"/>
                <a:cs typeface="Georgia"/>
              </a:rPr>
              <a:t>щ</a:t>
            </a:r>
            <a:r>
              <a:rPr sz="1500" b="1" i="1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500" b="1" i="1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500" b="1" i="1" spc="5" dirty="0">
                <a:solidFill>
                  <a:srgbClr val="001F5F"/>
                </a:solidFill>
                <a:latin typeface="Georgia"/>
                <a:cs typeface="Georgia"/>
              </a:rPr>
              <a:t>д</a:t>
            </a:r>
            <a:r>
              <a:rPr sz="1500" b="1" i="1" dirty="0">
                <a:solidFill>
                  <a:srgbClr val="001F5F"/>
                </a:solidFill>
                <a:latin typeface="Georgia"/>
                <a:cs typeface="Georgia"/>
              </a:rPr>
              <a:t>е</a:t>
            </a:r>
            <a:r>
              <a:rPr sz="1500" b="1" i="1" spc="-5" dirty="0">
                <a:solidFill>
                  <a:srgbClr val="001F5F"/>
                </a:solidFill>
                <a:latin typeface="Georgia"/>
                <a:cs typeface="Georgia"/>
              </a:rPr>
              <a:t>т</a:t>
            </a:r>
            <a:r>
              <a:rPr sz="1500" b="1" i="1" spc="-20" dirty="0">
                <a:solidFill>
                  <a:srgbClr val="001F5F"/>
                </a:solidFill>
                <a:latin typeface="Georgia"/>
                <a:cs typeface="Georgia"/>
              </a:rPr>
              <a:t>я</a:t>
            </a:r>
            <a:r>
              <a:rPr sz="1500" b="1" i="1" spc="-10" dirty="0">
                <a:solidFill>
                  <a:srgbClr val="001F5F"/>
                </a:solidFill>
                <a:latin typeface="Georgia"/>
                <a:cs typeface="Georgia"/>
              </a:rPr>
              <a:t>м,  </a:t>
            </a:r>
            <a:r>
              <a:rPr sz="1500" b="1" i="1" dirty="0">
                <a:solidFill>
                  <a:srgbClr val="001F5F"/>
                </a:solidFill>
                <a:latin typeface="Georgia"/>
                <a:cs typeface="Georgia"/>
              </a:rPr>
              <a:t>рожденным</a:t>
            </a:r>
            <a:r>
              <a:rPr sz="1500" b="1" i="1" spc="-7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500" b="1" i="1" spc="-5" dirty="0">
                <a:solidFill>
                  <a:srgbClr val="001F5F"/>
                </a:solidFill>
                <a:latin typeface="Georgia"/>
                <a:cs typeface="Georgia"/>
              </a:rPr>
              <a:t>на</a:t>
            </a:r>
            <a:r>
              <a:rPr sz="1500" b="1" i="1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500" b="1" i="1" spc="-5" dirty="0">
                <a:solidFill>
                  <a:srgbClr val="001F5F"/>
                </a:solidFill>
                <a:latin typeface="Georgia"/>
                <a:cs typeface="Georgia"/>
              </a:rPr>
              <a:t>раннем</a:t>
            </a:r>
            <a:r>
              <a:rPr sz="1500" b="1" i="1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500" b="1" i="1" spc="-5" dirty="0">
                <a:solidFill>
                  <a:srgbClr val="001F5F"/>
                </a:solidFill>
                <a:latin typeface="Georgia"/>
                <a:cs typeface="Georgia"/>
              </a:rPr>
              <a:t>сроке</a:t>
            </a:r>
            <a:endParaRPr sz="15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500" b="1" i="1" spc="-5" dirty="0">
                <a:solidFill>
                  <a:srgbClr val="001F5F"/>
                </a:solidFill>
                <a:latin typeface="Georgia"/>
                <a:cs typeface="Georgia"/>
              </a:rPr>
              <a:t>«</a:t>
            </a:r>
            <a:r>
              <a:rPr sz="1500" b="1" i="1" spc="5" dirty="0">
                <a:solidFill>
                  <a:srgbClr val="001F5F"/>
                </a:solidFill>
                <a:latin typeface="Georgia"/>
                <a:cs typeface="Georgia"/>
              </a:rPr>
              <a:t>П</a:t>
            </a:r>
            <a:r>
              <a:rPr sz="1500" b="1" i="1" dirty="0">
                <a:solidFill>
                  <a:srgbClr val="001F5F"/>
                </a:solidFill>
                <a:latin typeface="Georgia"/>
                <a:cs typeface="Georgia"/>
              </a:rPr>
              <a:t>од</a:t>
            </a:r>
            <a:r>
              <a:rPr sz="1500" b="1" i="1" spc="10" dirty="0">
                <a:solidFill>
                  <a:srgbClr val="001F5F"/>
                </a:solidFill>
                <a:latin typeface="Georgia"/>
                <a:cs typeface="Georgia"/>
              </a:rPr>
              <a:t>а</a:t>
            </a:r>
            <a:r>
              <a:rPr sz="1500" b="1" i="1" dirty="0">
                <a:solidFill>
                  <a:srgbClr val="001F5F"/>
                </a:solidFill>
                <a:latin typeface="Georgia"/>
                <a:cs typeface="Georgia"/>
              </a:rPr>
              <a:t>ри</a:t>
            </a:r>
            <a:r>
              <a:rPr sz="1500" b="1" i="1" spc="-8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500" b="1" i="1" dirty="0">
                <a:solidFill>
                  <a:srgbClr val="001F5F"/>
                </a:solidFill>
                <a:latin typeface="Georgia"/>
                <a:cs typeface="Georgia"/>
              </a:rPr>
              <a:t>с</a:t>
            </a:r>
            <a:r>
              <a:rPr sz="1500" b="1" i="1" spc="-10" dirty="0">
                <a:solidFill>
                  <a:srgbClr val="001F5F"/>
                </a:solidFill>
                <a:latin typeface="Georgia"/>
                <a:cs typeface="Georgia"/>
              </a:rPr>
              <a:t>о</a:t>
            </a:r>
            <a:r>
              <a:rPr sz="1500" b="1" i="1" spc="-5" dirty="0">
                <a:solidFill>
                  <a:srgbClr val="001F5F"/>
                </a:solidFill>
                <a:latin typeface="Georgia"/>
                <a:cs typeface="Georgia"/>
              </a:rPr>
              <a:t>лн</a:t>
            </a:r>
            <a:r>
              <a:rPr sz="1500" b="1" i="1" dirty="0">
                <a:solidFill>
                  <a:srgbClr val="001F5F"/>
                </a:solidFill>
                <a:latin typeface="Georgia"/>
                <a:cs typeface="Georgia"/>
              </a:rPr>
              <a:t>е</a:t>
            </a:r>
            <a:r>
              <a:rPr sz="1500" b="1" i="1" spc="-5" dirty="0">
                <a:solidFill>
                  <a:srgbClr val="001F5F"/>
                </a:solidFill>
                <a:latin typeface="Georgia"/>
                <a:cs typeface="Georgia"/>
              </a:rPr>
              <a:t>чн</a:t>
            </a:r>
            <a:r>
              <a:rPr sz="1500" b="1" i="1" dirty="0">
                <a:solidFill>
                  <a:srgbClr val="001F5F"/>
                </a:solidFill>
                <a:latin typeface="Georgia"/>
                <a:cs typeface="Georgia"/>
              </a:rPr>
              <a:t>ый</a:t>
            </a:r>
            <a:r>
              <a:rPr sz="1500" b="1" i="1" spc="-6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500" b="1" i="1" dirty="0">
                <a:solidFill>
                  <a:srgbClr val="001F5F"/>
                </a:solidFill>
                <a:latin typeface="Georgia"/>
                <a:cs typeface="Georgia"/>
              </a:rPr>
              <a:t>св</a:t>
            </a:r>
            <a:r>
              <a:rPr sz="1500" b="1" i="1" spc="5" dirty="0">
                <a:solidFill>
                  <a:srgbClr val="001F5F"/>
                </a:solidFill>
                <a:latin typeface="Georgia"/>
                <a:cs typeface="Georgia"/>
              </a:rPr>
              <a:t>е</a:t>
            </a:r>
            <a:r>
              <a:rPr sz="1500" b="1" i="1" dirty="0">
                <a:solidFill>
                  <a:srgbClr val="001F5F"/>
                </a:solidFill>
                <a:latin typeface="Georgia"/>
                <a:cs typeface="Georgia"/>
              </a:rPr>
              <a:t>т»</a:t>
            </a:r>
            <a:endParaRPr sz="1500" dirty="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040368" y="0"/>
            <a:ext cx="1115568" cy="2362199"/>
            <a:chOff x="9040368" y="0"/>
            <a:chExt cx="1115568" cy="236219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6568" y="1469136"/>
              <a:ext cx="963168" cy="8930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0368" y="0"/>
              <a:ext cx="1115568" cy="134416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176517" y="2261742"/>
            <a:ext cx="4105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heavy" spc="-20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4"/>
              </a:rPr>
              <a:t>https://ok.ru/group/53022418731174?st._ai </a:t>
            </a:r>
            <a:r>
              <a:rPr sz="1800" spc="-395" dirty="0">
                <a:solidFill>
                  <a:srgbClr val="0461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800" u="heavy" spc="-20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4"/>
              </a:rPr>
              <a:t>d=ExternalGroupWidget_OpenGroup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0226" y="1024890"/>
            <a:ext cx="4163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heavy" spc="-25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5"/>
              </a:rPr>
              <a:t>https://www.youtube.com/channel/UC6OCl4 </a:t>
            </a:r>
            <a:r>
              <a:rPr sz="1800" spc="-395" dirty="0">
                <a:solidFill>
                  <a:srgbClr val="0461C1"/>
                </a:solid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5"/>
              </a:rPr>
              <a:t>bky1sfCBJpG87I-Bw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E021D4-C8BA-6ABE-844A-F24487057612}"/>
              </a:ext>
            </a:extLst>
          </p:cNvPr>
          <p:cNvSpPr txBox="1"/>
          <p:nvPr/>
        </p:nvSpPr>
        <p:spPr>
          <a:xfrm>
            <a:off x="6176517" y="3276600"/>
            <a:ext cx="4291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https://vk.com/podari_solnechny_svet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B97D376-4FD0-3705-94FD-6E4A3058F9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936" y="2738065"/>
            <a:ext cx="1102999" cy="9513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243948-D858-601A-3463-ED726786D943}"/>
              </a:ext>
            </a:extLst>
          </p:cNvPr>
          <p:cNvSpPr txBox="1"/>
          <p:nvPr/>
        </p:nvSpPr>
        <p:spPr>
          <a:xfrm>
            <a:off x="8001000" y="5141308"/>
            <a:ext cx="3505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Georgia" panose="02040502050405020303" pitchFamily="18" charset="0"/>
              </a:rPr>
              <a:t>+7 499 550 50 79</a:t>
            </a:r>
          </a:p>
          <a:p>
            <a:endParaRPr lang="ru-RU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Georgia" panose="02040502050405020303" pitchFamily="18" charset="0"/>
              </a:rPr>
              <a:t>+7 991 103 70 43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9525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13915" algn="l"/>
                <a:tab pos="3724910" algn="l"/>
              </a:tabLst>
            </a:pPr>
            <a:r>
              <a:rPr dirty="0">
                <a:solidFill>
                  <a:srgbClr val="002060"/>
                </a:solidFill>
                <a:latin typeface="Georgia"/>
                <a:cs typeface="Georgia"/>
              </a:rPr>
              <a:t>П</a:t>
            </a:r>
            <a:r>
              <a:rPr lang="ru-RU" spc="-15" dirty="0" err="1">
                <a:solidFill>
                  <a:srgbClr val="002060"/>
                </a:solidFill>
                <a:latin typeface="Georgia"/>
                <a:cs typeface="Georgia"/>
              </a:rPr>
              <a:t>рограммы</a:t>
            </a:r>
            <a:r>
              <a:rPr lang="ru-RU" spc="-15" dirty="0">
                <a:solidFill>
                  <a:srgbClr val="002060"/>
                </a:solidFill>
                <a:latin typeface="Georgia"/>
                <a:cs typeface="Georgia"/>
              </a:rPr>
              <a:t> и проекты</a:t>
            </a:r>
            <a:r>
              <a:rPr dirty="0">
                <a:solidFill>
                  <a:srgbClr val="002060"/>
                </a:solidFill>
                <a:latin typeface="Georgia"/>
                <a:cs typeface="Georgia"/>
              </a:rPr>
              <a:t>,</a:t>
            </a:r>
            <a:r>
              <a:rPr lang="ru-RU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pc="10" dirty="0" err="1">
                <a:solidFill>
                  <a:srgbClr val="002060"/>
                </a:solidFill>
                <a:latin typeface="Georgia"/>
                <a:cs typeface="Georgia"/>
              </a:rPr>
              <a:t>р</a:t>
            </a:r>
            <a:r>
              <a:rPr dirty="0" err="1">
                <a:solidFill>
                  <a:srgbClr val="002060"/>
                </a:solidFill>
                <a:latin typeface="Georgia"/>
                <a:cs typeface="Georgia"/>
              </a:rPr>
              <a:t>еал</a:t>
            </a:r>
            <a:r>
              <a:rPr spc="-10" dirty="0" err="1">
                <a:solidFill>
                  <a:srgbClr val="002060"/>
                </a:solidFill>
                <a:latin typeface="Georgia"/>
                <a:cs typeface="Georgia"/>
              </a:rPr>
              <a:t>и</a:t>
            </a:r>
            <a:r>
              <a:rPr dirty="0" err="1">
                <a:solidFill>
                  <a:srgbClr val="002060"/>
                </a:solidFill>
                <a:latin typeface="Georgia"/>
                <a:cs typeface="Georgia"/>
              </a:rPr>
              <a:t>зо</a:t>
            </a:r>
            <a:r>
              <a:rPr spc="5" dirty="0" err="1">
                <a:solidFill>
                  <a:srgbClr val="002060"/>
                </a:solidFill>
                <a:latin typeface="Georgia"/>
                <a:cs typeface="Georgia"/>
              </a:rPr>
              <a:t>в</a:t>
            </a:r>
            <a:r>
              <a:rPr dirty="0" err="1">
                <a:solidFill>
                  <a:srgbClr val="002060"/>
                </a:solidFill>
                <a:latin typeface="Georgia"/>
                <a:cs typeface="Georgia"/>
              </a:rPr>
              <a:t>анн</a:t>
            </a:r>
            <a:r>
              <a:rPr spc="5" dirty="0" err="1">
                <a:solidFill>
                  <a:srgbClr val="002060"/>
                </a:solidFill>
                <a:latin typeface="Georgia"/>
                <a:cs typeface="Georgia"/>
              </a:rPr>
              <a:t>ы</a:t>
            </a:r>
            <a:r>
              <a:rPr dirty="0" err="1">
                <a:solidFill>
                  <a:srgbClr val="002060"/>
                </a:solidFill>
                <a:latin typeface="Georgia"/>
                <a:cs typeface="Georgia"/>
              </a:rPr>
              <a:t>е</a:t>
            </a:r>
            <a:r>
              <a:rPr dirty="0">
                <a:solidFill>
                  <a:srgbClr val="002060"/>
                </a:solidFill>
                <a:latin typeface="Georgia"/>
                <a:cs typeface="Georgia"/>
              </a:rPr>
              <a:t>  в</a:t>
            </a:r>
            <a:r>
              <a:rPr spc="-10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pc="-5" dirty="0">
                <a:solidFill>
                  <a:srgbClr val="002060"/>
                </a:solidFill>
                <a:latin typeface="Georgia"/>
                <a:cs typeface="Georgia"/>
              </a:rPr>
              <a:t>202</a:t>
            </a:r>
            <a:r>
              <a:rPr lang="ru-RU" spc="-5" dirty="0">
                <a:solidFill>
                  <a:srgbClr val="002060"/>
                </a:solidFill>
                <a:latin typeface="Georgia"/>
                <a:cs typeface="Georgia"/>
              </a:rPr>
              <a:t>1</a:t>
            </a:r>
            <a:r>
              <a:rPr spc="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2060"/>
                </a:solidFill>
                <a:latin typeface="Georgia"/>
                <a:cs typeface="Georgia"/>
              </a:rPr>
              <a:t>году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-914400"/>
            <a:ext cx="3566160" cy="8534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7C8888-173A-4A7C-A3C9-318D4DB1E56B}"/>
              </a:ext>
            </a:extLst>
          </p:cNvPr>
          <p:cNvSpPr txBox="1"/>
          <p:nvPr/>
        </p:nvSpPr>
        <p:spPr>
          <a:xfrm>
            <a:off x="304798" y="565299"/>
            <a:ext cx="3124202" cy="892552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7030A0"/>
                </a:solidFill>
                <a:latin typeface="Georgia" panose="02040502050405020303" pitchFamily="18" charset="0"/>
              </a:rPr>
              <a:t>Рождественские акции </a:t>
            </a:r>
          </a:p>
          <a:p>
            <a:pPr algn="ctr"/>
            <a:r>
              <a:rPr lang="ru-RU" sz="1300" dirty="0">
                <a:latin typeface="Georgia" panose="02040502050405020303" pitchFamily="18" charset="0"/>
              </a:rPr>
              <a:t> «Я-Волшебник»</a:t>
            </a:r>
          </a:p>
          <a:p>
            <a:pPr algn="ctr"/>
            <a:r>
              <a:rPr lang="ru-RU" sz="1300" dirty="0">
                <a:latin typeface="Georgia" panose="02040502050405020303" pitchFamily="18" charset="0"/>
              </a:rPr>
              <a:t> «Елка желаний»</a:t>
            </a:r>
          </a:p>
          <a:p>
            <a:pPr algn="ctr"/>
            <a:r>
              <a:rPr lang="ru-RU" sz="1300" dirty="0">
                <a:latin typeface="Georgia" panose="02040502050405020303" pitchFamily="18" charset="0"/>
              </a:rPr>
              <a:t>«Дед Мороз приходит в дом»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D4D714-98E9-4620-AC8B-1212E8CCCCA3}"/>
              </a:ext>
            </a:extLst>
          </p:cNvPr>
          <p:cNvSpPr txBox="1"/>
          <p:nvPr/>
        </p:nvSpPr>
        <p:spPr>
          <a:xfrm>
            <a:off x="4495800" y="747919"/>
            <a:ext cx="7239000" cy="692497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7030A0"/>
                </a:solidFill>
                <a:latin typeface="Georgia" panose="02040502050405020303" pitchFamily="18" charset="0"/>
              </a:rPr>
              <a:t>Информационно-психологическая поддержка</a:t>
            </a:r>
          </a:p>
          <a:p>
            <a:pPr algn="ctr"/>
            <a:r>
              <a:rPr lang="ru-RU" sz="1300" dirty="0">
                <a:latin typeface="Georgia" panose="02040502050405020303" pitchFamily="18" charset="0"/>
              </a:rPr>
              <a:t> Проект «Мы вместе» по программе </a:t>
            </a:r>
          </a:p>
          <a:p>
            <a:pPr algn="ctr"/>
            <a:r>
              <a:rPr lang="ru-RU" sz="1300" dirty="0">
                <a:latin typeface="Georgia" panose="02040502050405020303" pitchFamily="18" charset="0"/>
              </a:rPr>
              <a:t>Школа для родителей «Новая жизнь вместе»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DF8135-29EF-4EF8-BDC1-7BA788BE908C}"/>
              </a:ext>
            </a:extLst>
          </p:cNvPr>
          <p:cNvSpPr txBox="1"/>
          <p:nvPr/>
        </p:nvSpPr>
        <p:spPr>
          <a:xfrm rot="10800000" flipV="1">
            <a:off x="152400" y="5229548"/>
            <a:ext cx="3657600" cy="1292662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7030A0"/>
                </a:solidFill>
                <a:latin typeface="Georgia" panose="02040502050405020303" pitchFamily="18" charset="0"/>
              </a:rPr>
              <a:t>Психолого-педагогическая, консультативно-образовательная  и социальная помощь семьям, где растет ребенок с ОВЗ</a:t>
            </a:r>
          </a:p>
          <a:p>
            <a:pPr algn="ctr"/>
            <a:r>
              <a:rPr lang="ru-RU" sz="1300" dirty="0">
                <a:latin typeface="Georgia" panose="02040502050405020303" pitchFamily="18" charset="0"/>
              </a:rPr>
              <a:t>Проект «Растём Вместе»</a:t>
            </a:r>
          </a:p>
          <a:p>
            <a:pPr algn="ctr"/>
            <a:r>
              <a:rPr lang="ru-RU" sz="1300" dirty="0">
                <a:latin typeface="Georgia" panose="02040502050405020303" pitchFamily="18" charset="0"/>
              </a:rPr>
              <a:t>Проект «Семейного центра»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8EB3C5-DA62-4308-B915-0BA835E5A794}"/>
              </a:ext>
            </a:extLst>
          </p:cNvPr>
          <p:cNvSpPr txBox="1"/>
          <p:nvPr/>
        </p:nvSpPr>
        <p:spPr>
          <a:xfrm>
            <a:off x="4419600" y="1653777"/>
            <a:ext cx="7315200" cy="492443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7030A0"/>
                </a:solidFill>
                <a:latin typeface="Georgia" panose="02040502050405020303" pitchFamily="18" charset="0"/>
              </a:rPr>
              <a:t>Реабилитационная программа по физической адаптации детей с ДЦП</a:t>
            </a:r>
          </a:p>
          <a:p>
            <a:pPr algn="ctr"/>
            <a:r>
              <a:rPr lang="ru-RU" sz="1300" dirty="0">
                <a:latin typeface="Georgia" panose="02040502050405020303" pitchFamily="18" charset="0"/>
              </a:rPr>
              <a:t>Проект «Движение-жизнь»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09FA5A-12FC-40CC-AF08-8206C263861B}"/>
              </a:ext>
            </a:extLst>
          </p:cNvPr>
          <p:cNvSpPr txBox="1"/>
          <p:nvPr/>
        </p:nvSpPr>
        <p:spPr>
          <a:xfrm>
            <a:off x="4495800" y="2387630"/>
            <a:ext cx="7239000" cy="2769989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7030A0"/>
                </a:solidFill>
                <a:latin typeface="Georgia" panose="02040502050405020303" pitchFamily="18" charset="0"/>
              </a:rPr>
              <a:t>Благотворительные акции</a:t>
            </a:r>
          </a:p>
          <a:p>
            <a:r>
              <a:rPr lang="ru-RU" sz="1300" dirty="0">
                <a:latin typeface="Georgia" panose="02040502050405020303" pitchFamily="18" charset="0"/>
              </a:rPr>
              <a:t>Акция «Носочки для жизни»</a:t>
            </a:r>
          </a:p>
          <a:p>
            <a:r>
              <a:rPr lang="ru-RU" sz="1300" dirty="0">
                <a:latin typeface="Georgia" panose="02040502050405020303" pitchFamily="18" charset="0"/>
              </a:rPr>
              <a:t>Благотворительная лотерея-сбор на </a:t>
            </a:r>
            <a:r>
              <a:rPr lang="ru-RU" sz="1300" dirty="0" err="1">
                <a:latin typeface="Georgia" panose="02040502050405020303" pitchFamily="18" charset="0"/>
              </a:rPr>
              <a:t>гастростомы</a:t>
            </a:r>
            <a:r>
              <a:rPr lang="ru-RU" sz="1300" dirty="0">
                <a:latin typeface="Georgia" panose="02040502050405020303" pitchFamily="18" charset="0"/>
              </a:rPr>
              <a:t> для недоношенных детей</a:t>
            </a:r>
          </a:p>
          <a:p>
            <a:r>
              <a:rPr lang="ru-RU" sz="1300" dirty="0">
                <a:latin typeface="Georgia" panose="02040502050405020303" pitchFamily="18" charset="0"/>
              </a:rPr>
              <a:t>Конкурс-розыгрыш, организованный совместно  с попечителями фонда, по передаче товаров по уходу за новорожденными от партнеров фонда.</a:t>
            </a:r>
          </a:p>
          <a:p>
            <a:r>
              <a:rPr lang="ru-RU" sz="1300" dirty="0">
                <a:latin typeface="Georgia" panose="02040502050405020303" pitchFamily="18" charset="0"/>
              </a:rPr>
              <a:t>Передача гуманитарных посылок в региональные перинатальные центры, Москвы и Московской области</a:t>
            </a:r>
          </a:p>
          <a:p>
            <a:r>
              <a:rPr lang="ru-RU" sz="1300" dirty="0">
                <a:latin typeface="Georgia" panose="02040502050405020303" pitchFamily="18" charset="0"/>
              </a:rPr>
              <a:t>Организация кукольных спектаклей для детей в Морозовской ДГКБ и в больнице </a:t>
            </a:r>
            <a:r>
              <a:rPr lang="ru-RU" sz="1300" dirty="0" err="1">
                <a:latin typeface="Georgia" panose="02040502050405020303" pitchFamily="18" charset="0"/>
              </a:rPr>
              <a:t>им.З.А</a:t>
            </a:r>
            <a:r>
              <a:rPr lang="ru-RU" sz="1300" dirty="0">
                <a:latin typeface="Georgia" panose="02040502050405020303" pitchFamily="18" charset="0"/>
              </a:rPr>
              <a:t>. </a:t>
            </a:r>
            <a:r>
              <a:rPr lang="ru-RU" sz="1300" dirty="0" err="1">
                <a:latin typeface="Georgia" panose="02040502050405020303" pitchFamily="18" charset="0"/>
              </a:rPr>
              <a:t>Башляевой</a:t>
            </a:r>
            <a:r>
              <a:rPr lang="ru-RU" sz="1300" dirty="0">
                <a:latin typeface="Georgia" panose="02040502050405020303" pitchFamily="18" charset="0"/>
              </a:rPr>
              <a:t> в честь Международного Дня Защиты Детей.</a:t>
            </a:r>
          </a:p>
          <a:p>
            <a:r>
              <a:rPr lang="ru-RU" sz="1300" dirty="0">
                <a:latin typeface="Georgia" panose="02040502050405020303" pitchFamily="18" charset="0"/>
              </a:rPr>
              <a:t>Организация выступления оркестра Владимира Спивакова в Морозовской ДГКБ </a:t>
            </a:r>
          </a:p>
          <a:p>
            <a:r>
              <a:rPr lang="ru-RU" sz="1300" dirty="0">
                <a:latin typeface="Georgia" panose="02040502050405020303" pitchFamily="18" charset="0"/>
              </a:rPr>
              <a:t>в поддержку врачей </a:t>
            </a:r>
          </a:p>
          <a:p>
            <a:r>
              <a:rPr lang="ru-RU" sz="1300" dirty="0">
                <a:latin typeface="Georgia" panose="02040502050405020303" pitchFamily="18" charset="0"/>
              </a:rPr>
              <a:t>Передача благотворительных подарков партнёрам фонда</a:t>
            </a:r>
          </a:p>
          <a:p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36092B-AFA2-431B-B3EF-21D4CADCD5D8}"/>
              </a:ext>
            </a:extLst>
          </p:cNvPr>
          <p:cNvSpPr txBox="1"/>
          <p:nvPr/>
        </p:nvSpPr>
        <p:spPr>
          <a:xfrm>
            <a:off x="304798" y="3083393"/>
            <a:ext cx="3403674" cy="1092607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7030A0"/>
                </a:solidFill>
                <a:latin typeface="Georgia" panose="02040502050405020303" pitchFamily="18" charset="0"/>
              </a:rPr>
              <a:t>Образовательные программы</a:t>
            </a:r>
          </a:p>
          <a:p>
            <a:pPr algn="ctr"/>
            <a:r>
              <a:rPr lang="ru-RU" sz="1300" dirty="0">
                <a:latin typeface="Georgia" panose="02040502050405020303" pitchFamily="18" charset="0"/>
              </a:rPr>
              <a:t>Сняты обучающие ролики по АФК, психологической поддержке и раннему развитию детей.</a:t>
            </a:r>
          </a:p>
          <a:p>
            <a:r>
              <a:rPr lang="ru-RU" sz="1300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F6D679-AF2A-4505-85C9-62CACC9FAC78}"/>
              </a:ext>
            </a:extLst>
          </p:cNvPr>
          <p:cNvSpPr txBox="1"/>
          <p:nvPr/>
        </p:nvSpPr>
        <p:spPr>
          <a:xfrm rot="10800000" flipV="1">
            <a:off x="152400" y="1898487"/>
            <a:ext cx="3556072" cy="1092607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7030A0"/>
                </a:solidFill>
                <a:latin typeface="Georgia" panose="02040502050405020303" pitchFamily="18" charset="0"/>
              </a:rPr>
              <a:t>Сбор пожертвований на лечение и реабилитацию детей, рождённых раньше срока от рождения </a:t>
            </a:r>
          </a:p>
          <a:p>
            <a:pPr algn="ctr"/>
            <a:r>
              <a:rPr lang="ru-RU" sz="1300" dirty="0">
                <a:latin typeface="Georgia" panose="02040502050405020303" pitchFamily="18" charset="0"/>
              </a:rPr>
              <a:t>Программа «Верю в тебя» на портале </a:t>
            </a:r>
            <a:r>
              <a:rPr lang="ru-RU" sz="1300" dirty="0" err="1">
                <a:latin typeface="Georgia" panose="02040502050405020303" pitchFamily="18" charset="0"/>
              </a:rPr>
              <a:t>Мос.ру</a:t>
            </a:r>
            <a:endParaRPr lang="ru-RU" sz="1300" dirty="0">
              <a:latin typeface="Georgia" panose="02040502050405020303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FAB4BE-0FA3-4FA2-BA38-A163C268960A}"/>
              </a:ext>
            </a:extLst>
          </p:cNvPr>
          <p:cNvSpPr txBox="1"/>
          <p:nvPr/>
        </p:nvSpPr>
        <p:spPr>
          <a:xfrm rot="10800000" flipV="1">
            <a:off x="4495800" y="5579981"/>
            <a:ext cx="7391400" cy="892552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7030A0"/>
                </a:solidFill>
                <a:latin typeface="Georgia" panose="02040502050405020303" pitchFamily="18" charset="0"/>
              </a:rPr>
              <a:t>Привлечение внимания общественности, населения, органов государственной власти к проблеме недоношенных     </a:t>
            </a:r>
          </a:p>
          <a:p>
            <a:pPr algn="ctr"/>
            <a:r>
              <a:rPr lang="ru-RU" sz="1300" dirty="0">
                <a:latin typeface="Georgia" panose="02040502050405020303" pitchFamily="18" charset="0"/>
              </a:rPr>
              <a:t>   Проведен Круглый стол в ОПРФ, приуроченный к Всемирному Дню недоношенных детей.  </a:t>
            </a:r>
          </a:p>
          <a:p>
            <a:pPr algn="ctr"/>
            <a:r>
              <a:rPr lang="ru-RU" sz="1300" dirty="0">
                <a:latin typeface="Georgia" panose="02040502050405020303" pitchFamily="18" charset="0"/>
              </a:rPr>
              <a:t>  Организована и проведена встреча с волонтерами-медиками в рамках Дня Добровольца.   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247D41-3FC7-45ED-93C5-E93791568163}"/>
              </a:ext>
            </a:extLst>
          </p:cNvPr>
          <p:cNvSpPr txBox="1"/>
          <p:nvPr/>
        </p:nvSpPr>
        <p:spPr>
          <a:xfrm rot="10800000" flipV="1">
            <a:off x="304796" y="4354308"/>
            <a:ext cx="3403673" cy="6924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7030A0"/>
                </a:solidFill>
                <a:latin typeface="Georgia" panose="02040502050405020303" pitchFamily="18" charset="0"/>
              </a:rPr>
              <a:t>Социальная реклама</a:t>
            </a:r>
          </a:p>
          <a:p>
            <a:pPr algn="ctr"/>
            <a:r>
              <a:rPr lang="ru-RU" sz="1300" dirty="0">
                <a:latin typeface="Georgia" panose="02040502050405020303" pitchFamily="18" charset="0"/>
              </a:rPr>
              <a:t>Снят первый, мотивационный видеоролик фонда  «Я живу»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713" y="852184"/>
            <a:ext cx="1863576" cy="6228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5880" y="1192261"/>
            <a:ext cx="1247734" cy="6228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3298" y="2469205"/>
            <a:ext cx="1452629" cy="8118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1486" y="2511162"/>
            <a:ext cx="1221114" cy="727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134048-0FA0-B52E-D1F4-86E4F99A1034}"/>
              </a:ext>
            </a:extLst>
          </p:cNvPr>
          <p:cNvSpPr txBox="1"/>
          <p:nvPr/>
        </p:nvSpPr>
        <p:spPr>
          <a:xfrm>
            <a:off x="3276600" y="304800"/>
            <a:ext cx="586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Спасибо, что вы с нами!</a:t>
            </a:r>
            <a:endParaRPr lang="ru-RU" sz="2800" dirty="0">
              <a:solidFill>
                <a:srgbClr val="FF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9F02B5-9659-3938-54D3-5CEAAAF860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38" y="4721484"/>
            <a:ext cx="1606669" cy="8825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39DFF9-F3E1-9048-AFA2-9297C0188B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14" y="3155695"/>
            <a:ext cx="1648969" cy="16489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8A6896-36BE-AF01-EB03-B10519B860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37" y="3497776"/>
            <a:ext cx="1648969" cy="7891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6E69940-952F-850B-739A-A4737AD9FC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55" y="4542707"/>
            <a:ext cx="1717550" cy="10404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0BF1B58-22F9-B8C3-9C56-DE0E7ACB78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88378" y="6001913"/>
            <a:ext cx="2280666" cy="52199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4B3AEA-1CEB-2084-03D3-7A1C0459CC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1" y="3728512"/>
            <a:ext cx="1599626" cy="7386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49A7083-498B-097A-B173-994346A1352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55" y="3469875"/>
            <a:ext cx="1844470" cy="10206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1C6D488-E75D-71DE-4FBA-E20C1A235E2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29" y="2042778"/>
            <a:ext cx="1559156" cy="155915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AE8BCFA-C2E8-CF3A-4BF0-D82FF6B52B8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0" y="4652537"/>
            <a:ext cx="2449812" cy="72796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B473323-86E2-8618-9C0F-850B5146A9C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39" y="5751288"/>
            <a:ext cx="2280666" cy="73765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2F1DA5C-6AA3-9B67-11A1-FCA393601C1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40" y="4454402"/>
            <a:ext cx="812099" cy="122834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9CE65F5-6EF1-9878-343D-DE84D0F4FF0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81" y="3170964"/>
            <a:ext cx="1559156" cy="118276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C1F6EA1-DD97-2720-89C0-F3106076EF5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87" y="2062343"/>
            <a:ext cx="1700784" cy="94507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B2F96F1-382A-2C6B-2E19-2C8D6891B52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928" y="4732397"/>
            <a:ext cx="2000728" cy="73045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2B64685-23A4-E39E-6449-2EED067C45B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3" y="1656391"/>
            <a:ext cx="2057976" cy="51449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CF59AA9-3C50-86CD-5736-56197FE819E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07" y="1013777"/>
            <a:ext cx="2768354" cy="85373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95A294F-A9A3-F091-C9C3-9D35474C7ED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11" y="2253438"/>
            <a:ext cx="1127778" cy="94507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5305DF6-E300-AE78-557A-F5A66320268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98" y="2266822"/>
            <a:ext cx="1182531" cy="100086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48F0D1C-B173-866C-BAC0-1F6892E703F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32" y="3628526"/>
            <a:ext cx="2000727" cy="66690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E937835-7F15-F04C-7F35-6D3B3A8E27E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202" y="971177"/>
            <a:ext cx="1016370" cy="7612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C937E3E-79FD-1CAC-C440-8F1BEB58181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62" y="2159044"/>
            <a:ext cx="945078" cy="94507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F96F291-4837-EAE0-78D7-EED2C89D75F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74" y="796320"/>
            <a:ext cx="1700784" cy="141478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0904384-E6DF-E42A-4B25-00638C12FDE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99" y="1187234"/>
            <a:ext cx="1663215" cy="52322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8ADD64FB-2BF9-AAE3-EE12-72B3FECAE47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57" y="5879388"/>
            <a:ext cx="1736385" cy="7376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022E516-1D05-E32E-7C9B-B0002B31557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55" y="5773376"/>
            <a:ext cx="1062392" cy="87426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1308B53-C5F3-52B2-0037-822DF7638BD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514" y="5819809"/>
            <a:ext cx="1857375" cy="66675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642B5D3-CAC3-98AA-72EA-004685A47A6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82" y="2304546"/>
            <a:ext cx="1566929" cy="1036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3429000" y="2160626"/>
            <a:ext cx="5943600" cy="3196794"/>
            <a:chOff x="531812" y="1840928"/>
            <a:chExt cx="5641975" cy="3167380"/>
          </a:xfrm>
        </p:grpSpPr>
        <p:sp>
          <p:nvSpPr>
            <p:cNvPr id="9" name="object 9"/>
            <p:cNvSpPr/>
            <p:nvPr/>
          </p:nvSpPr>
          <p:spPr>
            <a:xfrm>
              <a:off x="533400" y="1842516"/>
              <a:ext cx="5638800" cy="3164205"/>
            </a:xfrm>
            <a:custGeom>
              <a:avLst/>
              <a:gdLst/>
              <a:ahLst/>
              <a:cxnLst/>
              <a:rect l="l" t="t" r="r" b="b"/>
              <a:pathLst>
                <a:path w="5638800" h="3164204">
                  <a:moveTo>
                    <a:pt x="5638800" y="0"/>
                  </a:moveTo>
                  <a:lnTo>
                    <a:pt x="0" y="0"/>
                  </a:lnTo>
                  <a:lnTo>
                    <a:pt x="0" y="3163824"/>
                  </a:lnTo>
                  <a:lnTo>
                    <a:pt x="5638800" y="3163824"/>
                  </a:lnTo>
                  <a:lnTo>
                    <a:pt x="5638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400" y="1842516"/>
              <a:ext cx="5638800" cy="3164205"/>
            </a:xfrm>
            <a:custGeom>
              <a:avLst/>
              <a:gdLst/>
              <a:ahLst/>
              <a:cxnLst/>
              <a:rect l="l" t="t" r="r" b="b"/>
              <a:pathLst>
                <a:path w="5638800" h="3164204">
                  <a:moveTo>
                    <a:pt x="0" y="3163824"/>
                  </a:moveTo>
                  <a:lnTo>
                    <a:pt x="5638800" y="3163824"/>
                  </a:lnTo>
                  <a:lnTo>
                    <a:pt x="5638800" y="0"/>
                  </a:lnTo>
                  <a:lnTo>
                    <a:pt x="0" y="0"/>
                  </a:lnTo>
                  <a:lnTo>
                    <a:pt x="0" y="3163824"/>
                  </a:lnTo>
                  <a:close/>
                </a:path>
              </a:pathLst>
            </a:custGeom>
            <a:ln w="31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352800" y="2400284"/>
            <a:ext cx="5257800" cy="23320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81305" algn="ctr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1F5F"/>
                </a:solidFill>
                <a:latin typeface="Georgia"/>
                <a:cs typeface="Georgia"/>
              </a:rPr>
              <a:t>В</a:t>
            </a:r>
            <a:r>
              <a:rPr sz="1600" b="1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Georgia"/>
                <a:cs typeface="Georgia"/>
              </a:rPr>
              <a:t>202</a:t>
            </a:r>
            <a:r>
              <a:rPr lang="ru-RU" sz="1600" b="1" spc="-5" dirty="0">
                <a:solidFill>
                  <a:srgbClr val="001F5F"/>
                </a:solidFill>
                <a:latin typeface="Georgia"/>
                <a:cs typeface="Georgia"/>
              </a:rPr>
              <a:t>1 году </a:t>
            </a:r>
          </a:p>
          <a:p>
            <a:pPr marR="281305" algn="ctr">
              <a:lnSpc>
                <a:spcPct val="100000"/>
              </a:lnSpc>
              <a:spcBef>
                <a:spcPts val="105"/>
              </a:spcBef>
            </a:pPr>
            <a:r>
              <a:rPr lang="ru-RU" sz="1600" b="1" spc="-5" dirty="0">
                <a:solidFill>
                  <a:srgbClr val="001F5F"/>
                </a:solidFill>
                <a:latin typeface="Georgia"/>
                <a:cs typeface="Georgia"/>
              </a:rPr>
              <a:t>Проведено 1 600 прямых эфиров и консультаций</a:t>
            </a:r>
          </a:p>
          <a:p>
            <a:pPr marL="463550" marR="862965" indent="114300">
              <a:lnSpc>
                <a:spcPts val="1520"/>
              </a:lnSpc>
              <a:spcBef>
                <a:spcPts val="1035"/>
              </a:spcBef>
            </a:pPr>
            <a:r>
              <a:rPr lang="ru-RU" sz="1600" b="1" spc="-5" dirty="0">
                <a:solidFill>
                  <a:srgbClr val="001F5F"/>
                </a:solidFill>
                <a:latin typeface="Georgia"/>
                <a:cs typeface="Georgia"/>
              </a:rPr>
              <a:t>Опубликовано 9 статей от экспертов  в социальных сетях и на сайте фонда</a:t>
            </a:r>
          </a:p>
          <a:p>
            <a:pPr marL="463550" marR="862965" indent="114300">
              <a:lnSpc>
                <a:spcPts val="1520"/>
              </a:lnSpc>
              <a:spcBef>
                <a:spcPts val="1035"/>
              </a:spcBef>
            </a:pPr>
            <a:r>
              <a:rPr sz="1600" spc="-5" dirty="0" err="1">
                <a:solidFill>
                  <a:srgbClr val="001F5F"/>
                </a:solidFill>
                <a:latin typeface="Georgia"/>
                <a:cs typeface="Georgia"/>
              </a:rPr>
              <a:t>Информационную</a:t>
            </a:r>
            <a:r>
              <a:rPr sz="1600" spc="-5" dirty="0">
                <a:solidFill>
                  <a:srgbClr val="001F5F"/>
                </a:solidFill>
                <a:latin typeface="Georgia"/>
                <a:cs typeface="Georgia"/>
              </a:rPr>
              <a:t>-</a:t>
            </a:r>
            <a:r>
              <a:rPr lang="ru-RU" sz="1600" spc="-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dirty="0" err="1">
                <a:solidFill>
                  <a:srgbClr val="001F5F"/>
                </a:solidFill>
                <a:latin typeface="Georgia"/>
                <a:cs typeface="Georgia"/>
              </a:rPr>
              <a:t>психол</a:t>
            </a:r>
            <a:r>
              <a:rPr sz="1600" spc="-5" dirty="0" err="1">
                <a:solidFill>
                  <a:srgbClr val="001F5F"/>
                </a:solidFill>
                <a:latin typeface="Georgia"/>
                <a:cs typeface="Georgia"/>
              </a:rPr>
              <a:t>ог</a:t>
            </a:r>
            <a:r>
              <a:rPr sz="1600" dirty="0" err="1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600" spc="-5" dirty="0" err="1">
                <a:solidFill>
                  <a:srgbClr val="001F5F"/>
                </a:solidFill>
                <a:latin typeface="Georgia"/>
                <a:cs typeface="Georgia"/>
              </a:rPr>
              <a:t>ч</a:t>
            </a:r>
            <a:r>
              <a:rPr sz="1600" spc="5" dirty="0" err="1">
                <a:solidFill>
                  <a:srgbClr val="001F5F"/>
                </a:solidFill>
                <a:latin typeface="Georgia"/>
                <a:cs typeface="Georgia"/>
              </a:rPr>
              <a:t>е</a:t>
            </a:r>
            <a:r>
              <a:rPr sz="1600" spc="-5" dirty="0" err="1">
                <a:solidFill>
                  <a:srgbClr val="001F5F"/>
                </a:solidFill>
                <a:latin typeface="Georgia"/>
                <a:cs typeface="Georgia"/>
              </a:rPr>
              <a:t>ск</a:t>
            </a:r>
            <a:r>
              <a:rPr sz="1600" dirty="0" err="1">
                <a:solidFill>
                  <a:srgbClr val="001F5F"/>
                </a:solidFill>
                <a:latin typeface="Georgia"/>
                <a:cs typeface="Georgia"/>
              </a:rPr>
              <a:t>ую</a:t>
            </a:r>
            <a:r>
              <a:rPr sz="1600" spc="-15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Georgia"/>
                <a:cs typeface="Georgia"/>
              </a:rPr>
              <a:t>п</a:t>
            </a:r>
            <a:r>
              <a:rPr sz="1600" spc="-15" dirty="0">
                <a:solidFill>
                  <a:srgbClr val="001F5F"/>
                </a:solidFill>
                <a:latin typeface="Georgia"/>
                <a:cs typeface="Georgia"/>
              </a:rPr>
              <a:t>о</a:t>
            </a:r>
            <a:r>
              <a:rPr sz="1600" spc="-20" dirty="0">
                <a:solidFill>
                  <a:srgbClr val="001F5F"/>
                </a:solidFill>
                <a:latin typeface="Georgia"/>
                <a:cs typeface="Georgia"/>
              </a:rPr>
              <a:t>дд</a:t>
            </a:r>
            <a:r>
              <a:rPr sz="1600" spc="-10" dirty="0">
                <a:solidFill>
                  <a:srgbClr val="001F5F"/>
                </a:solidFill>
                <a:latin typeface="Georgia"/>
                <a:cs typeface="Georgia"/>
              </a:rPr>
              <a:t>е</a:t>
            </a:r>
            <a:r>
              <a:rPr sz="1600" spc="-15" dirty="0">
                <a:solidFill>
                  <a:srgbClr val="001F5F"/>
                </a:solidFill>
                <a:latin typeface="Georgia"/>
                <a:cs typeface="Georgia"/>
              </a:rPr>
              <a:t>рж</a:t>
            </a:r>
            <a:r>
              <a:rPr sz="1600" spc="-20" dirty="0">
                <a:solidFill>
                  <a:srgbClr val="001F5F"/>
                </a:solidFill>
                <a:latin typeface="Georgia"/>
                <a:cs typeface="Georgia"/>
              </a:rPr>
              <a:t>к</a:t>
            </a:r>
            <a:r>
              <a:rPr sz="1600" dirty="0">
                <a:solidFill>
                  <a:srgbClr val="001F5F"/>
                </a:solidFill>
                <a:latin typeface="Georgia"/>
                <a:cs typeface="Georgia"/>
              </a:rPr>
              <a:t>у</a:t>
            </a:r>
            <a:r>
              <a:rPr sz="1600" spc="-5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dirty="0" err="1">
                <a:solidFill>
                  <a:srgbClr val="001F5F"/>
                </a:solidFill>
                <a:latin typeface="Georgia"/>
                <a:cs typeface="Georgia"/>
              </a:rPr>
              <a:t>пол</a:t>
            </a:r>
            <a:r>
              <a:rPr sz="1600" spc="5" dirty="0" err="1">
                <a:solidFill>
                  <a:srgbClr val="001F5F"/>
                </a:solidFill>
                <a:latin typeface="Georgia"/>
                <a:cs typeface="Georgia"/>
              </a:rPr>
              <a:t>у</a:t>
            </a:r>
            <a:r>
              <a:rPr sz="1600" spc="-5" dirty="0" err="1">
                <a:solidFill>
                  <a:srgbClr val="001F5F"/>
                </a:solidFill>
                <a:latin typeface="Georgia"/>
                <a:cs typeface="Georgia"/>
              </a:rPr>
              <a:t>ч</a:t>
            </a:r>
            <a:r>
              <a:rPr sz="1600" spc="5" dirty="0" err="1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600" spc="-5" dirty="0" err="1">
                <a:solidFill>
                  <a:srgbClr val="001F5F"/>
                </a:solidFill>
                <a:latin typeface="Georgia"/>
                <a:cs typeface="Georgia"/>
              </a:rPr>
              <a:t>л</a:t>
            </a:r>
            <a:r>
              <a:rPr sz="1600" dirty="0" err="1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600" spc="-8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endParaRPr sz="1600" dirty="0">
              <a:latin typeface="Georgia"/>
              <a:cs typeface="Georgia"/>
            </a:endParaRPr>
          </a:p>
          <a:p>
            <a:pPr marL="534035">
              <a:lnSpc>
                <a:spcPct val="100000"/>
              </a:lnSpc>
              <a:spcBef>
                <a:spcPts val="785"/>
              </a:spcBef>
            </a:pPr>
            <a:r>
              <a:rPr lang="ru-RU" sz="1600" b="1" spc="-55" dirty="0">
                <a:solidFill>
                  <a:srgbClr val="001F5F"/>
                </a:solidFill>
                <a:latin typeface="Georgia"/>
                <a:cs typeface="Georgia"/>
              </a:rPr>
              <a:t>14 000 </a:t>
            </a:r>
            <a:r>
              <a:rPr sz="1600" b="1" spc="-5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dirty="0" err="1">
                <a:solidFill>
                  <a:srgbClr val="001F5F"/>
                </a:solidFill>
                <a:latin typeface="Georgia"/>
                <a:cs typeface="Georgia"/>
              </a:rPr>
              <a:t>человек</a:t>
            </a:r>
            <a:r>
              <a:rPr sz="1600" b="1" dirty="0">
                <a:solidFill>
                  <a:srgbClr val="001F5F"/>
                </a:solidFill>
                <a:latin typeface="Georgia"/>
                <a:cs typeface="Georgia"/>
              </a:rPr>
              <a:t>.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7600" y="1471494"/>
            <a:ext cx="4038600" cy="424347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txBody>
          <a:bodyPr vert="horz" wrap="square" lIns="0" tIns="1270" rIns="0" bIns="0" rtlCol="0">
            <a:spAutoFit/>
          </a:bodyPr>
          <a:lstStyle/>
          <a:p>
            <a:pPr marL="36830" marR="27940" algn="ctr">
              <a:lnSpc>
                <a:spcPts val="1680"/>
              </a:lnSpc>
              <a:spcBef>
                <a:spcPts val="10"/>
              </a:spcBef>
            </a:pPr>
            <a:r>
              <a:rPr lang="ru-RU" sz="1400" dirty="0">
                <a:solidFill>
                  <a:srgbClr val="002060"/>
                </a:solidFill>
                <a:latin typeface="Georgia"/>
                <a:cs typeface="Georgia"/>
              </a:rPr>
              <a:t>Проект реализован при поддержке Грантов Мэра Москвы. </a:t>
            </a:r>
            <a:endParaRPr sz="1400" dirty="0">
              <a:solidFill>
                <a:srgbClr val="002060"/>
              </a:solidFill>
              <a:latin typeface="Georgia"/>
              <a:cs typeface="Georg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15000" y="4601337"/>
            <a:ext cx="4963667" cy="1956814"/>
            <a:chOff x="1341120" y="4783836"/>
            <a:chExt cx="4963667" cy="1956814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1120" y="5324856"/>
              <a:ext cx="1298447" cy="12694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8900" y="4820412"/>
              <a:ext cx="1299972" cy="12954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6679" y="5463538"/>
              <a:ext cx="1299972" cy="12771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5315" y="4783836"/>
              <a:ext cx="1109472" cy="1080516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9579118-0467-49FC-81E5-77429DDF8E21}"/>
              </a:ext>
            </a:extLst>
          </p:cNvPr>
          <p:cNvSpPr txBox="1"/>
          <p:nvPr/>
        </p:nvSpPr>
        <p:spPr>
          <a:xfrm>
            <a:off x="533400" y="240388"/>
            <a:ext cx="111252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Проект «Мы вместе».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Информационно-психологическая, образовательно-просветительская поддержка семей с недоношенными детьми, поддержка женщин с угрозой преждевременных родов.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Совместно с  основной программой фонда «Новая жизнь вместе»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Формат онлайн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82596C-CAE2-4B4C-93A6-9F1BEF6AF6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6" y="2277046"/>
            <a:ext cx="2058525" cy="37157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998" y="1309830"/>
            <a:ext cx="6248402" cy="173970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1400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Проект: «</a:t>
            </a:r>
            <a:r>
              <a:rPr lang="ru-RU" sz="1400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Растём вместе»</a:t>
            </a:r>
            <a:r>
              <a:rPr sz="1400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-</a:t>
            </a:r>
            <a:r>
              <a:rPr sz="1400" spc="5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комплексная программа поддержки </a:t>
            </a:r>
            <a:r>
              <a:rPr sz="1400" spc="-5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 семей,</a:t>
            </a:r>
            <a:r>
              <a:rPr sz="1400" spc="15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воспитывающих</a:t>
            </a:r>
            <a:r>
              <a:rPr sz="1400" spc="35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детей,</a:t>
            </a:r>
            <a:r>
              <a:rPr sz="1400" spc="20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рожденных</a:t>
            </a:r>
            <a:r>
              <a:rPr sz="1400" spc="25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на</a:t>
            </a:r>
            <a:r>
              <a:rPr sz="1400" spc="20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раннем</a:t>
            </a:r>
            <a:r>
              <a:rPr sz="1400" spc="40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сроке,</a:t>
            </a:r>
            <a:r>
              <a:rPr sz="1400" spc="5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детей</a:t>
            </a:r>
            <a:r>
              <a:rPr sz="1400" spc="15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с</a:t>
            </a:r>
            <a:r>
              <a:rPr sz="1400" spc="15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ОВЗ</a:t>
            </a:r>
            <a:r>
              <a:rPr sz="1400" spc="20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и</a:t>
            </a:r>
            <a:r>
              <a:rPr sz="1400" spc="10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детей </a:t>
            </a:r>
            <a:r>
              <a:rPr sz="1400" spc="-395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с </a:t>
            </a:r>
            <a:r>
              <a:rPr sz="1400" spc="-10" dirty="0">
                <a:solidFill>
                  <a:srgbClr val="001F5F"/>
                </a:solidFill>
                <a:latin typeface="Georgia" panose="02040502050405020303" pitchFamily="18" charset="0"/>
                <a:cs typeface="Georgia"/>
              </a:rPr>
              <a:t>инвалидностью.</a:t>
            </a:r>
            <a:endParaRPr sz="1400" dirty="0">
              <a:latin typeface="Georgia" panose="02040502050405020303" pitchFamily="18" charset="0"/>
              <a:cs typeface="Georgia"/>
            </a:endParaRPr>
          </a:p>
          <a:p>
            <a:pPr marL="12700" marR="187325">
              <a:lnSpc>
                <a:spcPct val="100000"/>
              </a:lnSpc>
              <a:spcBef>
                <a:spcPts val="20"/>
              </a:spcBef>
            </a:pPr>
            <a:r>
              <a:rPr sz="1400" b="0" i="1" dirty="0">
                <a:solidFill>
                  <a:srgbClr val="001F5F"/>
                </a:solidFill>
                <a:latin typeface="Georgia" panose="02040502050405020303" pitchFamily="18" charset="0"/>
              </a:rPr>
              <a:t>Помощь</a:t>
            </a:r>
            <a:r>
              <a:rPr sz="1400" b="0" i="1" spc="5" dirty="0">
                <a:solidFill>
                  <a:srgbClr val="001F5F"/>
                </a:solidFill>
                <a:latin typeface="Georgia" panose="02040502050405020303" pitchFamily="18" charset="0"/>
              </a:rPr>
              <a:t> </a:t>
            </a:r>
            <a:r>
              <a:rPr sz="1400" b="0" i="1" dirty="0">
                <a:solidFill>
                  <a:srgbClr val="001F5F"/>
                </a:solidFill>
                <a:latin typeface="Georgia" panose="02040502050405020303" pitchFamily="18" charset="0"/>
              </a:rPr>
              <a:t>в</a:t>
            </a:r>
            <a:r>
              <a:rPr sz="1400" b="0" i="1" spc="25" dirty="0">
                <a:solidFill>
                  <a:srgbClr val="001F5F"/>
                </a:solidFill>
                <a:latin typeface="Georgia" panose="02040502050405020303" pitchFamily="18" charset="0"/>
              </a:rPr>
              <a:t> </a:t>
            </a:r>
            <a:r>
              <a:rPr sz="1400" b="0" i="1" spc="-5" dirty="0">
                <a:solidFill>
                  <a:srgbClr val="001F5F"/>
                </a:solidFill>
                <a:latin typeface="Georgia" panose="02040502050405020303" pitchFamily="18" charset="0"/>
              </a:rPr>
              <a:t>организации лечения</a:t>
            </a:r>
            <a:r>
              <a:rPr sz="1400" b="0" i="1" spc="5" dirty="0">
                <a:solidFill>
                  <a:srgbClr val="001F5F"/>
                </a:solidFill>
                <a:latin typeface="Georgia" panose="02040502050405020303" pitchFamily="18" charset="0"/>
              </a:rPr>
              <a:t> </a:t>
            </a:r>
            <a:r>
              <a:rPr sz="1400" b="0" i="1" dirty="0">
                <a:solidFill>
                  <a:srgbClr val="001F5F"/>
                </a:solidFill>
                <a:latin typeface="Georgia" panose="02040502050405020303" pitchFamily="18" charset="0"/>
              </a:rPr>
              <a:t>детей,</a:t>
            </a:r>
            <a:r>
              <a:rPr sz="1400" b="0" i="1" spc="10" dirty="0">
                <a:solidFill>
                  <a:srgbClr val="001F5F"/>
                </a:solidFill>
                <a:latin typeface="Georgia" panose="02040502050405020303" pitchFamily="18" charset="0"/>
              </a:rPr>
              <a:t> </a:t>
            </a:r>
            <a:r>
              <a:rPr sz="1400" b="0" i="1" spc="-5" dirty="0">
                <a:solidFill>
                  <a:srgbClr val="001F5F"/>
                </a:solidFill>
                <a:latin typeface="Georgia" panose="02040502050405020303" pitchFamily="18" charset="0"/>
              </a:rPr>
              <a:t>организация</a:t>
            </a:r>
            <a:r>
              <a:rPr sz="1400" b="0" i="1" spc="5" dirty="0">
                <a:solidFill>
                  <a:srgbClr val="001F5F"/>
                </a:solidFill>
                <a:latin typeface="Georgia" panose="02040502050405020303" pitchFamily="18" charset="0"/>
              </a:rPr>
              <a:t> </a:t>
            </a:r>
            <a:r>
              <a:rPr sz="1400" b="0" i="1" spc="-5" dirty="0">
                <a:solidFill>
                  <a:srgbClr val="001F5F"/>
                </a:solidFill>
                <a:latin typeface="Georgia" panose="02040502050405020303" pitchFamily="18" charset="0"/>
              </a:rPr>
              <a:t>реабилитационных</a:t>
            </a:r>
            <a:r>
              <a:rPr sz="1400" b="0" i="1" spc="5" dirty="0">
                <a:solidFill>
                  <a:srgbClr val="001F5F"/>
                </a:solidFill>
                <a:latin typeface="Georgia" panose="02040502050405020303" pitchFamily="18" charset="0"/>
              </a:rPr>
              <a:t> </a:t>
            </a:r>
            <a:r>
              <a:rPr sz="1400" b="0" i="1" spc="-5" dirty="0">
                <a:solidFill>
                  <a:srgbClr val="001F5F"/>
                </a:solidFill>
                <a:latin typeface="Georgia" panose="02040502050405020303" pitchFamily="18" charset="0"/>
              </a:rPr>
              <a:t>программ,</a:t>
            </a:r>
            <a:r>
              <a:rPr sz="1400" b="0" i="1" spc="40" dirty="0">
                <a:solidFill>
                  <a:srgbClr val="001F5F"/>
                </a:solidFill>
                <a:latin typeface="Georgia" panose="02040502050405020303" pitchFamily="18" charset="0"/>
              </a:rPr>
              <a:t> </a:t>
            </a:r>
            <a:r>
              <a:rPr sz="1400" b="0" i="1" spc="-5" dirty="0">
                <a:solidFill>
                  <a:srgbClr val="001F5F"/>
                </a:solidFill>
                <a:latin typeface="Georgia" panose="02040502050405020303" pitchFamily="18" charset="0"/>
              </a:rPr>
              <a:t>организация</a:t>
            </a:r>
            <a:r>
              <a:rPr sz="1400" b="0" i="1" dirty="0">
                <a:solidFill>
                  <a:srgbClr val="001F5F"/>
                </a:solidFill>
                <a:latin typeface="Georgia" panose="02040502050405020303" pitchFamily="18" charset="0"/>
              </a:rPr>
              <a:t> </a:t>
            </a:r>
            <a:r>
              <a:rPr sz="1400" b="0" i="1" spc="-5" dirty="0">
                <a:solidFill>
                  <a:srgbClr val="001F5F"/>
                </a:solidFill>
                <a:latin typeface="Georgia" panose="02040502050405020303" pitchFamily="18" charset="0"/>
              </a:rPr>
              <a:t>службы</a:t>
            </a:r>
            <a:r>
              <a:rPr sz="1400" b="0" i="1" spc="-10" dirty="0">
                <a:solidFill>
                  <a:srgbClr val="001F5F"/>
                </a:solidFill>
                <a:latin typeface="Georgia" panose="02040502050405020303" pitchFamily="18" charset="0"/>
              </a:rPr>
              <a:t> </a:t>
            </a:r>
            <a:r>
              <a:rPr sz="1400" b="0" i="1" spc="-5" dirty="0">
                <a:solidFill>
                  <a:srgbClr val="001F5F"/>
                </a:solidFill>
                <a:latin typeface="Georgia" panose="02040502050405020303" pitchFamily="18" charset="0"/>
              </a:rPr>
              <a:t>ранней</a:t>
            </a:r>
            <a:r>
              <a:rPr sz="1400" b="0" i="1" spc="5" dirty="0">
                <a:solidFill>
                  <a:srgbClr val="001F5F"/>
                </a:solidFill>
                <a:latin typeface="Georgia" panose="02040502050405020303" pitchFamily="18" charset="0"/>
              </a:rPr>
              <a:t> </a:t>
            </a:r>
            <a:r>
              <a:rPr sz="1400" b="0" i="1" spc="-5" dirty="0">
                <a:solidFill>
                  <a:srgbClr val="001F5F"/>
                </a:solidFill>
                <a:latin typeface="Georgia" panose="02040502050405020303" pitchFamily="18" charset="0"/>
              </a:rPr>
              <a:t>помощи</a:t>
            </a:r>
            <a:r>
              <a:rPr sz="1400" b="0" i="1" spc="20" dirty="0">
                <a:solidFill>
                  <a:srgbClr val="001F5F"/>
                </a:solidFill>
                <a:latin typeface="Georgia" panose="02040502050405020303" pitchFamily="18" charset="0"/>
              </a:rPr>
              <a:t> </a:t>
            </a:r>
            <a:r>
              <a:rPr sz="1400" b="0" i="1" spc="-5" dirty="0">
                <a:solidFill>
                  <a:srgbClr val="001F5F"/>
                </a:solidFill>
                <a:latin typeface="Georgia" panose="02040502050405020303" pitchFamily="18" charset="0"/>
              </a:rPr>
              <a:t>по</a:t>
            </a:r>
            <a:r>
              <a:rPr sz="1400" b="0" i="1" spc="20" dirty="0">
                <a:solidFill>
                  <a:srgbClr val="001F5F"/>
                </a:solidFill>
                <a:latin typeface="Georgia" panose="02040502050405020303" pitchFamily="18" charset="0"/>
              </a:rPr>
              <a:t> </a:t>
            </a:r>
            <a:r>
              <a:rPr sz="1400" b="0" i="1" spc="-5" dirty="0">
                <a:solidFill>
                  <a:srgbClr val="001F5F"/>
                </a:solidFill>
                <a:latin typeface="Georgia" panose="02040502050405020303" pitchFamily="18" charset="0"/>
              </a:rPr>
              <a:t>профилактике </a:t>
            </a:r>
            <a:r>
              <a:rPr sz="1400" b="0" i="1" dirty="0">
                <a:solidFill>
                  <a:srgbClr val="001F5F"/>
                </a:solidFill>
                <a:latin typeface="Georgia" panose="02040502050405020303" pitchFamily="18" charset="0"/>
              </a:rPr>
              <a:t> детской</a:t>
            </a:r>
            <a:r>
              <a:rPr sz="1400" b="0" i="1" spc="-25" dirty="0">
                <a:solidFill>
                  <a:srgbClr val="001F5F"/>
                </a:solidFill>
                <a:latin typeface="Georgia" panose="02040502050405020303" pitchFamily="18" charset="0"/>
              </a:rPr>
              <a:t> </a:t>
            </a:r>
            <a:r>
              <a:rPr sz="1400" b="0" i="1" spc="-5" dirty="0">
                <a:solidFill>
                  <a:srgbClr val="001F5F"/>
                </a:solidFill>
                <a:latin typeface="Georgia" panose="02040502050405020303" pitchFamily="18" charset="0"/>
              </a:rPr>
              <a:t>инвалидности</a:t>
            </a:r>
            <a:r>
              <a:rPr sz="1400" b="0" i="1" spc="-30" dirty="0">
                <a:solidFill>
                  <a:srgbClr val="001F5F"/>
                </a:solidFill>
                <a:latin typeface="Georgia" panose="02040502050405020303" pitchFamily="18" charset="0"/>
              </a:rPr>
              <a:t> </a:t>
            </a:r>
            <a:r>
              <a:rPr sz="1400" b="0" i="1" dirty="0">
                <a:solidFill>
                  <a:srgbClr val="001F5F"/>
                </a:solidFill>
                <a:latin typeface="Georgia" panose="02040502050405020303" pitchFamily="18" charset="0"/>
              </a:rPr>
              <a:t>от</a:t>
            </a:r>
            <a:r>
              <a:rPr sz="1400" b="0" i="1" spc="-10" dirty="0">
                <a:solidFill>
                  <a:srgbClr val="001F5F"/>
                </a:solidFill>
                <a:latin typeface="Georgia" panose="02040502050405020303" pitchFamily="18" charset="0"/>
              </a:rPr>
              <a:t> </a:t>
            </a:r>
            <a:r>
              <a:rPr sz="1400" b="0" i="1" dirty="0">
                <a:solidFill>
                  <a:srgbClr val="001F5F"/>
                </a:solidFill>
                <a:latin typeface="Georgia" panose="02040502050405020303" pitchFamily="18" charset="0"/>
              </a:rPr>
              <a:t>рождения</a:t>
            </a:r>
            <a:r>
              <a:rPr sz="1400" b="0" i="1" spc="-30" dirty="0">
                <a:solidFill>
                  <a:srgbClr val="001F5F"/>
                </a:solidFill>
                <a:latin typeface="Georgia" panose="02040502050405020303" pitchFamily="18" charset="0"/>
              </a:rPr>
              <a:t> </a:t>
            </a:r>
            <a:r>
              <a:rPr sz="1400" b="0" i="1" dirty="0">
                <a:solidFill>
                  <a:srgbClr val="001F5F"/>
                </a:solidFill>
                <a:latin typeface="Georgia" panose="02040502050405020303" pitchFamily="18" charset="0"/>
              </a:rPr>
              <a:t>до</a:t>
            </a:r>
            <a:r>
              <a:rPr sz="1400" b="0" i="1" spc="5" dirty="0">
                <a:solidFill>
                  <a:srgbClr val="001F5F"/>
                </a:solidFill>
                <a:latin typeface="Georgia" panose="02040502050405020303" pitchFamily="18" charset="0"/>
              </a:rPr>
              <a:t> </a:t>
            </a:r>
            <a:r>
              <a:rPr sz="1400" b="0" i="1" dirty="0">
                <a:solidFill>
                  <a:srgbClr val="001F5F"/>
                </a:solidFill>
                <a:latin typeface="Georgia" panose="02040502050405020303" pitchFamily="18" charset="0"/>
              </a:rPr>
              <a:t>7</a:t>
            </a:r>
            <a:r>
              <a:rPr sz="1400" b="0" i="1" spc="-25" dirty="0">
                <a:solidFill>
                  <a:srgbClr val="001F5F"/>
                </a:solidFill>
                <a:latin typeface="Georgia" panose="02040502050405020303" pitchFamily="18" charset="0"/>
              </a:rPr>
              <a:t> </a:t>
            </a:r>
            <a:r>
              <a:rPr sz="1400" b="0" i="1" spc="-5" dirty="0" err="1">
                <a:solidFill>
                  <a:srgbClr val="001F5F"/>
                </a:solidFill>
                <a:latin typeface="Georgia" panose="02040502050405020303" pitchFamily="18" charset="0"/>
              </a:rPr>
              <a:t>лет</a:t>
            </a:r>
            <a:r>
              <a:rPr lang="ru-RU" sz="1400" b="0" i="1" spc="-5" dirty="0">
                <a:solidFill>
                  <a:srgbClr val="001F5F"/>
                </a:solidFill>
                <a:latin typeface="Georgia" panose="02040502050405020303" pitchFamily="18" charset="0"/>
              </a:rPr>
              <a:t>.</a:t>
            </a:r>
            <a:br>
              <a:rPr lang="ru-RU" sz="1400" b="0" i="1" spc="-5" dirty="0">
                <a:solidFill>
                  <a:srgbClr val="001F5F"/>
                </a:solidFill>
                <a:latin typeface="Georgia" panose="02040502050405020303" pitchFamily="18" charset="0"/>
              </a:rPr>
            </a:br>
            <a:r>
              <a:rPr lang="ru-RU" sz="1400" b="0" i="1" spc="-5" dirty="0">
                <a:solidFill>
                  <a:srgbClr val="001F5F"/>
                </a:solidFill>
                <a:latin typeface="Georgia" panose="02040502050405020303" pitchFamily="18" charset="0"/>
              </a:rPr>
              <a:t> </a:t>
            </a:r>
            <a:r>
              <a:rPr lang="ru-RU" sz="1200" spc="-5" dirty="0">
                <a:solidFill>
                  <a:srgbClr val="001F5F"/>
                </a:solidFill>
                <a:latin typeface="Georgia" panose="02040502050405020303" pitchFamily="18" charset="0"/>
              </a:rPr>
              <a:t>При поддержке Грантов Департамента Труда и социальной защиты населения.</a:t>
            </a:r>
            <a:endParaRPr sz="1200" dirty="0">
              <a:latin typeface="Georgia" panose="020405020504050203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 rot="10800000" flipV="1">
            <a:off x="533400" y="5018952"/>
            <a:ext cx="50292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1F5F"/>
                </a:solidFill>
                <a:latin typeface="Georgia"/>
                <a:cs typeface="Georgia"/>
              </a:rPr>
              <a:t>3</a:t>
            </a:r>
            <a:r>
              <a:rPr lang="ru-RU" sz="1600" b="1" dirty="0">
                <a:solidFill>
                  <a:srgbClr val="001F5F"/>
                </a:solidFill>
                <a:latin typeface="Georgia"/>
                <a:cs typeface="Georgia"/>
              </a:rPr>
              <a:t>0</a:t>
            </a:r>
            <a:r>
              <a:rPr sz="1600" b="1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lang="ru-RU" sz="1600" b="1" spc="-5" dirty="0">
                <a:solidFill>
                  <a:srgbClr val="001F5F"/>
                </a:solidFill>
                <a:latin typeface="Georgia"/>
                <a:cs typeface="Georgia"/>
              </a:rPr>
              <a:t>детей </a:t>
            </a:r>
            <a:r>
              <a:rPr sz="1600" b="1" spc="-7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Georgia"/>
                <a:cs typeface="Georgia"/>
              </a:rPr>
              <a:t>стали</a:t>
            </a:r>
            <a:r>
              <a:rPr sz="16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Georgia"/>
                <a:cs typeface="Georgia"/>
              </a:rPr>
              <a:t>выпускниками</a:t>
            </a:r>
            <a:endParaRPr sz="1600" dirty="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001F5F"/>
                </a:solidFill>
                <a:latin typeface="Georgia"/>
                <a:cs typeface="Georgia"/>
              </a:rPr>
              <a:t>реабилитационной</a:t>
            </a:r>
            <a:r>
              <a:rPr sz="1600" spc="114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/>
                <a:cs typeface="Georgia"/>
              </a:rPr>
              <a:t>программы</a:t>
            </a:r>
            <a:r>
              <a:rPr sz="1600" spc="-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/>
                <a:cs typeface="Georgia"/>
              </a:rPr>
              <a:t>в</a:t>
            </a:r>
            <a:r>
              <a:rPr sz="16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/>
                <a:cs typeface="Georgia"/>
              </a:rPr>
              <a:t>ГБУ </a:t>
            </a:r>
            <a:r>
              <a:rPr sz="1600" spc="-5" dirty="0">
                <a:solidFill>
                  <a:srgbClr val="001F5F"/>
                </a:solidFill>
                <a:latin typeface="Georgia"/>
                <a:cs typeface="Georgia"/>
              </a:rPr>
              <a:t>НПЦ</a:t>
            </a:r>
            <a:r>
              <a:rPr sz="16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Georgia"/>
                <a:cs typeface="Georgia"/>
              </a:rPr>
              <a:t>МСР </a:t>
            </a:r>
            <a:r>
              <a:rPr sz="1600" spc="-4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Georgia"/>
                <a:cs typeface="Georgia"/>
              </a:rPr>
              <a:t>им.</a:t>
            </a:r>
            <a:r>
              <a:rPr sz="1600" spc="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Georgia"/>
                <a:cs typeface="Georgia"/>
              </a:rPr>
              <a:t>Л.И.Швецовой</a:t>
            </a:r>
            <a:r>
              <a:rPr sz="1600" spc="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/>
                <a:cs typeface="Georgia"/>
              </a:rPr>
              <a:t>в</a:t>
            </a:r>
            <a:r>
              <a:rPr sz="16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Georgia"/>
                <a:cs typeface="Georgia"/>
              </a:rPr>
              <a:t>рамках</a:t>
            </a:r>
            <a:r>
              <a:rPr sz="16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dirty="0" err="1">
                <a:solidFill>
                  <a:srgbClr val="001F5F"/>
                </a:solidFill>
                <a:latin typeface="Georgia"/>
                <a:cs typeface="Georgia"/>
              </a:rPr>
              <a:t>проекта</a:t>
            </a:r>
            <a:r>
              <a:rPr sz="1600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dirty="0" err="1">
                <a:solidFill>
                  <a:srgbClr val="001F5F"/>
                </a:solidFill>
                <a:latin typeface="Georgia"/>
                <a:cs typeface="Georgia"/>
              </a:rPr>
              <a:t>фонда</a:t>
            </a:r>
            <a:r>
              <a:rPr lang="ru-RU" sz="16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Georgia"/>
                <a:cs typeface="Georgia"/>
              </a:rPr>
              <a:t>«</a:t>
            </a:r>
            <a:r>
              <a:rPr lang="ru-RU" sz="1600" b="1" spc="-5" dirty="0">
                <a:solidFill>
                  <a:srgbClr val="001F5F"/>
                </a:solidFill>
                <a:latin typeface="Georgia"/>
                <a:cs typeface="Georgia"/>
              </a:rPr>
              <a:t>Растём вместе</a:t>
            </a:r>
            <a:r>
              <a:rPr sz="1600" b="1" spc="-5" dirty="0">
                <a:solidFill>
                  <a:srgbClr val="001F5F"/>
                </a:solidFill>
                <a:latin typeface="Georgia"/>
                <a:cs typeface="Georgia"/>
              </a:rPr>
              <a:t>».</a:t>
            </a:r>
            <a:r>
              <a:rPr lang="ru-RU" sz="1600" b="1" spc="-5" dirty="0">
                <a:solidFill>
                  <a:srgbClr val="001F5F"/>
                </a:solidFill>
                <a:latin typeface="Georgia"/>
                <a:cs typeface="Georgia"/>
              </a:rPr>
              <a:t> 80 родителей </a:t>
            </a:r>
            <a:r>
              <a:rPr lang="ru-RU" sz="1600" spc="-5" dirty="0">
                <a:solidFill>
                  <a:srgbClr val="001F5F"/>
                </a:solidFill>
                <a:latin typeface="Georgia"/>
                <a:cs typeface="Georgia"/>
              </a:rPr>
              <a:t>получили консультативную помощь.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D6E3E-F3CB-4E55-99FA-80BF7FBD3992}"/>
              </a:ext>
            </a:extLst>
          </p:cNvPr>
          <p:cNvSpPr txBox="1"/>
          <p:nvPr/>
        </p:nvSpPr>
        <p:spPr>
          <a:xfrm>
            <a:off x="7086600" y="1309830"/>
            <a:ext cx="4648200" cy="181588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Проект Семейного центра- реабилитация и социальная адаптация инвалидов, социальной сопровождение семей, воспитывающих детей с ОВЗ.</a:t>
            </a:r>
          </a:p>
          <a:p>
            <a:r>
              <a:rPr lang="ru-RU" sz="1400" i="1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Проведение социально—средовой реабилитации недоношенных  детей и детей с ОВЗ.</a:t>
            </a:r>
            <a:r>
              <a:rPr lang="ru-RU" sz="1400" spc="-5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 </a:t>
            </a:r>
          </a:p>
          <a:p>
            <a:r>
              <a:rPr lang="ru-RU" sz="1200" b="1" spc="-5" dirty="0">
                <a:solidFill>
                  <a:srgbClr val="001F5F"/>
                </a:solidFill>
                <a:latin typeface="Georgia" panose="02040502050405020303" pitchFamily="18" charset="0"/>
                <a:cs typeface="Cambria"/>
              </a:rPr>
              <a:t>При поддержке Грантов Департамента Труда и социальной защиты населения.</a:t>
            </a:r>
            <a:endParaRPr lang="ru-RU" sz="1200" b="1" i="1" dirty="0">
              <a:solidFill>
                <a:srgbClr val="002060"/>
              </a:solidFill>
              <a:latin typeface="Georgia" panose="02040502050405020303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BD4356-A819-474F-AFD6-4E2E78F423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177"/>
            <a:ext cx="1066800" cy="10693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07D2D6-203C-4BC2-B54C-FAB02EB455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56577"/>
            <a:ext cx="1297976" cy="10693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0A5DA-305E-421B-99B8-682069079753}"/>
              </a:ext>
            </a:extLst>
          </p:cNvPr>
          <p:cNvSpPr txBox="1"/>
          <p:nvPr/>
        </p:nvSpPr>
        <p:spPr>
          <a:xfrm rot="10800000" flipV="1">
            <a:off x="6629400" y="4967680"/>
            <a:ext cx="533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За 2021 год 104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человека(семьи с  детьми, друзья и волонтеры фонда) посетили Семейный центр на Открытом шоссе,д.23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кор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5. Среди них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30 детей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посещают на постоянной основе занятия по АФК, а также занятия по  творчеству и музыке.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9D4E33-E1FE-4987-A681-02AFB5E71D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3268067"/>
            <a:ext cx="2050590" cy="13634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173316-4B7A-4726-A91C-104F70859D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237587"/>
            <a:ext cx="2092699" cy="13914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6807CF-701D-49B8-88C5-FB608A203A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35126"/>
            <a:ext cx="1923422" cy="12683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38D1F9A-1E50-425D-9CEA-A11996B2F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3204646"/>
            <a:ext cx="2141793" cy="1605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762000" y="228601"/>
            <a:ext cx="4572001" cy="2346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555"/>
              </a:lnSpc>
              <a:spcBef>
                <a:spcPts val="95"/>
              </a:spcBef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Georgia"/>
              </a:rPr>
              <a:t>Проект по адаптивному спорту «Движение-жизнь»</a:t>
            </a:r>
            <a:b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Georgia"/>
              </a:rPr>
            </a:br>
            <a:r>
              <a:rPr lang="ru-RU" i="1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Georgia"/>
              </a:rPr>
              <a:t> </a:t>
            </a:r>
            <a:r>
              <a:rPr lang="ru-RU" sz="1600" b="0" i="1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Georgia"/>
              </a:rPr>
              <a:t>реабилитационная программа по физической адаптации детей с ДЦП от 6 до 12 лет.</a:t>
            </a:r>
            <a:br>
              <a:rPr lang="ru-RU" sz="1600" b="0" i="1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Georgia"/>
              </a:rPr>
            </a:b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Georgia"/>
              </a:rPr>
              <a:t>При поддержке Президентских грантов.</a:t>
            </a:r>
            <a:b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Georgia"/>
              </a:rPr>
            </a:br>
            <a:b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Georgia"/>
              </a:rPr>
            </a:br>
            <a:r>
              <a:rPr lang="ru-RU" sz="2200" dirty="0">
                <a:latin typeface="Georgia"/>
                <a:cs typeface="Georgia"/>
              </a:rPr>
              <a:t>Проект Движение-жизнь</a:t>
            </a:r>
            <a:endParaRPr sz="2200" dirty="0">
              <a:latin typeface="Georgia"/>
              <a:cs typeface="Georgi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077" y="2130630"/>
            <a:ext cx="5554472" cy="523029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0A56D9F-400A-4A5D-8CE9-346D8EAD6E7B}"/>
              </a:ext>
            </a:extLst>
          </p:cNvPr>
          <p:cNvSpPr txBox="1"/>
          <p:nvPr/>
        </p:nvSpPr>
        <p:spPr>
          <a:xfrm>
            <a:off x="7162800" y="160654"/>
            <a:ext cx="4713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Образовательные программы.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Съемка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видеопродуктов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  для дистанционных занятий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042842-A815-4E1D-8F7C-B1ADE1471C8C}"/>
              </a:ext>
            </a:extLst>
          </p:cNvPr>
          <p:cNvSpPr txBox="1"/>
          <p:nvPr/>
        </p:nvSpPr>
        <p:spPr>
          <a:xfrm>
            <a:off x="7162800" y="4419600"/>
            <a:ext cx="4572000" cy="1630243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Снято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61 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обучающих роликов по АФК, психологической поддержке и раннему развитию детей для занятий дома.</a:t>
            </a:r>
          </a:p>
          <a:p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Видео уроки размещены на канале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Ютюб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 и распространены в родительских чатах.</a:t>
            </a:r>
          </a:p>
          <a:p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050724-49FD-4514-8320-1E558F506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7" y="2130630"/>
            <a:ext cx="1458049" cy="12831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A2C163-20A4-4688-A33B-AB8677AB79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2118515"/>
            <a:ext cx="1481651" cy="19755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53BCDA-7CF1-418E-866C-69A8CDCA9B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039" y="1272772"/>
            <a:ext cx="1481650" cy="19755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65B960-D7DD-400A-956F-1C8117FF78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45" y="2046723"/>
            <a:ext cx="1509062" cy="20120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17B6184-7430-45FE-B2AC-C7967783CB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71" y="1227856"/>
            <a:ext cx="1516242" cy="20216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CBCE411-2D93-4084-B0CF-ED22F3E43B3A}"/>
              </a:ext>
            </a:extLst>
          </p:cNvPr>
          <p:cNvSpPr txBox="1"/>
          <p:nvPr/>
        </p:nvSpPr>
        <p:spPr>
          <a:xfrm rot="10800000" flipV="1">
            <a:off x="761999" y="4623516"/>
            <a:ext cx="4724398" cy="181588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За 2021 год 30 детей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посетили занятия по АФК и продолжают заниматься на базе Семейного центра.</a:t>
            </a:r>
          </a:p>
          <a:p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Тренировки направлены на координацию, восстановление мышечного тонуса, развитие двигательных функций и мелкой моторики среди детей с ДЦП.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A81738C-E097-49D8-A0F3-4D2B2B6D16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79" y="2167176"/>
            <a:ext cx="1685945" cy="12618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05CF41-A821-47D4-B7A6-81F552399A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00" y="2167176"/>
            <a:ext cx="1395862" cy="18611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5170F-D5FF-4AFF-BC5B-2A6831A15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28600"/>
            <a:ext cx="10439400" cy="430887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Рекламный, социальный ролик фонда  «Я живу»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D006040-A116-4F43-BE03-B8A7835BC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876800" cy="4217789"/>
          </a:xfrm>
        </p:spPr>
        <p:txBody>
          <a:bodyPr/>
          <a:lstStyle/>
          <a:p>
            <a:pPr algn="just"/>
            <a:r>
              <a:rPr lang="ru-RU" sz="1400" dirty="0"/>
              <a:t>Фондом снят первый  социальный, мотивационный ролик фонда «Я живу». </a:t>
            </a:r>
          </a:p>
          <a:p>
            <a:pPr algn="just"/>
            <a:r>
              <a:rPr lang="ru-RU" sz="1400" dirty="0"/>
              <a:t>С 31 мая по 15 июня ролик транслировался в метрополитене г. Москвы и  на 19-х уличных видеоэкранах  Республики Крым в городах: Керчь, Саки, Симферополь, Ялта, а также  во всех центрах предоставления государственных и муниципальных услуг «Мои Документы» Республики Крым и в центре оказания услуг «Мой бизнес» города  Симферополь .</a:t>
            </a:r>
          </a:p>
          <a:p>
            <a:pPr algn="just"/>
            <a:r>
              <a:rPr lang="ru-RU" sz="1400" dirty="0"/>
              <a:t>Информационный охват ролика </a:t>
            </a:r>
            <a:r>
              <a:rPr lang="ru-RU" sz="1400" b="1" dirty="0"/>
              <a:t>более 1 млн </a:t>
            </a:r>
            <a:r>
              <a:rPr lang="ru-RU" sz="1400" dirty="0"/>
              <a:t>человек.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74651F-637E-475C-84B5-213ECA485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600200"/>
            <a:ext cx="594360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4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18834" y="525121"/>
            <a:ext cx="5167567" cy="13458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555"/>
              </a:lnSpc>
              <a:spcBef>
                <a:spcPts val="95"/>
              </a:spcBef>
            </a:pPr>
            <a:r>
              <a:rPr lang="ru-RU" sz="2200" spc="-5" dirty="0">
                <a:solidFill>
                  <a:srgbClr val="001F5F"/>
                </a:solidFill>
                <a:latin typeface="Georgia"/>
                <a:cs typeface="Georgia"/>
              </a:rPr>
              <a:t>Передача </a:t>
            </a:r>
            <a:r>
              <a:rPr sz="2200" spc="-5" dirty="0" err="1">
                <a:solidFill>
                  <a:srgbClr val="001F5F"/>
                </a:solidFill>
                <a:latin typeface="Georgia"/>
                <a:cs typeface="Georgia"/>
              </a:rPr>
              <a:t>гуманитарной</a:t>
            </a:r>
            <a:r>
              <a:rPr sz="2200" spc="-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200" spc="-10" dirty="0" err="1">
                <a:solidFill>
                  <a:srgbClr val="001F5F"/>
                </a:solidFill>
                <a:latin typeface="Georgia"/>
                <a:cs typeface="Georgia"/>
              </a:rPr>
              <a:t>помощи</a:t>
            </a:r>
            <a:r>
              <a:rPr lang="ru-RU" sz="22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lang="ru-RU" b="0" i="1" spc="-10" dirty="0">
                <a:solidFill>
                  <a:srgbClr val="001F5F"/>
                </a:solidFill>
                <a:latin typeface="Georgia"/>
                <a:cs typeface="Georgia"/>
              </a:rPr>
              <a:t>от партнеров фонда: компании </a:t>
            </a:r>
            <a:r>
              <a:rPr lang="en-US" b="0" i="1" spc="-10" dirty="0">
                <a:solidFill>
                  <a:srgbClr val="001F5F"/>
                </a:solidFill>
                <a:latin typeface="Georgia"/>
                <a:cs typeface="Georgia"/>
              </a:rPr>
              <a:t>TZMO</a:t>
            </a:r>
            <a:r>
              <a:rPr lang="ru-RU" b="0" i="1" spc="-10" dirty="0">
                <a:solidFill>
                  <a:srgbClr val="001F5F"/>
                </a:solidFill>
                <a:latin typeface="Georgia"/>
                <a:cs typeface="Georgia"/>
              </a:rPr>
              <a:t>«Белла Восток» и </a:t>
            </a:r>
            <a:r>
              <a:rPr lang="en-US" b="0" i="1" spc="-10" dirty="0">
                <a:solidFill>
                  <a:srgbClr val="001F5F"/>
                </a:solidFill>
                <a:latin typeface="Georgia"/>
                <a:cs typeface="Georgia"/>
              </a:rPr>
              <a:t>PHILLIPS AVENT</a:t>
            </a:r>
            <a:br>
              <a:rPr lang="ru-RU" sz="2200" spc="-10" dirty="0">
                <a:solidFill>
                  <a:srgbClr val="001F5F"/>
                </a:solidFill>
                <a:latin typeface="Georgia"/>
                <a:cs typeface="Georgia"/>
              </a:rPr>
            </a:br>
            <a:endParaRPr sz="2200" dirty="0">
              <a:latin typeface="Georgia"/>
              <a:cs typeface="Georgi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454" y="1447800"/>
            <a:ext cx="5782256" cy="515835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318834" y="1905000"/>
            <a:ext cx="5464492" cy="4415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825"/>
              </a:spcBef>
            </a:pPr>
            <a:r>
              <a:rPr sz="1200" spc="-5" dirty="0" err="1">
                <a:solidFill>
                  <a:srgbClr val="001F5F"/>
                </a:solidFill>
                <a:latin typeface="Georgia"/>
                <a:cs typeface="Georgia"/>
              </a:rPr>
              <a:t>Товары</a:t>
            </a:r>
            <a:r>
              <a:rPr sz="1200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для</a:t>
            </a:r>
            <a:r>
              <a:rPr sz="1200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новорожденных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безвозмездно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переданы</a:t>
            </a:r>
            <a:r>
              <a:rPr sz="1200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в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перинатальные</a:t>
            </a:r>
            <a:endParaRPr sz="1200" dirty="0">
              <a:latin typeface="Georgia"/>
              <a:cs typeface="Georgia"/>
            </a:endParaRPr>
          </a:p>
          <a:p>
            <a:pPr marL="12700" marR="80645">
              <a:lnSpc>
                <a:spcPts val="1300"/>
              </a:lnSpc>
              <a:spcBef>
                <a:spcPts val="90"/>
              </a:spcBef>
            </a:pP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центры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городов:</a:t>
            </a:r>
            <a:r>
              <a:rPr sz="1200" spc="-5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Georgia"/>
                <a:cs typeface="Georgia"/>
              </a:rPr>
              <a:t>Курск,</a:t>
            </a:r>
            <a:r>
              <a:rPr sz="1200" b="1" spc="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Georgia"/>
                <a:cs typeface="Georgia"/>
              </a:rPr>
              <a:t>Великий</a:t>
            </a:r>
            <a:r>
              <a:rPr sz="1200" b="1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Новогород,</a:t>
            </a:r>
            <a:r>
              <a:rPr sz="1200" b="1" spc="-1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Georgia"/>
                <a:cs typeface="Georgia"/>
              </a:rPr>
              <a:t>Ульяновск,</a:t>
            </a:r>
            <a:r>
              <a:rPr sz="1200" b="1" spc="-7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Georgia"/>
                <a:cs typeface="Georgia"/>
              </a:rPr>
              <a:t>Йошкар- </a:t>
            </a:r>
            <a:r>
              <a:rPr sz="1200" b="1" spc="-29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Ола,</a:t>
            </a:r>
            <a:r>
              <a:rPr sz="1200" b="1" spc="-8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dirty="0" err="1">
                <a:solidFill>
                  <a:srgbClr val="001F5F"/>
                </a:solidFill>
                <a:latin typeface="Georgia"/>
                <a:cs typeface="Georgia"/>
              </a:rPr>
              <a:t>Уфа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,</a:t>
            </a:r>
            <a:r>
              <a:rPr lang="ru-RU" sz="1200" b="1" dirty="0">
                <a:solidFill>
                  <a:srgbClr val="001F5F"/>
                </a:solidFill>
                <a:latin typeface="Georgia"/>
                <a:cs typeface="Georgia"/>
              </a:rPr>
              <a:t> Энгельс, Элиста, Якутск, Калуга, </a:t>
            </a:r>
            <a:r>
              <a:rPr sz="1200" b="1" spc="-5" dirty="0" err="1">
                <a:solidFill>
                  <a:srgbClr val="001F5F"/>
                </a:solidFill>
                <a:latin typeface="Georgia"/>
                <a:cs typeface="Georgia"/>
              </a:rPr>
              <a:t>Казань</a:t>
            </a:r>
            <a:r>
              <a:rPr sz="1200" b="1" spc="-5" dirty="0">
                <a:solidFill>
                  <a:srgbClr val="001F5F"/>
                </a:solidFill>
                <a:latin typeface="Georgia"/>
                <a:cs typeface="Georgia"/>
              </a:rPr>
              <a:t>,</a:t>
            </a:r>
            <a:r>
              <a:rPr sz="1200" b="1" spc="-7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Georgia"/>
                <a:cs typeface="Georgia"/>
              </a:rPr>
              <a:t>Мурманск,</a:t>
            </a:r>
            <a:r>
              <a:rPr sz="1200" b="1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spc="-5" dirty="0" err="1">
                <a:solidFill>
                  <a:srgbClr val="001F5F"/>
                </a:solidFill>
                <a:latin typeface="Georgia"/>
                <a:cs typeface="Georgia"/>
              </a:rPr>
              <a:t>Сочи</a:t>
            </a:r>
            <a:r>
              <a:rPr lang="ru-RU" sz="1200" b="1" spc="-5" dirty="0">
                <a:solidFill>
                  <a:srgbClr val="001F5F"/>
                </a:solidFill>
                <a:latin typeface="Georgia"/>
                <a:cs typeface="Georgia"/>
              </a:rPr>
              <a:t>, </a:t>
            </a:r>
            <a:r>
              <a:rPr lang="ru-RU" sz="1200" b="1" spc="-5" dirty="0" err="1">
                <a:solidFill>
                  <a:srgbClr val="001F5F"/>
                </a:solidFill>
                <a:latin typeface="Georgia"/>
                <a:cs typeface="Georgia"/>
              </a:rPr>
              <a:t>г.Видное</a:t>
            </a:r>
            <a:r>
              <a:rPr lang="ru-RU" sz="1200" b="1" spc="-5" dirty="0">
                <a:solidFill>
                  <a:srgbClr val="001F5F"/>
                </a:solidFill>
                <a:latin typeface="Georgia"/>
                <a:cs typeface="Georgia"/>
              </a:rPr>
              <a:t> и </a:t>
            </a:r>
            <a:r>
              <a:rPr lang="ru-RU" sz="1200" b="1" spc="-5" dirty="0" err="1">
                <a:solidFill>
                  <a:srgbClr val="001F5F"/>
                </a:solidFill>
                <a:latin typeface="Georgia"/>
                <a:cs typeface="Georgia"/>
              </a:rPr>
              <a:t>г.Пушкино</a:t>
            </a:r>
            <a:r>
              <a:rPr lang="ru-RU" sz="1200" b="1" spc="-5" dirty="0">
                <a:solidFill>
                  <a:srgbClr val="001F5F"/>
                </a:solidFill>
                <a:latin typeface="Georgia"/>
                <a:cs typeface="Georgia"/>
              </a:rPr>
              <a:t>  Московской области.</a:t>
            </a:r>
          </a:p>
          <a:p>
            <a:pPr marL="12700" marR="80645">
              <a:lnSpc>
                <a:spcPts val="1300"/>
              </a:lnSpc>
              <a:spcBef>
                <a:spcPts val="90"/>
              </a:spcBef>
            </a:pPr>
            <a:endParaRPr lang="ru-RU" sz="1200" dirty="0">
              <a:latin typeface="Georgia"/>
              <a:cs typeface="Georgia"/>
            </a:endParaRPr>
          </a:p>
          <a:p>
            <a:pPr marL="12700" marR="80645">
              <a:lnSpc>
                <a:spcPts val="1300"/>
              </a:lnSpc>
              <a:spcBef>
                <a:spcPts val="90"/>
              </a:spcBef>
            </a:pPr>
            <a:r>
              <a:rPr lang="ru-RU" sz="1200" b="1" dirty="0">
                <a:solidFill>
                  <a:srgbClr val="002060"/>
                </a:solidFill>
                <a:latin typeface="Georgia"/>
                <a:cs typeface="Georgia"/>
              </a:rPr>
              <a:t>Переданы в перинатальные центры и детские клинические больницы </a:t>
            </a:r>
            <a:r>
              <a:rPr lang="ru-RU" sz="1200" b="1" dirty="0" err="1">
                <a:solidFill>
                  <a:srgbClr val="002060"/>
                </a:solidFill>
                <a:latin typeface="Georgia"/>
                <a:cs typeface="Georgia"/>
              </a:rPr>
              <a:t>г.Москвы</a:t>
            </a:r>
            <a:r>
              <a:rPr lang="ru-RU" sz="1200" b="1" dirty="0">
                <a:solidFill>
                  <a:srgbClr val="002060"/>
                </a:solidFill>
                <a:latin typeface="Georgia"/>
                <a:cs typeface="Georgia"/>
              </a:rPr>
              <a:t>:</a:t>
            </a:r>
          </a:p>
          <a:p>
            <a:pPr marL="12700" marR="80645">
              <a:lnSpc>
                <a:spcPts val="1300"/>
              </a:lnSpc>
              <a:spcBef>
                <a:spcPts val="90"/>
              </a:spcBef>
            </a:pPr>
            <a:endParaRPr lang="ru-RU" sz="1200" b="1" dirty="0">
              <a:solidFill>
                <a:srgbClr val="002060"/>
              </a:solidFill>
              <a:latin typeface="Georgia"/>
              <a:cs typeface="Georgia"/>
            </a:endParaRPr>
          </a:p>
          <a:p>
            <a:pPr marL="12700" marR="80645">
              <a:lnSpc>
                <a:spcPts val="1300"/>
              </a:lnSpc>
              <a:spcBef>
                <a:spcPts val="90"/>
              </a:spcBef>
            </a:pPr>
            <a:r>
              <a:rPr lang="ru-RU" sz="1200" dirty="0">
                <a:solidFill>
                  <a:srgbClr val="002060"/>
                </a:solidFill>
                <a:latin typeface="Georgia"/>
                <a:cs typeface="Georgia"/>
              </a:rPr>
              <a:t>ГКДБ ДЗМ </a:t>
            </a:r>
            <a:r>
              <a:rPr lang="ru-RU" sz="1200" dirty="0" err="1">
                <a:solidFill>
                  <a:srgbClr val="002060"/>
                </a:solidFill>
                <a:latin typeface="Georgia"/>
                <a:cs typeface="Georgia"/>
              </a:rPr>
              <a:t>им.З.А.Башляева</a:t>
            </a:r>
            <a:endParaRPr lang="ru-RU" sz="1200" dirty="0">
              <a:solidFill>
                <a:srgbClr val="002060"/>
              </a:solidFill>
              <a:latin typeface="Georgia"/>
              <a:cs typeface="Georgia"/>
            </a:endParaRPr>
          </a:p>
          <a:p>
            <a:pPr marL="12700" marR="80645">
              <a:lnSpc>
                <a:spcPts val="1300"/>
              </a:lnSpc>
              <a:spcBef>
                <a:spcPts val="90"/>
              </a:spcBef>
            </a:pPr>
            <a:r>
              <a:rPr lang="ru-RU" sz="1200" dirty="0">
                <a:solidFill>
                  <a:srgbClr val="002060"/>
                </a:solidFill>
                <a:latin typeface="Georgia"/>
                <a:cs typeface="Georgia"/>
              </a:rPr>
              <a:t>ГБУЗ г. Москвы «Морозовская ДГКБ»</a:t>
            </a:r>
          </a:p>
          <a:p>
            <a:pPr marL="12700" marR="80645">
              <a:lnSpc>
                <a:spcPts val="1300"/>
              </a:lnSpc>
              <a:spcBef>
                <a:spcPts val="90"/>
              </a:spcBef>
            </a:pPr>
            <a:r>
              <a:rPr lang="ru-RU" sz="1200" dirty="0">
                <a:solidFill>
                  <a:srgbClr val="002060"/>
                </a:solidFill>
                <a:latin typeface="Georgia"/>
                <a:cs typeface="Georgia"/>
              </a:rPr>
              <a:t> ДГКБ №9 им. Г. Н. Сперанского</a:t>
            </a:r>
          </a:p>
          <a:p>
            <a:pPr marL="12700" marR="80645">
              <a:lnSpc>
                <a:spcPts val="1300"/>
              </a:lnSpc>
              <a:spcBef>
                <a:spcPts val="90"/>
              </a:spcBef>
            </a:pPr>
            <a:r>
              <a:rPr lang="ru-RU" sz="1200" dirty="0">
                <a:solidFill>
                  <a:srgbClr val="002060"/>
                </a:solidFill>
                <a:latin typeface="Georgia"/>
                <a:cs typeface="Georgia"/>
              </a:rPr>
              <a:t>ГКБ №50 </a:t>
            </a:r>
            <a:r>
              <a:rPr lang="ru-RU" sz="1200" dirty="0" err="1">
                <a:solidFill>
                  <a:srgbClr val="002060"/>
                </a:solidFill>
                <a:latin typeface="Georgia"/>
                <a:cs typeface="Georgia"/>
              </a:rPr>
              <a:t>им.С.И.Спасокукоцкого</a:t>
            </a:r>
            <a:endParaRPr lang="ru-RU" sz="1200" dirty="0">
              <a:solidFill>
                <a:srgbClr val="002060"/>
              </a:solidFill>
              <a:latin typeface="Georgia"/>
              <a:cs typeface="Georgia"/>
            </a:endParaRPr>
          </a:p>
          <a:p>
            <a:pPr marL="12700" marR="80645">
              <a:lnSpc>
                <a:spcPts val="1300"/>
              </a:lnSpc>
              <a:spcBef>
                <a:spcPts val="90"/>
              </a:spcBef>
            </a:pPr>
            <a:r>
              <a:rPr lang="ru-RU" sz="1200" dirty="0">
                <a:solidFill>
                  <a:srgbClr val="002060"/>
                </a:solidFill>
                <a:latin typeface="Georgia"/>
                <a:cs typeface="Georgia"/>
              </a:rPr>
              <a:t>ГКБ им.М.П.Кончаловского</a:t>
            </a:r>
          </a:p>
          <a:p>
            <a:pPr marL="12700" marR="80645">
              <a:lnSpc>
                <a:spcPts val="1300"/>
              </a:lnSpc>
              <a:spcBef>
                <a:spcPts val="90"/>
              </a:spcBef>
            </a:pPr>
            <a:r>
              <a:rPr lang="ru-RU" sz="1200" dirty="0">
                <a:solidFill>
                  <a:srgbClr val="002060"/>
                </a:solidFill>
                <a:latin typeface="Georgia"/>
                <a:cs typeface="Georgia"/>
              </a:rPr>
              <a:t>ГКБ № 15 им. О.М. Филатова </a:t>
            </a:r>
          </a:p>
          <a:p>
            <a:pPr marL="12700" marR="80645">
              <a:lnSpc>
                <a:spcPts val="1300"/>
              </a:lnSpc>
              <a:spcBef>
                <a:spcPts val="90"/>
              </a:spcBef>
            </a:pPr>
            <a:r>
              <a:rPr lang="ru-RU" sz="1200" dirty="0">
                <a:solidFill>
                  <a:srgbClr val="002060"/>
                </a:solidFill>
                <a:latin typeface="Georgia"/>
                <a:cs typeface="Georgia"/>
              </a:rPr>
              <a:t>НПЦМСРИ им. Л. И. Швецовой</a:t>
            </a:r>
          </a:p>
          <a:p>
            <a:pPr marL="12700" marR="80645">
              <a:lnSpc>
                <a:spcPts val="1300"/>
              </a:lnSpc>
              <a:spcBef>
                <a:spcPts val="90"/>
              </a:spcBef>
            </a:pPr>
            <a:r>
              <a:rPr lang="ru-RU" sz="1200" dirty="0">
                <a:solidFill>
                  <a:srgbClr val="002060"/>
                </a:solidFill>
                <a:latin typeface="Georgia"/>
                <a:cs typeface="Georgia"/>
              </a:rPr>
              <a:t>ДГКБ им. Н.Ф. Филатова</a:t>
            </a:r>
          </a:p>
          <a:p>
            <a:pPr marL="12700" marR="80645">
              <a:lnSpc>
                <a:spcPts val="1300"/>
              </a:lnSpc>
              <a:spcBef>
                <a:spcPts val="90"/>
              </a:spcBef>
            </a:pPr>
            <a:r>
              <a:rPr lang="ru-RU" sz="1200" dirty="0">
                <a:solidFill>
                  <a:srgbClr val="002060"/>
                </a:solidFill>
                <a:latin typeface="Georgia"/>
                <a:cs typeface="Georgia"/>
              </a:rPr>
              <a:t>ГКБ №24</a:t>
            </a:r>
          </a:p>
          <a:p>
            <a:pPr marL="12700" marR="80645">
              <a:lnSpc>
                <a:spcPts val="1300"/>
              </a:lnSpc>
              <a:spcBef>
                <a:spcPts val="90"/>
              </a:spcBef>
            </a:pPr>
            <a:r>
              <a:rPr lang="ru-RU" sz="1200" dirty="0">
                <a:solidFill>
                  <a:srgbClr val="002060"/>
                </a:solidFill>
                <a:latin typeface="Georgia"/>
                <a:cs typeface="Georgia"/>
              </a:rPr>
              <a:t>Перинатальный Центр планирования семьи на Севастопольском проспекте</a:t>
            </a:r>
          </a:p>
          <a:p>
            <a:pPr marL="12700" marR="80645">
              <a:lnSpc>
                <a:spcPts val="1300"/>
              </a:lnSpc>
              <a:spcBef>
                <a:spcPts val="90"/>
              </a:spcBef>
            </a:pPr>
            <a:endParaRPr lang="ru-RU" sz="1200" dirty="0">
              <a:latin typeface="Georgia"/>
              <a:cs typeface="Georgia"/>
            </a:endParaRPr>
          </a:p>
          <a:p>
            <a:pPr marL="12700" marR="80645">
              <a:lnSpc>
                <a:spcPts val="1300"/>
              </a:lnSpc>
              <a:spcBef>
                <a:spcPts val="90"/>
              </a:spcBef>
            </a:pPr>
            <a:r>
              <a:rPr lang="ru-RU" sz="1200" dirty="0">
                <a:latin typeface="Georgia"/>
                <a:cs typeface="Georgia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Georgia"/>
                <a:cs typeface="Georgia"/>
              </a:rPr>
              <a:t>А также подопечным фонда, семье </a:t>
            </a:r>
            <a:r>
              <a:rPr lang="ru-RU" sz="1200" b="1" dirty="0" err="1">
                <a:solidFill>
                  <a:srgbClr val="002060"/>
                </a:solidFill>
                <a:latin typeface="Georgia"/>
                <a:cs typeface="Georgia"/>
              </a:rPr>
              <a:t>Тратниковых</a:t>
            </a:r>
            <a:r>
              <a:rPr lang="ru-RU" sz="1200" b="1" dirty="0">
                <a:solidFill>
                  <a:srgbClr val="002060"/>
                </a:solidFill>
                <a:latin typeface="Georgia"/>
                <a:cs typeface="Georgia"/>
              </a:rPr>
              <a:t>, Саше и Соне</a:t>
            </a:r>
            <a:endParaRPr sz="1200" b="1" dirty="0">
              <a:solidFill>
                <a:srgbClr val="002060"/>
              </a:solidFill>
              <a:latin typeface="Georgia"/>
              <a:cs typeface="Georgia"/>
            </a:endParaRPr>
          </a:p>
          <a:p>
            <a:pPr marL="12700" marR="1360170" indent="48260" algn="ctr">
              <a:lnSpc>
                <a:spcPct val="125000"/>
              </a:lnSpc>
              <a:spcBef>
                <a:spcPts val="630"/>
              </a:spcBef>
            </a:pPr>
            <a:r>
              <a:rPr lang="ru-RU" sz="1200" b="1" spc="-5" dirty="0">
                <a:solidFill>
                  <a:srgbClr val="001F5F"/>
                </a:solidFill>
                <a:latin typeface="Georgia"/>
                <a:cs typeface="Georgia"/>
              </a:rPr>
              <a:t>1 388,589 </a:t>
            </a:r>
            <a:r>
              <a:rPr sz="1200" b="1" dirty="0" err="1">
                <a:solidFill>
                  <a:srgbClr val="001F5F"/>
                </a:solidFill>
                <a:latin typeface="Georgia"/>
                <a:cs typeface="Georgia"/>
              </a:rPr>
              <a:t>рублей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-</a:t>
            </a:r>
            <a:r>
              <a:rPr sz="1200" b="1" spc="-5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общая</a:t>
            </a:r>
            <a:r>
              <a:rPr sz="1200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сумма благотворительной </a:t>
            </a:r>
            <a:r>
              <a:rPr sz="1200" spc="-27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помощи,</a:t>
            </a:r>
            <a:r>
              <a:rPr sz="1200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переданных</a:t>
            </a:r>
            <a:r>
              <a:rPr sz="1200" spc="-6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семьям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2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больницам.</a:t>
            </a:r>
            <a:endParaRPr sz="1200" dirty="0">
              <a:latin typeface="Georgia"/>
              <a:cs typeface="Georgia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624783-EE99-47EA-9FF3-B112F57B5C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11" y="1279267"/>
            <a:ext cx="1764516" cy="23526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A0BA68-5C59-4BBC-BE3A-22A8DCA13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557" y="3662681"/>
            <a:ext cx="2021490" cy="26953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91186A-59D0-4D6E-B5B5-1262A69AA7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0" y="3870960"/>
            <a:ext cx="1865281" cy="24870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55E2CB-EA22-4F3D-BD33-A3B9803706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84" y="282321"/>
            <a:ext cx="2091962" cy="27892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0237B0B-B082-485B-87BE-445E0B3696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26" y="3584575"/>
            <a:ext cx="2091962" cy="27892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E0F801F-0622-4BD1-8165-1729C8878C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18" y="499999"/>
            <a:ext cx="2317911" cy="168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9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51153" y="457962"/>
              <a:ext cx="10386060" cy="640080"/>
            </a:xfrm>
            <a:custGeom>
              <a:avLst/>
              <a:gdLst/>
              <a:ahLst/>
              <a:cxnLst/>
              <a:rect l="l" t="t" r="r" b="b"/>
              <a:pathLst>
                <a:path w="10386060" h="640080">
                  <a:moveTo>
                    <a:pt x="10322052" y="0"/>
                  </a:moveTo>
                  <a:lnTo>
                    <a:pt x="64008" y="0"/>
                  </a:lnTo>
                  <a:lnTo>
                    <a:pt x="39090" y="5036"/>
                  </a:lnTo>
                  <a:lnTo>
                    <a:pt x="18745" y="18764"/>
                  </a:lnTo>
                  <a:lnTo>
                    <a:pt x="5029" y="39112"/>
                  </a:lnTo>
                  <a:lnTo>
                    <a:pt x="0" y="64008"/>
                  </a:lnTo>
                  <a:lnTo>
                    <a:pt x="0" y="576072"/>
                  </a:lnTo>
                  <a:lnTo>
                    <a:pt x="5029" y="600967"/>
                  </a:lnTo>
                  <a:lnTo>
                    <a:pt x="18745" y="621315"/>
                  </a:lnTo>
                  <a:lnTo>
                    <a:pt x="39090" y="635043"/>
                  </a:lnTo>
                  <a:lnTo>
                    <a:pt x="64008" y="640079"/>
                  </a:lnTo>
                  <a:lnTo>
                    <a:pt x="10322052" y="640079"/>
                  </a:lnTo>
                  <a:lnTo>
                    <a:pt x="10346947" y="635043"/>
                  </a:lnTo>
                  <a:lnTo>
                    <a:pt x="10367295" y="621315"/>
                  </a:lnTo>
                  <a:lnTo>
                    <a:pt x="10381023" y="600967"/>
                  </a:lnTo>
                  <a:lnTo>
                    <a:pt x="10386060" y="576072"/>
                  </a:lnTo>
                  <a:lnTo>
                    <a:pt x="10386060" y="64008"/>
                  </a:lnTo>
                  <a:lnTo>
                    <a:pt x="10381023" y="39112"/>
                  </a:lnTo>
                  <a:lnTo>
                    <a:pt x="10367295" y="18764"/>
                  </a:lnTo>
                  <a:lnTo>
                    <a:pt x="10346947" y="5036"/>
                  </a:lnTo>
                  <a:lnTo>
                    <a:pt x="10322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1153" y="457962"/>
              <a:ext cx="10386060" cy="640080"/>
            </a:xfrm>
            <a:custGeom>
              <a:avLst/>
              <a:gdLst/>
              <a:ahLst/>
              <a:cxnLst/>
              <a:rect l="l" t="t" r="r" b="b"/>
              <a:pathLst>
                <a:path w="10386060" h="640080">
                  <a:moveTo>
                    <a:pt x="0" y="64008"/>
                  </a:moveTo>
                  <a:lnTo>
                    <a:pt x="5029" y="39112"/>
                  </a:lnTo>
                  <a:lnTo>
                    <a:pt x="18745" y="18764"/>
                  </a:lnTo>
                  <a:lnTo>
                    <a:pt x="39090" y="5036"/>
                  </a:lnTo>
                  <a:lnTo>
                    <a:pt x="64008" y="0"/>
                  </a:lnTo>
                  <a:lnTo>
                    <a:pt x="10322052" y="0"/>
                  </a:lnTo>
                  <a:lnTo>
                    <a:pt x="10346947" y="5036"/>
                  </a:lnTo>
                  <a:lnTo>
                    <a:pt x="10367295" y="18764"/>
                  </a:lnTo>
                  <a:lnTo>
                    <a:pt x="10381023" y="39112"/>
                  </a:lnTo>
                  <a:lnTo>
                    <a:pt x="10386060" y="64008"/>
                  </a:lnTo>
                  <a:lnTo>
                    <a:pt x="10386060" y="576072"/>
                  </a:lnTo>
                  <a:lnTo>
                    <a:pt x="10381023" y="600967"/>
                  </a:lnTo>
                  <a:lnTo>
                    <a:pt x="10367295" y="621315"/>
                  </a:lnTo>
                  <a:lnTo>
                    <a:pt x="10346947" y="635043"/>
                  </a:lnTo>
                  <a:lnTo>
                    <a:pt x="10322052" y="640079"/>
                  </a:lnTo>
                  <a:lnTo>
                    <a:pt x="64008" y="640079"/>
                  </a:lnTo>
                  <a:lnTo>
                    <a:pt x="39090" y="635043"/>
                  </a:lnTo>
                  <a:lnTo>
                    <a:pt x="18745" y="621315"/>
                  </a:lnTo>
                  <a:lnTo>
                    <a:pt x="5029" y="600967"/>
                  </a:lnTo>
                  <a:lnTo>
                    <a:pt x="0" y="576072"/>
                  </a:lnTo>
                  <a:lnTo>
                    <a:pt x="0" y="6400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306238"/>
            <a:ext cx="10896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latin typeface="Georgia"/>
                <a:cs typeface="Georgia"/>
              </a:rPr>
              <a:t>Проведение благотворительных мероприятий, акций, концертов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2130679"/>
            <a:ext cx="527812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Georgia"/>
              <a:cs typeface="Georgia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6EA7CE-6DF7-467B-97F5-8A8AAD9F5E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2" y="988967"/>
            <a:ext cx="1249738" cy="16701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5E7372D-FF63-4495-B6D9-5CF19C2B3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62" y="1005586"/>
            <a:ext cx="1249738" cy="12341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797578-62EF-4A94-BDF7-3FACBEC93D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92" y="1532870"/>
            <a:ext cx="1426493" cy="16597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21FF5BF-34B0-430B-809B-F7DF5CA086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039" y="1043377"/>
            <a:ext cx="3001922" cy="16597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F41DD5-366D-4707-A9C2-32C87AB176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60" y="4498413"/>
            <a:ext cx="2108931" cy="21242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1D25AA9-DAD4-4112-B216-69248E8257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211" y="3800432"/>
            <a:ext cx="1828740" cy="192003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4832799-2EB5-450C-8F1D-E66140B1D9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3" y="4848615"/>
            <a:ext cx="2581905" cy="168385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23E8BCC-F576-4A10-AAB8-34E973D817E6}"/>
              </a:ext>
            </a:extLst>
          </p:cNvPr>
          <p:cNvSpPr txBox="1"/>
          <p:nvPr/>
        </p:nvSpPr>
        <p:spPr>
          <a:xfrm>
            <a:off x="3002000" y="1422139"/>
            <a:ext cx="3129560" cy="10618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  <a:latin typeface="Georgia" panose="02040502050405020303" pitchFamily="18" charset="0"/>
              </a:rPr>
              <a:t>Совместно с попечителями фонда Марусей и Владимиром Левкиными проведен конкурс среди родительского сообщества. Три семьи получили призовые подарки от партнеров фонда: компании «Белла Восток» и «PHILLIPS AVENT»!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C8711F-E3AC-4768-8B77-C7ABF997B36C}"/>
              </a:ext>
            </a:extLst>
          </p:cNvPr>
          <p:cNvSpPr txBox="1"/>
          <p:nvPr/>
        </p:nvSpPr>
        <p:spPr>
          <a:xfrm>
            <a:off x="9659741" y="2703169"/>
            <a:ext cx="2456060" cy="10618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  <a:latin typeface="Georgia" panose="02040502050405020303" pitchFamily="18" charset="0"/>
              </a:rPr>
              <a:t>Совместно с симфоническим Оркестром под руководством Владимира Спивакова в поддержку врачей в детской  Морозовской больнице был проведен благотворительный концерт.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C80356-34C2-4495-AA15-ACCE9CA7B668}"/>
              </a:ext>
            </a:extLst>
          </p:cNvPr>
          <p:cNvSpPr txBox="1"/>
          <p:nvPr/>
        </p:nvSpPr>
        <p:spPr>
          <a:xfrm>
            <a:off x="5466080" y="3098800"/>
            <a:ext cx="2458720" cy="12370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  <a:latin typeface="Georgia" panose="02040502050405020303" pitchFamily="18" charset="0"/>
              </a:rPr>
              <a:t>К Международному Дню Защиты Детей  с партнёрами фонда в Морозовской детской больнице и  больнице </a:t>
            </a:r>
            <a:r>
              <a:rPr lang="ru-RU" sz="1050" dirty="0" err="1">
                <a:solidFill>
                  <a:srgbClr val="002060"/>
                </a:solidFill>
                <a:latin typeface="Georgia" panose="02040502050405020303" pitchFamily="18" charset="0"/>
              </a:rPr>
              <a:t>им.З.А.Башляевой</a:t>
            </a:r>
            <a:r>
              <a:rPr lang="ru-RU" sz="1050" dirty="0">
                <a:solidFill>
                  <a:srgbClr val="002060"/>
                </a:solidFill>
                <a:latin typeface="Georgia" panose="02040502050405020303" pitchFamily="18" charset="0"/>
              </a:rPr>
              <a:t> были представлены детские спектакли для детей, находящихся на лечении в стационарах.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13C93F-7708-4C14-9A90-C6290525E409}"/>
              </a:ext>
            </a:extLst>
          </p:cNvPr>
          <p:cNvSpPr txBox="1"/>
          <p:nvPr/>
        </p:nvSpPr>
        <p:spPr>
          <a:xfrm rot="10800000" flipV="1">
            <a:off x="3088980" y="4685065"/>
            <a:ext cx="1828739" cy="18697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  <a:latin typeface="Georgia" panose="02040502050405020303" pitchFamily="18" charset="0"/>
              </a:rPr>
              <a:t>В Санкт-Петербурге проведена  выставка дизайнерских изделий от модельера Оксаны Зыряновой. Рисунки подопечной фонда-Сони </a:t>
            </a:r>
            <a:r>
              <a:rPr lang="ru-RU" sz="1050" dirty="0" err="1">
                <a:solidFill>
                  <a:srgbClr val="002060"/>
                </a:solidFill>
                <a:latin typeface="Georgia" panose="02040502050405020303" pitchFamily="18" charset="0"/>
              </a:rPr>
              <a:t>Тратниковой</a:t>
            </a:r>
            <a:r>
              <a:rPr lang="ru-RU" sz="1050" dirty="0">
                <a:solidFill>
                  <a:srgbClr val="002060"/>
                </a:solidFill>
                <a:latin typeface="Georgia" panose="02040502050405020303" pitchFamily="18" charset="0"/>
              </a:rPr>
              <a:t>  послужили вдохновением на создание дизайнерских платков по мотивам её рисунков.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BCE2BD-9721-4A85-A458-DE81AB0566B0}"/>
              </a:ext>
            </a:extLst>
          </p:cNvPr>
          <p:cNvSpPr txBox="1"/>
          <p:nvPr/>
        </p:nvSpPr>
        <p:spPr>
          <a:xfrm rot="10800000" flipV="1">
            <a:off x="9038726" y="5773006"/>
            <a:ext cx="2718108" cy="738664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  <a:latin typeface="Georgia" panose="02040502050405020303" pitchFamily="18" charset="0"/>
              </a:rPr>
              <a:t>К Международному Дню Защиты Детей  в Екатерининском парке </a:t>
            </a:r>
            <a:r>
              <a:rPr lang="ru-RU" sz="1050" dirty="0" err="1">
                <a:solidFill>
                  <a:srgbClr val="002060"/>
                </a:solidFill>
                <a:latin typeface="Georgia" panose="02040502050405020303" pitchFamily="18" charset="0"/>
              </a:rPr>
              <a:t>г.Москвы</a:t>
            </a:r>
            <a:r>
              <a:rPr lang="ru-RU" sz="1050" dirty="0">
                <a:solidFill>
                  <a:srgbClr val="002060"/>
                </a:solidFill>
                <a:latin typeface="Georgia" panose="02040502050405020303" pitchFamily="18" charset="0"/>
              </a:rPr>
              <a:t> с партнерами фонда проведен детский праздник.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523054-D4AE-4CEE-BC7E-D9916DDC06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1" y="3301583"/>
            <a:ext cx="1159505" cy="11548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852830-95E5-4C2F-850B-9963578481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30" y="3191021"/>
            <a:ext cx="1020556" cy="13875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0A2A822-5FC8-422F-BDA3-8C916F9E8240}"/>
              </a:ext>
            </a:extLst>
          </p:cNvPr>
          <p:cNvSpPr txBox="1"/>
          <p:nvPr/>
        </p:nvSpPr>
        <p:spPr>
          <a:xfrm>
            <a:off x="2425248" y="3093333"/>
            <a:ext cx="2456061" cy="12234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  <a:latin typeface="Georgia" panose="02040502050405020303" pitchFamily="18" charset="0"/>
              </a:rPr>
              <a:t>С волонтерским движением «Дари добро» из </a:t>
            </a:r>
            <a:r>
              <a:rPr lang="ru-RU" sz="1050" dirty="0" err="1">
                <a:solidFill>
                  <a:srgbClr val="002060"/>
                </a:solidFill>
                <a:latin typeface="Georgia" panose="02040502050405020303" pitchFamily="18" charset="0"/>
              </a:rPr>
              <a:t>г.Энгельс</a:t>
            </a:r>
            <a:r>
              <a:rPr lang="ru-RU" sz="1050" dirty="0">
                <a:solidFill>
                  <a:srgbClr val="002060"/>
                </a:solidFill>
                <a:latin typeface="Georgia" panose="02040502050405020303" pitchFamily="18" charset="0"/>
              </a:rPr>
              <a:t> открыли сбор на </a:t>
            </a:r>
            <a:r>
              <a:rPr lang="ru-RU" sz="1050" dirty="0" err="1">
                <a:solidFill>
                  <a:srgbClr val="002060"/>
                </a:solidFill>
                <a:latin typeface="Georgia" panose="02040502050405020303" pitchFamily="18" charset="0"/>
              </a:rPr>
              <a:t>гастростомы</a:t>
            </a:r>
            <a:r>
              <a:rPr lang="ru-RU" sz="1050" dirty="0">
                <a:solidFill>
                  <a:srgbClr val="002060"/>
                </a:solidFill>
                <a:latin typeface="Georgia" panose="02040502050405020303" pitchFamily="18" charset="0"/>
              </a:rPr>
              <a:t> и переходники.  Закуплено расходников на 6 месяцев. Трое подопечных фонда полноценно смогли получать питание, лечение и реабилитацию.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2667000" cy="10304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838835" algn="l">
              <a:lnSpc>
                <a:spcPct val="100000"/>
              </a:lnSpc>
              <a:spcBef>
                <a:spcPts val="355"/>
              </a:spcBef>
            </a:pPr>
            <a:r>
              <a:rPr lang="ru-RU" sz="1600" dirty="0">
                <a:latin typeface="Georgia" panose="02040502050405020303" pitchFamily="18" charset="0"/>
              </a:rPr>
              <a:t>Всемирный день недоношенных детей ,17 ноября</a:t>
            </a:r>
            <a:endParaRPr sz="1600" dirty="0">
              <a:latin typeface="Georgia" panose="02040502050405020303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228599" y="1600200"/>
            <a:ext cx="4495801" cy="411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7005" algn="just">
              <a:lnSpc>
                <a:spcPct val="100000"/>
              </a:lnSpc>
              <a:spcBef>
                <a:spcPts val="100"/>
              </a:spcBef>
            </a:pPr>
            <a:r>
              <a:rPr lang="ru-RU" spc="-5" dirty="0"/>
              <a:t>В рамках Всемирного Дня Недоношенных детей, 17 ноября фонд совместно с </a:t>
            </a:r>
            <a:r>
              <a:rPr spc="-5" dirty="0" err="1"/>
              <a:t>Департаментом</a:t>
            </a:r>
            <a:r>
              <a:rPr spc="-15" dirty="0"/>
              <a:t> </a:t>
            </a:r>
            <a:r>
              <a:rPr spc="-5" dirty="0" err="1"/>
              <a:t>здравоохранения</a:t>
            </a:r>
            <a:r>
              <a:rPr spc="10" dirty="0"/>
              <a:t> </a:t>
            </a:r>
            <a:r>
              <a:rPr spc="-5" dirty="0" err="1"/>
              <a:t>Москвы</a:t>
            </a:r>
            <a:r>
              <a:rPr lang="ru-RU" spc="-5" dirty="0"/>
              <a:t>,</a:t>
            </a:r>
            <a:r>
              <a:rPr spc="5" dirty="0"/>
              <a:t> </a:t>
            </a:r>
            <a:r>
              <a:rPr dirty="0" err="1"/>
              <a:t>пров</a:t>
            </a:r>
            <a:r>
              <a:rPr lang="ru-RU" dirty="0" err="1"/>
              <a:t>ёл</a:t>
            </a:r>
            <a:r>
              <a:rPr spc="5" dirty="0"/>
              <a:t> </a:t>
            </a:r>
            <a:r>
              <a:rPr spc="-5" dirty="0"/>
              <a:t>ряд </a:t>
            </a:r>
            <a:r>
              <a:rPr dirty="0"/>
              <a:t> </a:t>
            </a:r>
            <a:r>
              <a:rPr spc="-5" dirty="0"/>
              <a:t>мероприятий</a:t>
            </a:r>
            <a:r>
              <a:rPr spc="10" dirty="0"/>
              <a:t> </a:t>
            </a:r>
            <a:r>
              <a:rPr dirty="0"/>
              <a:t>в</a:t>
            </a:r>
            <a:r>
              <a:rPr spc="275" dirty="0"/>
              <a:t> </a:t>
            </a:r>
            <a:r>
              <a:rPr spc="-5" dirty="0"/>
              <a:t>Москве,</a:t>
            </a:r>
            <a:r>
              <a:rPr dirty="0"/>
              <a:t> а</a:t>
            </a:r>
            <a:r>
              <a:rPr spc="-5" dirty="0"/>
              <a:t> также</a:t>
            </a:r>
            <a:r>
              <a:rPr spc="-10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Московской</a:t>
            </a:r>
            <a:r>
              <a:rPr spc="30" dirty="0"/>
              <a:t> </a:t>
            </a:r>
            <a:r>
              <a:rPr spc="-5" dirty="0"/>
              <a:t>области,</a:t>
            </a:r>
            <a:r>
              <a:rPr spc="10" dirty="0"/>
              <a:t> </a:t>
            </a:r>
            <a:r>
              <a:rPr spc="-5" dirty="0"/>
              <a:t>регионах </a:t>
            </a:r>
            <a:r>
              <a:rPr spc="-275" dirty="0"/>
              <a:t> </a:t>
            </a:r>
            <a:r>
              <a:rPr spc="-5" dirty="0"/>
              <a:t>России</a:t>
            </a:r>
            <a:r>
              <a:rPr spc="20" dirty="0"/>
              <a:t> </a:t>
            </a:r>
            <a:r>
              <a:rPr spc="-5" dirty="0"/>
              <a:t>совместно</a:t>
            </a:r>
            <a:r>
              <a:rPr spc="5" dirty="0"/>
              <a:t> </a:t>
            </a:r>
            <a:r>
              <a:rPr dirty="0"/>
              <a:t>с </a:t>
            </a:r>
            <a:r>
              <a:rPr spc="-5" dirty="0"/>
              <a:t>детскими</a:t>
            </a:r>
            <a:r>
              <a:rPr spc="15" dirty="0"/>
              <a:t> </a:t>
            </a:r>
            <a:r>
              <a:rPr spc="-5" dirty="0"/>
              <a:t>лечебно-профилактическими </a:t>
            </a:r>
            <a:r>
              <a:rPr dirty="0"/>
              <a:t> </a:t>
            </a:r>
            <a:r>
              <a:rPr spc="-5" dirty="0"/>
              <a:t>учреждениями</a:t>
            </a:r>
            <a:r>
              <a:rPr dirty="0"/>
              <a:t> и </a:t>
            </a:r>
            <a:r>
              <a:rPr spc="-5" dirty="0"/>
              <a:t>перинатальными</a:t>
            </a:r>
            <a:r>
              <a:rPr spc="-10" dirty="0"/>
              <a:t> </a:t>
            </a:r>
            <a:r>
              <a:rPr spc="-5" dirty="0"/>
              <a:t>центрами,</a:t>
            </a:r>
            <a:r>
              <a:rPr spc="10" dirty="0"/>
              <a:t> </a:t>
            </a:r>
            <a:r>
              <a:rPr dirty="0"/>
              <a:t>с</a:t>
            </a:r>
            <a:r>
              <a:rPr spc="-5" dirty="0"/>
              <a:t> </a:t>
            </a:r>
            <a:r>
              <a:rPr spc="-5" dirty="0" err="1"/>
              <a:t>приглашением</a:t>
            </a:r>
            <a:r>
              <a:rPr lang="ru-RU" spc="-5" dirty="0"/>
              <a:t> </a:t>
            </a:r>
            <a:r>
              <a:rPr spc="-5" dirty="0" err="1"/>
              <a:t>представителей</a:t>
            </a:r>
            <a:r>
              <a:rPr spc="25" dirty="0"/>
              <a:t> </a:t>
            </a:r>
            <a:r>
              <a:rPr spc="-5" dirty="0"/>
              <a:t>органов</a:t>
            </a:r>
            <a:r>
              <a:rPr spc="-15" dirty="0"/>
              <a:t> </a:t>
            </a:r>
            <a:r>
              <a:rPr spc="-5" dirty="0"/>
              <a:t>исполнительной</a:t>
            </a:r>
            <a:r>
              <a:rPr spc="25" dirty="0"/>
              <a:t> </a:t>
            </a:r>
            <a:r>
              <a:rPr spc="-5" dirty="0"/>
              <a:t>власти,</a:t>
            </a:r>
            <a:r>
              <a:rPr spc="5" dirty="0"/>
              <a:t> </a:t>
            </a:r>
            <a:r>
              <a:rPr spc="-5" dirty="0" err="1"/>
              <a:t>врачей-неонатологов</a:t>
            </a:r>
            <a:r>
              <a:rPr spc="-5" dirty="0"/>
              <a:t>,</a:t>
            </a:r>
            <a:r>
              <a:rPr spc="-25" dirty="0"/>
              <a:t> </a:t>
            </a:r>
            <a:r>
              <a:rPr spc="-5" dirty="0"/>
              <a:t>главных</a:t>
            </a:r>
            <a:r>
              <a:rPr spc="-15" dirty="0"/>
              <a:t> </a:t>
            </a:r>
            <a:r>
              <a:rPr spc="-5" dirty="0"/>
              <a:t>врачей,</a:t>
            </a:r>
            <a:r>
              <a:rPr dirty="0"/>
              <a:t> </a:t>
            </a:r>
            <a:r>
              <a:rPr spc="-5" dirty="0"/>
              <a:t>врачей-специалистов,</a:t>
            </a:r>
            <a:r>
              <a:rPr spc="45" dirty="0"/>
              <a:t> </a:t>
            </a:r>
            <a:r>
              <a:rPr spc="-5" dirty="0" err="1"/>
              <a:t>родителей</a:t>
            </a:r>
            <a:r>
              <a:rPr spc="-5" dirty="0"/>
              <a:t>,</a:t>
            </a:r>
            <a:r>
              <a:rPr lang="ru-RU" spc="-5" dirty="0"/>
              <a:t> </a:t>
            </a:r>
            <a:r>
              <a:rPr spc="-5" dirty="0" err="1"/>
              <a:t>детей</a:t>
            </a:r>
            <a:r>
              <a:rPr spc="-5" dirty="0"/>
              <a:t>, общественные</a:t>
            </a:r>
            <a:r>
              <a:rPr spc="5" dirty="0"/>
              <a:t> </a:t>
            </a:r>
            <a:r>
              <a:rPr spc="-5" dirty="0"/>
              <a:t>организации,</a:t>
            </a:r>
            <a:r>
              <a:rPr spc="5" dirty="0"/>
              <a:t> </a:t>
            </a:r>
            <a:r>
              <a:rPr spc="-5" dirty="0"/>
              <a:t>знаменитых</a:t>
            </a:r>
            <a:r>
              <a:rPr spc="-20" dirty="0"/>
              <a:t> </a:t>
            </a:r>
            <a:r>
              <a:rPr spc="-5" dirty="0"/>
              <a:t>артистов, </a:t>
            </a:r>
            <a:r>
              <a:rPr spc="-270" dirty="0"/>
              <a:t> </a:t>
            </a:r>
            <a:r>
              <a:rPr spc="-5" dirty="0"/>
              <a:t>деятелей</a:t>
            </a:r>
            <a:r>
              <a:rPr dirty="0"/>
              <a:t> </a:t>
            </a:r>
            <a:r>
              <a:rPr spc="-5" dirty="0"/>
              <a:t>культуры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 err="1"/>
              <a:t>искусства</a:t>
            </a:r>
            <a:r>
              <a:rPr spc="-5" dirty="0"/>
              <a:t>.</a:t>
            </a:r>
            <a:r>
              <a:rPr lang="ru-RU" spc="-5" dirty="0"/>
              <a:t> </a:t>
            </a:r>
          </a:p>
          <a:p>
            <a:pPr marL="12700" marR="167005" algn="just">
              <a:lnSpc>
                <a:spcPct val="100000"/>
              </a:lnSpc>
              <a:spcBef>
                <a:spcPts val="100"/>
              </a:spcBef>
            </a:pPr>
            <a:r>
              <a:rPr lang="ru-RU" b="1" spc="-5" dirty="0"/>
              <a:t>В 2021 году, 16 ноября  </a:t>
            </a:r>
            <a:r>
              <a:rPr lang="ru-RU" spc="-5" dirty="0"/>
              <a:t>в </a:t>
            </a:r>
            <a:r>
              <a:rPr lang="ru-RU" b="1" spc="-5" dirty="0"/>
              <a:t>ОПРФ</a:t>
            </a:r>
            <a:r>
              <a:rPr lang="ru-RU" spc="-5" dirty="0"/>
              <a:t> был проведен Круглый стол. </a:t>
            </a:r>
            <a:endParaRPr spc="-5" dirty="0"/>
          </a:p>
          <a:p>
            <a:pPr marL="12700" marR="135255">
              <a:lnSpc>
                <a:spcPct val="100000"/>
              </a:lnSpc>
            </a:pPr>
            <a:r>
              <a:rPr dirty="0"/>
              <a:t>В</a:t>
            </a:r>
            <a:r>
              <a:rPr spc="-5" dirty="0"/>
              <a:t> рамках</a:t>
            </a:r>
            <a:r>
              <a:rPr spc="-10" dirty="0"/>
              <a:t> </a:t>
            </a:r>
            <a:r>
              <a:rPr spc="-5" dirty="0" err="1"/>
              <a:t>события</a:t>
            </a:r>
            <a:r>
              <a:rPr spc="25" dirty="0"/>
              <a:t> </a:t>
            </a:r>
            <a:r>
              <a:rPr lang="ru-RU" spc="25" dirty="0"/>
              <a:t>прошло  награждение партнеров и медицинского персонала памятными статуэтками</a:t>
            </a:r>
          </a:p>
          <a:p>
            <a:pPr marL="12700" marR="135255">
              <a:lnSpc>
                <a:spcPct val="100000"/>
              </a:lnSpc>
            </a:pPr>
            <a:r>
              <a:rPr lang="ru-RU" b="1" spc="25" dirty="0"/>
              <a:t> </a:t>
            </a:r>
            <a:r>
              <a:rPr b="1" spc="-5" dirty="0"/>
              <a:t>«Я</a:t>
            </a:r>
            <a:r>
              <a:rPr b="1" spc="-10" dirty="0"/>
              <a:t> </a:t>
            </a:r>
            <a:r>
              <a:rPr b="1" spc="-5" dirty="0"/>
              <a:t>ЖИВУ»</a:t>
            </a:r>
            <a:r>
              <a:rPr b="1" spc="15" dirty="0"/>
              <a:t> </a:t>
            </a:r>
            <a:r>
              <a:rPr spc="-5" dirty="0"/>
              <a:t>от БФ</a:t>
            </a:r>
            <a:r>
              <a:rPr spc="-10" dirty="0"/>
              <a:t> </a:t>
            </a:r>
            <a:r>
              <a:rPr spc="-5" dirty="0"/>
              <a:t>«Подари</a:t>
            </a:r>
            <a:r>
              <a:rPr spc="10" dirty="0"/>
              <a:t> </a:t>
            </a:r>
            <a:r>
              <a:rPr spc="-5" dirty="0" err="1"/>
              <a:t>солнечный</a:t>
            </a:r>
            <a:r>
              <a:rPr spc="5" dirty="0"/>
              <a:t> </a:t>
            </a:r>
            <a:r>
              <a:rPr spc="-5" dirty="0" err="1"/>
              <a:t>свет</a:t>
            </a:r>
            <a:r>
              <a:rPr lang="ru-RU" spc="-5" dirty="0"/>
              <a:t>. </a:t>
            </a:r>
          </a:p>
          <a:p>
            <a:pPr marL="12700" marR="135255">
              <a:lnSpc>
                <a:spcPct val="100000"/>
              </a:lnSpc>
            </a:pPr>
            <a:r>
              <a:rPr spc="-5" dirty="0" err="1"/>
              <a:t>Также</a:t>
            </a:r>
            <a:r>
              <a:rPr spc="-5" dirty="0"/>
              <a:t> по</a:t>
            </a:r>
            <a:r>
              <a:rPr spc="-10" dirty="0"/>
              <a:t> </a:t>
            </a:r>
            <a:r>
              <a:rPr spc="-5" dirty="0"/>
              <a:t>инициативе </a:t>
            </a:r>
            <a:r>
              <a:rPr dirty="0"/>
              <a:t> </a:t>
            </a:r>
            <a:r>
              <a:rPr spc="-5" dirty="0"/>
              <a:t>фонда</a:t>
            </a:r>
            <a:r>
              <a:rPr spc="-10" dirty="0"/>
              <a:t> </a:t>
            </a:r>
            <a:r>
              <a:rPr dirty="0"/>
              <a:t>в</a:t>
            </a:r>
            <a:r>
              <a:rPr spc="-5" dirty="0"/>
              <a:t> этот день</a:t>
            </a:r>
            <a:r>
              <a:rPr spc="-10" dirty="0"/>
              <a:t> </a:t>
            </a:r>
            <a:r>
              <a:rPr spc="-5" dirty="0"/>
              <a:t>значимые</a:t>
            </a:r>
            <a:r>
              <a:rPr dirty="0"/>
              <a:t> </a:t>
            </a:r>
            <a:r>
              <a:rPr spc="-10" dirty="0"/>
              <a:t>архитектурные</a:t>
            </a:r>
            <a:r>
              <a:rPr spc="-5" dirty="0"/>
              <a:t> сооружения</a:t>
            </a:r>
            <a:r>
              <a:rPr spc="20" dirty="0"/>
              <a:t> </a:t>
            </a:r>
            <a:r>
              <a:rPr dirty="0"/>
              <a:t>по </a:t>
            </a:r>
            <a:r>
              <a:rPr spc="-5" dirty="0"/>
              <a:t>всей </a:t>
            </a:r>
            <a:r>
              <a:rPr spc="-275" dirty="0"/>
              <a:t> </a:t>
            </a:r>
            <a:r>
              <a:rPr spc="-5" dirty="0" err="1"/>
              <a:t>России</a:t>
            </a:r>
            <a:r>
              <a:rPr spc="20" dirty="0"/>
              <a:t> </a:t>
            </a:r>
            <a:r>
              <a:rPr lang="ru-RU" spc="20" dirty="0"/>
              <a:t>были подсвечены </a:t>
            </a:r>
            <a:r>
              <a:rPr spc="-5" dirty="0" err="1"/>
              <a:t>фиолетовым</a:t>
            </a:r>
            <a:r>
              <a:rPr lang="ru-RU" spc="-5" dirty="0"/>
              <a:t>  </a:t>
            </a:r>
            <a:r>
              <a:rPr spc="10" dirty="0"/>
              <a:t> </a:t>
            </a:r>
            <a:r>
              <a:rPr spc="-5" dirty="0" err="1"/>
              <a:t>светом</a:t>
            </a:r>
            <a:r>
              <a:rPr lang="ru-RU" spc="-5" dirty="0"/>
              <a:t>. </a:t>
            </a:r>
          </a:p>
          <a:p>
            <a:pPr marL="12700" marR="135255">
              <a:lnSpc>
                <a:spcPct val="100000"/>
              </a:lnSpc>
            </a:pPr>
            <a:r>
              <a:rPr lang="ru-RU" spc="-5" dirty="0"/>
              <a:t>На мероприятии был представлен первый мотивационный ролик фонда «Я живу», а также новая песня фонда, написанная в соавторстве трех сестер- руководителей БФ «Подари солнечный свет»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381000" y="5715000"/>
            <a:ext cx="4267200" cy="8835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710"/>
              </a:spcBef>
            </a:pPr>
            <a:r>
              <a:rPr lang="ru-RU" sz="1200" spc="-5" dirty="0">
                <a:solidFill>
                  <a:srgbClr val="001F5F"/>
                </a:solidFill>
                <a:latin typeface="Georgia"/>
                <a:cs typeface="Georgia"/>
              </a:rPr>
              <a:t>По традиции ,п</a:t>
            </a:r>
            <a:r>
              <a:rPr sz="1200" spc="-5" dirty="0" err="1">
                <a:solidFill>
                  <a:srgbClr val="001F5F"/>
                </a:solidFill>
                <a:latin typeface="Georgia"/>
                <a:cs typeface="Georgia"/>
              </a:rPr>
              <a:t>орядка</a:t>
            </a:r>
            <a:r>
              <a:rPr sz="12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Georgia"/>
                <a:cs typeface="Georgia"/>
              </a:rPr>
              <a:t>2000</a:t>
            </a:r>
            <a:r>
              <a:rPr sz="1200" b="1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наименований</a:t>
            </a:r>
            <a:r>
              <a:rPr sz="12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необходимых</a:t>
            </a:r>
            <a:r>
              <a:rPr sz="1200" spc="-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 err="1">
                <a:solidFill>
                  <a:srgbClr val="001F5F"/>
                </a:solidFill>
                <a:latin typeface="Georgia"/>
                <a:cs typeface="Georgia"/>
              </a:rPr>
              <a:t>товаров</a:t>
            </a:r>
            <a:r>
              <a:rPr sz="1200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 err="1">
                <a:solidFill>
                  <a:srgbClr val="001F5F"/>
                </a:solidFill>
                <a:latin typeface="Georgia"/>
                <a:cs typeface="Georgia"/>
              </a:rPr>
              <a:t>за</a:t>
            </a:r>
            <a:r>
              <a:rPr lang="ru-RU" sz="1200" spc="-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 err="1">
                <a:solidFill>
                  <a:srgbClr val="001F5F"/>
                </a:solidFill>
                <a:latin typeface="Georgia"/>
                <a:cs typeface="Georgia"/>
              </a:rPr>
              <a:t>новорожд</a:t>
            </a:r>
            <a:r>
              <a:rPr sz="1200" spc="-10" dirty="0" err="1">
                <a:solidFill>
                  <a:srgbClr val="001F5F"/>
                </a:solidFill>
                <a:latin typeface="Georgia"/>
                <a:cs typeface="Georgia"/>
              </a:rPr>
              <a:t>е</a:t>
            </a:r>
            <a:r>
              <a:rPr sz="1200" spc="-15" dirty="0" err="1">
                <a:solidFill>
                  <a:srgbClr val="001F5F"/>
                </a:solidFill>
                <a:latin typeface="Georgia"/>
                <a:cs typeface="Georgia"/>
              </a:rPr>
              <a:t>нны</a:t>
            </a:r>
            <a:r>
              <a:rPr sz="1200" dirty="0" err="1">
                <a:solidFill>
                  <a:srgbClr val="001F5F"/>
                </a:solidFill>
                <a:latin typeface="Georgia"/>
                <a:cs typeface="Georgia"/>
              </a:rPr>
              <a:t>м</a:t>
            </a:r>
            <a:r>
              <a:rPr sz="1200" spc="-5" dirty="0" err="1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,</a:t>
            </a:r>
            <a:r>
              <a:rPr sz="1200" spc="-5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н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а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пр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а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вил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2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в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spc="-5" dirty="0" err="1">
                <a:solidFill>
                  <a:srgbClr val="001F5F"/>
                </a:solidFill>
                <a:latin typeface="Georgia"/>
                <a:cs typeface="Georgia"/>
              </a:rPr>
              <a:t>п</a:t>
            </a:r>
            <a:r>
              <a:rPr sz="1200" b="1" spc="-10" dirty="0" err="1">
                <a:solidFill>
                  <a:srgbClr val="001F5F"/>
                </a:solidFill>
                <a:latin typeface="Georgia"/>
                <a:cs typeface="Georgia"/>
              </a:rPr>
              <a:t>е</a:t>
            </a:r>
            <a:r>
              <a:rPr sz="1200" b="1" dirty="0" err="1">
                <a:solidFill>
                  <a:srgbClr val="001F5F"/>
                </a:solidFill>
                <a:latin typeface="Georgia"/>
                <a:cs typeface="Georgia"/>
              </a:rPr>
              <a:t>ринат</a:t>
            </a:r>
            <a:r>
              <a:rPr sz="1200" b="1" spc="5" dirty="0" err="1">
                <a:solidFill>
                  <a:srgbClr val="001F5F"/>
                </a:solidFill>
                <a:latin typeface="Georgia"/>
                <a:cs typeface="Georgia"/>
              </a:rPr>
              <a:t>а</a:t>
            </a:r>
            <a:r>
              <a:rPr sz="1200" b="1" dirty="0" err="1">
                <a:solidFill>
                  <a:srgbClr val="001F5F"/>
                </a:solidFill>
                <a:latin typeface="Georgia"/>
                <a:cs typeface="Georgia"/>
              </a:rPr>
              <a:t>ль</a:t>
            </a:r>
            <a:r>
              <a:rPr sz="1200" b="1" spc="-5" dirty="0" err="1">
                <a:solidFill>
                  <a:srgbClr val="001F5F"/>
                </a:solidFill>
                <a:latin typeface="Georgia"/>
                <a:cs typeface="Georgia"/>
              </a:rPr>
              <a:t>н</a:t>
            </a:r>
            <a:r>
              <a:rPr sz="1200" b="1" dirty="0" err="1">
                <a:solidFill>
                  <a:srgbClr val="001F5F"/>
                </a:solidFill>
                <a:latin typeface="Georgia"/>
                <a:cs typeface="Georgia"/>
              </a:rPr>
              <a:t>ые</a:t>
            </a:r>
            <a:r>
              <a:rPr sz="1200" b="1" spc="-9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spc="-5" dirty="0" err="1">
                <a:solidFill>
                  <a:srgbClr val="001F5F"/>
                </a:solidFill>
                <a:latin typeface="Georgia"/>
                <a:cs typeface="Georgia"/>
              </a:rPr>
              <a:t>це</a:t>
            </a:r>
            <a:r>
              <a:rPr sz="1200" b="1" dirty="0" err="1">
                <a:solidFill>
                  <a:srgbClr val="001F5F"/>
                </a:solidFill>
                <a:latin typeface="Georgia"/>
                <a:cs typeface="Georgia"/>
              </a:rPr>
              <a:t>нтры</a:t>
            </a:r>
            <a:r>
              <a:rPr lang="ru-RU" sz="1200" b="1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dirty="0" err="1">
                <a:solidFill>
                  <a:srgbClr val="001F5F"/>
                </a:solidFill>
                <a:latin typeface="Georgia"/>
                <a:cs typeface="Georgia"/>
              </a:rPr>
              <a:t>г.Мос</a:t>
            </a:r>
            <a:r>
              <a:rPr sz="1200" b="1" spc="-5" dirty="0" err="1">
                <a:solidFill>
                  <a:srgbClr val="001F5F"/>
                </a:solidFill>
                <a:latin typeface="Georgia"/>
                <a:cs typeface="Georgia"/>
              </a:rPr>
              <a:t>кв</a:t>
            </a:r>
            <a:r>
              <a:rPr sz="1200" b="1" dirty="0" err="1">
                <a:solidFill>
                  <a:srgbClr val="001F5F"/>
                </a:solidFill>
                <a:latin typeface="Georgia"/>
                <a:cs typeface="Georgia"/>
              </a:rPr>
              <a:t>ы</a:t>
            </a:r>
            <a:r>
              <a:rPr sz="1200" b="1" spc="-8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8 гор</a:t>
            </a:r>
            <a:r>
              <a:rPr sz="1200" b="1" spc="5" dirty="0">
                <a:solidFill>
                  <a:srgbClr val="001F5F"/>
                </a:solidFill>
                <a:latin typeface="Georgia"/>
                <a:cs typeface="Georgia"/>
              </a:rPr>
              <a:t>о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дов</a:t>
            </a:r>
            <a:r>
              <a:rPr sz="1200" b="1" spc="-8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Georgia"/>
                <a:cs typeface="Georgia"/>
              </a:rPr>
              <a:t>Ро</a:t>
            </a:r>
            <a:r>
              <a:rPr sz="1200" spc="-20" dirty="0">
                <a:solidFill>
                  <a:srgbClr val="001F5F"/>
                </a:solidFill>
                <a:latin typeface="Georgia"/>
                <a:cs typeface="Georgia"/>
              </a:rPr>
              <a:t>ссии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,</a:t>
            </a:r>
            <a:r>
              <a:rPr sz="1200" spc="8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т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а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к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х</a:t>
            </a:r>
            <a:r>
              <a:rPr sz="1200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к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а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к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,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Каза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нь,</a:t>
            </a:r>
            <a:r>
              <a:rPr sz="1200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Уф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а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,</a:t>
            </a:r>
            <a:r>
              <a:rPr sz="1200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К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у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рс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к,  Саратов, Симферополь, Йошкар-Ола, Сочи,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Georgia"/>
                <a:cs typeface="Georgia"/>
              </a:rPr>
              <a:t>Махачкала. </a:t>
            </a:r>
            <a:endParaRPr sz="1200" dirty="0">
              <a:latin typeface="Georgia"/>
              <a:cs typeface="Georgia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BFF1FE-D9E8-48A4-B9EA-18BEE35FC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35515"/>
            <a:ext cx="2018385" cy="17304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9854B1-17FB-41D3-84F7-6C574ACB4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60" y="511572"/>
            <a:ext cx="2222501" cy="15914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B1605A-8F63-4EED-A4E8-6D01675A9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06605"/>
            <a:ext cx="2019300" cy="13783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9D77AE-EA4F-44BC-9FE2-23EC5CB2B6AD}"/>
              </a:ext>
            </a:extLst>
          </p:cNvPr>
          <p:cNvSpPr txBox="1"/>
          <p:nvPr/>
        </p:nvSpPr>
        <p:spPr>
          <a:xfrm>
            <a:off x="7924800" y="457200"/>
            <a:ext cx="403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Поддержка Добровольчества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4D981-60E9-4750-8080-A037CF3C52A6}"/>
              </a:ext>
            </a:extLst>
          </p:cNvPr>
          <p:cNvSpPr txBox="1"/>
          <p:nvPr/>
        </p:nvSpPr>
        <p:spPr>
          <a:xfrm>
            <a:off x="7620000" y="1411410"/>
            <a:ext cx="4343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В преддверии Дня Добровольца,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Семейный центр при БФ,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6 декабря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посетило с визитом сообщество  волонтеров-медиков от ДЗМ г. Москвы.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На встрече обсуждались вопросы сотрудничества и взаимопомощи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на 2022 год.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2C704EA-A5DD-4897-B93A-52D3377A82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85" y="3965955"/>
            <a:ext cx="2397303" cy="16002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48C921-ACF7-4841-9F73-BB3A667B70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49" y="4383380"/>
            <a:ext cx="1676636" cy="22355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7A5D56-EDD5-4F39-8645-A42033515C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985" y="5181600"/>
            <a:ext cx="2096415" cy="15723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1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3394</Words>
  <Application>Microsoft Office PowerPoint</Application>
  <PresentationFormat>Широкоэкранный</PresentationFormat>
  <Paragraphs>392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Cambria</vt:lpstr>
      <vt:lpstr>Georgia</vt:lpstr>
      <vt:lpstr>Tahoma</vt:lpstr>
      <vt:lpstr>Times New Roman</vt:lpstr>
      <vt:lpstr>Office Theme</vt:lpstr>
      <vt:lpstr>2021 год  Годовой  отчет </vt:lpstr>
      <vt:lpstr>Программы и проекты, реализованные  в 2021 году</vt:lpstr>
      <vt:lpstr>Презентация PowerPoint</vt:lpstr>
      <vt:lpstr>Проект: «Растём вместе»- комплексная программа поддержки  семей, воспитывающих детей, рожденных на раннем сроке, детей с ОВЗ и детей  с инвалидностью. Помощь в организации лечения детей, организация реабилитационных программ, организация службы ранней помощи по профилактике  детской инвалидности от рождения до 7 лет.  При поддержке Грантов Департамента Труда и социальной защиты населения.</vt:lpstr>
      <vt:lpstr>Проект по адаптивному спорту «Движение-жизнь»  реабилитационная программа по физической адаптации детей с ДЦП от 6 до 12 лет. При поддержке Президентских грантов.  Проект Движение-жизнь</vt:lpstr>
      <vt:lpstr>Рекламный, социальный ролик фонда  «Я живу»</vt:lpstr>
      <vt:lpstr>Передача гуманитарной помощи от партнеров фонда: компании TZMO«Белла Восток» и PHILLIPS AVENT </vt:lpstr>
      <vt:lpstr>Проведение благотворительных мероприятий, акций, концертов</vt:lpstr>
      <vt:lpstr>Всемирный день недоношенных детей ,17 ноября</vt:lpstr>
      <vt:lpstr>Проекты «Носочки для жизни» и «Бабушкин клубочек».</vt:lpstr>
      <vt:lpstr>Презентация PowerPoint</vt:lpstr>
      <vt:lpstr>Презентация PowerPoint</vt:lpstr>
      <vt:lpstr>Партнёрские отношения нефинансовой помощи (вклада)  в проекты и мероприятия фонда</vt:lpstr>
      <vt:lpstr>Наши достижения!</vt:lpstr>
      <vt:lpstr>Поступления за 2021 год</vt:lpstr>
      <vt:lpstr>Финансовая отчетность.</vt:lpstr>
      <vt:lpstr>Расходы на реализацию проектов</vt:lpstr>
      <vt:lpstr>Расходы на реализацию проектов</vt:lpstr>
      <vt:lpstr>Мы в социальных  сетях!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год  Годовой  отчет</dc:title>
  <dc:creator>пк</dc:creator>
  <cp:lastModifiedBy>пк</cp:lastModifiedBy>
  <cp:revision>53</cp:revision>
  <cp:lastPrinted>2022-05-10T17:33:54Z</cp:lastPrinted>
  <dcterms:created xsi:type="dcterms:W3CDTF">2022-04-14T10:41:23Z</dcterms:created>
  <dcterms:modified xsi:type="dcterms:W3CDTF">2022-06-07T14:11:12Z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2022-04-14T00:00:00Z</vt:filetime>
  </property>
</Properties>
</file>