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96" r:id="rId1"/>
  </p:sldMasterIdLst>
  <p:notesMasterIdLst>
    <p:notesMasterId r:id="rId18"/>
  </p:notesMasterIdLst>
  <p:sldIdLst>
    <p:sldId id="256" r:id="rId2"/>
    <p:sldId id="304" r:id="rId3"/>
    <p:sldId id="306" r:id="rId4"/>
    <p:sldId id="311" r:id="rId5"/>
    <p:sldId id="308" r:id="rId6"/>
    <p:sldId id="307" r:id="rId7"/>
    <p:sldId id="312" r:id="rId8"/>
    <p:sldId id="313" r:id="rId9"/>
    <p:sldId id="310" r:id="rId10"/>
    <p:sldId id="315" r:id="rId11"/>
    <p:sldId id="316" r:id="rId12"/>
    <p:sldId id="314" r:id="rId13"/>
    <p:sldId id="319" r:id="rId14"/>
    <p:sldId id="318" r:id="rId15"/>
    <p:sldId id="320" r:id="rId16"/>
    <p:sldId id="317" r:id="rId17"/>
  </p:sldIdLst>
  <p:sldSz cx="12192000" cy="6858000"/>
  <p:notesSz cx="9144000" cy="6858000"/>
  <p:embeddedFontLst>
    <p:embeddedFont>
      <p:font typeface="Verdana" panose="020B0604030504040204" pitchFamily="34" charset="0"/>
      <p:regular r:id="rId19"/>
      <p:bold r:id="rId20"/>
      <p:italic r:id="rId21"/>
      <p:boldItalic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libri Light" panose="020F0302020204030204" pitchFamily="34" charset="0"/>
      <p:regular r:id="rId27"/>
      <p:italic r:id="rId2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83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B5EA"/>
    <a:srgbClr val="EF7C00"/>
    <a:srgbClr val="8F2968"/>
    <a:srgbClr val="536FA2"/>
    <a:srgbClr val="C996BB"/>
    <a:srgbClr val="52BAAB"/>
    <a:srgbClr val="05A535"/>
    <a:srgbClr val="B32285"/>
    <a:srgbClr val="EF006F"/>
    <a:srgbClr val="FFD1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-954" y="-318"/>
      </p:cViewPr>
      <p:guideLst>
        <p:guide orient="horz" pos="2183"/>
        <p:guide pos="3863"/>
      </p:guideLst>
    </p:cSldViewPr>
  </p:slideViewPr>
  <p:notesTextViewPr>
    <p:cViewPr>
      <p:scale>
        <a:sx n="150" d="100"/>
        <a:sy n="150" d="100"/>
      </p:scale>
      <p:origin x="0" y="0"/>
    </p:cViewPr>
  </p:notesTextViewPr>
  <p:notesViewPr>
    <p:cSldViewPr snapToGrid="0">
      <p:cViewPr varScale="1">
        <p:scale>
          <a:sx n="93" d="100"/>
          <a:sy n="93" d="100"/>
        </p:scale>
        <p:origin x="160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73CF5E-0AC3-4358-9AC2-9011312518C4}" type="datetimeFigureOut">
              <a:rPr lang="ru-RU" smtClean="0"/>
              <a:t>18.10.2023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2953E0-034B-4232-8246-91501620AE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1602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953E0-034B-4232-8246-91501620AE13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4307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953E0-034B-4232-8246-91501620AE13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4307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953E0-034B-4232-8246-91501620AE13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4307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953E0-034B-4232-8246-91501620AE13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4307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953E0-034B-4232-8246-91501620AE13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4307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953E0-034B-4232-8246-91501620AE13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4307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953E0-034B-4232-8246-91501620AE13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4307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953E0-034B-4232-8246-91501620AE13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4307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953E0-034B-4232-8246-91501620AE13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4307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953E0-034B-4232-8246-91501620AE13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4307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953E0-034B-4232-8246-91501620AE13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4307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953E0-034B-4232-8246-91501620AE13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4307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953E0-034B-4232-8246-91501620AE13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4307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953E0-034B-4232-8246-91501620AE13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4307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953E0-034B-4232-8246-91501620AE13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430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67C87-6AE8-4984-BEFA-5A10C6558522}" type="datetimeFigureOut">
              <a:rPr lang="ru-RU" smtClean="0"/>
              <a:t>18.10.2023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4F02C-5942-42BB-A9EE-C1F68788A1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7648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67C87-6AE8-4984-BEFA-5A10C6558522}" type="datetimeFigureOut">
              <a:rPr lang="ru-RU" smtClean="0"/>
              <a:t>18.10.2023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4F02C-5942-42BB-A9EE-C1F68788A1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266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67C87-6AE8-4984-BEFA-5A10C6558522}" type="datetimeFigureOut">
              <a:rPr lang="ru-RU" smtClean="0"/>
              <a:t>18.10.2023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4F02C-5942-42BB-A9EE-C1F68788A1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1121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67C87-6AE8-4984-BEFA-5A10C6558522}" type="datetimeFigureOut">
              <a:rPr lang="ru-RU" smtClean="0"/>
              <a:t>18.10.2023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4F02C-5942-42BB-A9EE-C1F68788A1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3288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67C87-6AE8-4984-BEFA-5A10C6558522}" type="datetimeFigureOut">
              <a:rPr lang="ru-RU" smtClean="0"/>
              <a:t>18.10.2023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4F02C-5942-42BB-A9EE-C1F68788A1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295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67C87-6AE8-4984-BEFA-5A10C6558522}" type="datetimeFigureOut">
              <a:rPr lang="ru-RU" smtClean="0"/>
              <a:t>18.10.2023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4F02C-5942-42BB-A9EE-C1F68788A1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62196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67C87-6AE8-4984-BEFA-5A10C6558522}" type="datetimeFigureOut">
              <a:rPr lang="ru-RU" smtClean="0"/>
              <a:t>18.10.2023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4F02C-5942-42BB-A9EE-C1F68788A1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7900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67C87-6AE8-4984-BEFA-5A10C6558522}" type="datetimeFigureOut">
              <a:rPr lang="ru-RU" smtClean="0"/>
              <a:t>18.10.2023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4F02C-5942-42BB-A9EE-C1F68788A1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0670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67C87-6AE8-4984-BEFA-5A10C6558522}" type="datetimeFigureOut">
              <a:rPr lang="ru-RU" smtClean="0"/>
              <a:t>18.10.2023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4F02C-5942-42BB-A9EE-C1F68788A1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8763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67C87-6AE8-4984-BEFA-5A10C6558522}" type="datetimeFigureOut">
              <a:rPr lang="ru-RU" smtClean="0"/>
              <a:t>18.10.2023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4F02C-5942-42BB-A9EE-C1F68788A1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798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67C87-6AE8-4984-BEFA-5A10C6558522}" type="datetimeFigureOut">
              <a:rPr lang="ru-RU" smtClean="0"/>
              <a:t>18.10.2023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4F02C-5942-42BB-A9EE-C1F68788A1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7289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67C87-6AE8-4984-BEFA-5A10C6558522}" type="datetimeFigureOut">
              <a:rPr lang="ru-RU" smtClean="0"/>
              <a:t>18.10.2023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74F02C-5942-42BB-A9EE-C1F68788A1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0432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dobro.ru/dashboard/organizer/553246/requests" TargetMode="External"/><Relationship Id="rId3" Type="http://schemas.openxmlformats.org/officeDocument/2006/relationships/image" Target="../media/image2.svg"/><Relationship Id="rId7" Type="http://schemas.openxmlformats.org/officeDocument/2006/relationships/hyperlink" Target="https://sh-sapozhkovskaya-r62.gosweb.gosuslugi.ru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v.anikitin@yandex.ru" TargetMode="External"/><Relationship Id="rId5" Type="http://schemas.microsoft.com/office/2007/relationships/hdphoto" Target="../media/hdphoto1.wdp"/><Relationship Id="rId4" Type="http://schemas.openxmlformats.org/officeDocument/2006/relationships/image" Target="../media/image2.jpeg"/><Relationship Id="rId9" Type="http://schemas.openxmlformats.org/officeDocument/2006/relationships/hyperlink" Target="https://vk.com/wall-212575497?own=1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5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44.png"/><Relationship Id="rId5" Type="http://schemas.openxmlformats.org/officeDocument/2006/relationships/image" Target="../media/image5.jpeg"/><Relationship Id="rId10" Type="http://schemas.openxmlformats.org/officeDocument/2006/relationships/image" Target="../media/image43.png"/><Relationship Id="rId4" Type="http://schemas.openxmlformats.org/officeDocument/2006/relationships/image" Target="../media/image4.png"/><Relationship Id="rId9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22.png"/><Relationship Id="rId5" Type="http://schemas.openxmlformats.org/officeDocument/2006/relationships/image" Target="../media/image5.jpeg"/><Relationship Id="rId10" Type="http://schemas.openxmlformats.org/officeDocument/2006/relationships/image" Target="../media/image48.png"/><Relationship Id="rId4" Type="http://schemas.openxmlformats.org/officeDocument/2006/relationships/image" Target="../media/image4.png"/><Relationship Id="rId9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openxmlformats.org/officeDocument/2006/relationships/image" Target="../media/image53.png"/><Relationship Id="rId4" Type="http://schemas.openxmlformats.org/officeDocument/2006/relationships/image" Target="../media/image4.png"/><Relationship Id="rId9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Relationship Id="rId9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Relationship Id="rId9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1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60.png"/><Relationship Id="rId5" Type="http://schemas.openxmlformats.org/officeDocument/2006/relationships/image" Target="../media/image5.jpeg"/><Relationship Id="rId15" Type="http://schemas.openxmlformats.org/officeDocument/2006/relationships/image" Target="../media/image62.png"/><Relationship Id="rId10" Type="http://schemas.openxmlformats.org/officeDocument/2006/relationships/image" Target="../media/image59.png"/><Relationship Id="rId4" Type="http://schemas.openxmlformats.org/officeDocument/2006/relationships/image" Target="../media/image4.png"/><Relationship Id="rId9" Type="http://schemas.openxmlformats.org/officeDocument/2006/relationships/image" Target="../media/image58.png"/><Relationship Id="rId1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14.png"/><Relationship Id="rId5" Type="http://schemas.openxmlformats.org/officeDocument/2006/relationships/image" Target="../media/image5.jpeg"/><Relationship Id="rId10" Type="http://schemas.openxmlformats.org/officeDocument/2006/relationships/image" Target="../media/image13.png"/><Relationship Id="rId4" Type="http://schemas.openxmlformats.org/officeDocument/2006/relationships/image" Target="../media/image4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21.png"/><Relationship Id="rId5" Type="http://schemas.openxmlformats.org/officeDocument/2006/relationships/image" Target="../media/image5.jpeg"/><Relationship Id="rId15" Type="http://schemas.openxmlformats.org/officeDocument/2006/relationships/image" Target="../media/image25.png"/><Relationship Id="rId10" Type="http://schemas.openxmlformats.org/officeDocument/2006/relationships/image" Target="../media/image20.jpeg"/><Relationship Id="rId4" Type="http://schemas.openxmlformats.org/officeDocument/2006/relationships/image" Target="../media/image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29.png"/><Relationship Id="rId5" Type="http://schemas.openxmlformats.org/officeDocument/2006/relationships/image" Target="../media/image5.jpeg"/><Relationship Id="rId10" Type="http://schemas.openxmlformats.org/officeDocument/2006/relationships/image" Target="../media/image28.png"/><Relationship Id="rId4" Type="http://schemas.openxmlformats.org/officeDocument/2006/relationships/image" Target="../media/image4.png"/><Relationship Id="rId9" Type="http://schemas.openxmlformats.org/officeDocument/2006/relationships/image" Target="../media/image27.jpeg"/><Relationship Id="rId1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2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35.png"/><Relationship Id="rId5" Type="http://schemas.openxmlformats.org/officeDocument/2006/relationships/image" Target="../media/image5.jpeg"/><Relationship Id="rId10" Type="http://schemas.openxmlformats.org/officeDocument/2006/relationships/image" Target="../media/image34.png"/><Relationship Id="rId4" Type="http://schemas.openxmlformats.org/officeDocument/2006/relationships/image" Target="../media/image4.png"/><Relationship Id="rId9" Type="http://schemas.openxmlformats.org/officeDocument/2006/relationships/image" Target="../media/image33.png"/><Relationship Id="rId1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Relationship Id="rId9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A10B55F9-FDEC-4036-9E1D-08ADA87C62D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53918"/>
          <a:stretch/>
        </p:blipFill>
        <p:spPr>
          <a:xfrm rot="5400000">
            <a:off x="235284" y="-235285"/>
            <a:ext cx="3358481" cy="3829053"/>
          </a:xfrm>
          <a:prstGeom prst="rect">
            <a:avLst/>
          </a:prstGeom>
        </p:spPr>
      </p:pic>
      <p:sp>
        <p:nvSpPr>
          <p:cNvPr id="10" name="Прямоугольник: скругленные углы 2">
            <a:extLst>
              <a:ext uri="{FF2B5EF4-FFF2-40B4-BE49-F238E27FC236}">
                <a16:creationId xmlns:a16="http://schemas.microsoft.com/office/drawing/2014/main" xmlns="" id="{ECCBBBC0-1165-4FD9-BEC6-7FD18107FFA9}"/>
              </a:ext>
            </a:extLst>
          </p:cNvPr>
          <p:cNvSpPr/>
          <p:nvPr/>
        </p:nvSpPr>
        <p:spPr>
          <a:xfrm>
            <a:off x="3395901" y="607529"/>
            <a:ext cx="8551626" cy="760234"/>
          </a:xfrm>
          <a:prstGeom prst="roundRect">
            <a:avLst>
              <a:gd name="adj" fmla="val 50000"/>
            </a:avLst>
          </a:prstGeom>
          <a:solidFill>
            <a:srgbClr val="5343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prstClr val="white"/>
                </a:solidFill>
                <a:latin typeface="Akrobat ExtraBold" panose="00000900000000000000" pitchFamily="50" charset="-52"/>
                <a:ea typeface="Verdana" panose="020B0604030504040204" pitchFamily="34" charset="0"/>
                <a:cs typeface="Verdana" panose="020B0604030504040204" pitchFamily="34" charset="0"/>
              </a:rPr>
              <a:t>Волонтерский отряд «СССР»</a:t>
            </a:r>
            <a:endParaRPr lang="ru-RU" sz="4400" b="1" dirty="0">
              <a:solidFill>
                <a:prstClr val="white"/>
              </a:solidFill>
              <a:latin typeface="Akrobat ExtraBold" panose="00000900000000000000" pitchFamily="50" charset="-52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27" name="Picture 3" descr="C:\Users\НикитинВА\Desktop\Презентация ДОБРО\Лучший волонтёрский отряд\Слайд-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lasticWrap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249" b="14492"/>
          <a:stretch/>
        </p:blipFill>
        <p:spPr bwMode="auto">
          <a:xfrm>
            <a:off x="3465465" y="1404936"/>
            <a:ext cx="8482207" cy="4148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592238" y="5810474"/>
            <a:ext cx="10282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kern="13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charset="-52"/>
                <a:cs typeface="Adobe Arabic" pitchFamily="18" charset="-78"/>
              </a:rPr>
              <a:t>Союз  Самых  Современных  Ребят</a:t>
            </a:r>
            <a:endParaRPr lang="ru-RU" sz="4400" b="1" kern="13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krobat ExtraBold" panose="00000900000000000000" charset="-52"/>
              <a:cs typeface="Adobe Arabic" pitchFamily="18" charset="-78"/>
            </a:endParaRPr>
          </a:p>
        </p:txBody>
      </p:sp>
      <p:sp>
        <p:nvSpPr>
          <p:cNvPr id="15" name="Прямоугольник: скругленные углы 2">
            <a:extLst>
              <a:ext uri="{FF2B5EF4-FFF2-40B4-BE49-F238E27FC236}">
                <a16:creationId xmlns:a16="http://schemas.microsoft.com/office/drawing/2014/main" xmlns="" id="{ECCBBBC0-1165-4FD9-BEC6-7FD18107FFA9}"/>
              </a:ext>
            </a:extLst>
          </p:cNvPr>
          <p:cNvSpPr/>
          <p:nvPr/>
        </p:nvSpPr>
        <p:spPr>
          <a:xfrm>
            <a:off x="3395901" y="111041"/>
            <a:ext cx="8551626" cy="450934"/>
          </a:xfrm>
          <a:prstGeom prst="roundRect">
            <a:avLst>
              <a:gd name="adj" fmla="val 50000"/>
            </a:avLst>
          </a:prstGeom>
          <a:solidFill>
            <a:srgbClr val="5343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prstClr val="white"/>
                </a:solidFill>
                <a:latin typeface="Akrobat ExtraBold" panose="00000900000000000000" pitchFamily="50" charset="-52"/>
                <a:ea typeface="Verdana" panose="020B0604030504040204" pitchFamily="34" charset="0"/>
                <a:cs typeface="Verdana" panose="020B0604030504040204" pitchFamily="34" charset="0"/>
              </a:rPr>
              <a:t>МОУ Сапожковская СШ им. Героя России Тучина А.И.</a:t>
            </a:r>
            <a:endParaRPr lang="ru-RU" sz="2400" b="1" dirty="0">
              <a:solidFill>
                <a:prstClr val="white"/>
              </a:solidFill>
              <a:latin typeface="Akrobat ExtraBold" panose="00000900000000000000" pitchFamily="50" charset="-52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1" y="3455213"/>
            <a:ext cx="3631721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charset="-52"/>
              </a:rPr>
              <a:t>Руководитель: </a:t>
            </a:r>
          </a:p>
          <a:p>
            <a:endParaRPr lang="ru-RU" sz="500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krobat ExtraBold" panose="00000900000000000000" charset="-52"/>
            </a:endParaRPr>
          </a:p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charset="-52"/>
              </a:rPr>
              <a:t>Никитин Виталий Алексеевич</a:t>
            </a:r>
          </a:p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charset="-52"/>
              </a:rPr>
              <a:t>+7-930-880-93-88</a:t>
            </a:r>
          </a:p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charset="-52"/>
              </a:rPr>
              <a:t>+7 (49152) 2-15-31</a:t>
            </a:r>
          </a:p>
          <a:p>
            <a:r>
              <a:rPr lang="ru-RU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charset="-52"/>
              </a:rPr>
              <a:t>Адрес организации:</a:t>
            </a:r>
          </a:p>
          <a:p>
            <a:endParaRPr lang="ru-RU" sz="2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krobat ExtraBold" panose="00000900000000000000" charset="-52"/>
            </a:endParaRPr>
          </a:p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charset="-52"/>
              </a:rPr>
              <a:t>р.п. Сапожок, ул. Свободы, д. 13</a:t>
            </a:r>
          </a:p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charset="-52"/>
              </a:rPr>
              <a:t>эл. почта: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charset="-52"/>
                <a:hlinkClick r:id="rId6"/>
              </a:rPr>
              <a:t>v.anikitin@yandex.ru</a:t>
            </a:r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krobat ExtraBold" panose="00000900000000000000" charset="-52"/>
            </a:endParaRPr>
          </a:p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charset="-52"/>
              </a:rPr>
              <a:t>сайт:  </a:t>
            </a:r>
            <a:r>
              <a:rPr lang="en-US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charset="-52"/>
                <a:hlinkClick r:id="rId7"/>
              </a:rPr>
              <a:t>https://sh-sapozhkovskaya-r62.gosweb.gosuslugi.ru</a:t>
            </a:r>
            <a:r>
              <a:rPr lang="en-US" sz="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charset="-52"/>
                <a:hlinkClick r:id="rId7"/>
              </a:rPr>
              <a:t>/</a:t>
            </a:r>
            <a:endParaRPr lang="ru-RU" sz="9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krobat ExtraBold" panose="00000900000000000000" charset="-52"/>
            </a:endParaRPr>
          </a:p>
          <a:p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charset="-52"/>
              </a:rPr>
              <a:t>добро: </a:t>
            </a:r>
            <a:r>
              <a:rPr lang="en-US" sz="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charset="-52"/>
                <a:hlinkClick r:id="rId8"/>
              </a:rPr>
              <a:t>https</a:t>
            </a:r>
            <a:r>
              <a:rPr lang="en-US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charset="-52"/>
                <a:hlinkClick r:id="rId8"/>
              </a:rPr>
              <a:t>://</a:t>
            </a:r>
            <a:r>
              <a:rPr lang="en-US" sz="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charset="-52"/>
                <a:hlinkClick r:id="rId8"/>
              </a:rPr>
              <a:t>dobro.ru/dashboard/organizer/553246/requests</a:t>
            </a:r>
            <a:endParaRPr lang="ru-RU" sz="9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krobat ExtraBold" panose="00000900000000000000" charset="-52"/>
            </a:endParaRPr>
          </a:p>
          <a:p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charset="-52"/>
              </a:rPr>
              <a:t>VK</a:t>
            </a: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charset="-52"/>
              </a:rPr>
              <a:t>: </a:t>
            </a:r>
            <a:r>
              <a:rPr lang="ru-RU" sz="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charset="-52"/>
              </a:rPr>
              <a:t> </a:t>
            </a:r>
            <a:r>
              <a:rPr lang="en-US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charset="-52"/>
                <a:hlinkClick r:id="rId9"/>
              </a:rPr>
              <a:t>https://</a:t>
            </a:r>
            <a:r>
              <a:rPr lang="en-US" sz="10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charset="-52"/>
                <a:hlinkClick r:id="rId9"/>
              </a:rPr>
              <a:t>vk.com/wall-212575497?own=1</a:t>
            </a:r>
            <a:r>
              <a:rPr lang="ru-RU" sz="1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charset="-52"/>
              </a:rPr>
              <a:t>   </a:t>
            </a:r>
            <a:endParaRPr 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krobat ExtraBold" panose="0000090000000000000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56615008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вал 10">
            <a:extLst>
              <a:ext uri="{FF2B5EF4-FFF2-40B4-BE49-F238E27FC236}">
                <a16:creationId xmlns:a16="http://schemas.microsoft.com/office/drawing/2014/main" xmlns="" id="{E132C2BC-4C08-4E2D-A19F-D0B3B9FDBE00}"/>
              </a:ext>
            </a:extLst>
          </p:cNvPr>
          <p:cNvSpPr/>
          <p:nvPr/>
        </p:nvSpPr>
        <p:spPr>
          <a:xfrm>
            <a:off x="66594" y="375557"/>
            <a:ext cx="684000" cy="655827"/>
          </a:xfrm>
          <a:prstGeom prst="ellipse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8911" y="3798443"/>
            <a:ext cx="1781175" cy="17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Овал 23">
            <a:extLst>
              <a:ext uri="{FF2B5EF4-FFF2-40B4-BE49-F238E27FC236}">
                <a16:creationId xmlns:a16="http://schemas.microsoft.com/office/drawing/2014/main" xmlns="" id="{8A6864A0-700C-4337-8DDD-B67D29C3ABCE}"/>
              </a:ext>
            </a:extLst>
          </p:cNvPr>
          <p:cNvSpPr/>
          <p:nvPr/>
        </p:nvSpPr>
        <p:spPr>
          <a:xfrm>
            <a:off x="390525" y="374304"/>
            <a:ext cx="684000" cy="655827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xmlns="" id="{8A6864A0-700C-4337-8DDD-B67D29C3ABCE}"/>
              </a:ext>
            </a:extLst>
          </p:cNvPr>
          <p:cNvSpPr/>
          <p:nvPr/>
        </p:nvSpPr>
        <p:spPr>
          <a:xfrm>
            <a:off x="784171" y="374305"/>
            <a:ext cx="685125" cy="648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9" name="Прямоугольник: скругленные углы 2">
            <a:extLst>
              <a:ext uri="{FF2B5EF4-FFF2-40B4-BE49-F238E27FC236}">
                <a16:creationId xmlns:a16="http://schemas.microsoft.com/office/drawing/2014/main" xmlns="" id="{ECCBBBC0-1165-4FD9-BEC6-7FD18107FFA9}"/>
              </a:ext>
            </a:extLst>
          </p:cNvPr>
          <p:cNvSpPr/>
          <p:nvPr/>
        </p:nvSpPr>
        <p:spPr>
          <a:xfrm>
            <a:off x="1472564" y="326030"/>
            <a:ext cx="8938261" cy="744549"/>
          </a:xfrm>
          <a:prstGeom prst="roundRect">
            <a:avLst>
              <a:gd name="adj" fmla="val 50000"/>
            </a:avLst>
          </a:prstGeom>
          <a:solidFill>
            <a:srgbClr val="5343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prstClr val="white"/>
                </a:solidFill>
                <a:latin typeface="Akrobat ExtraBold" panose="00000900000000000000" pitchFamily="50" charset="-52"/>
                <a:ea typeface="Verdana" panose="020B0604030504040204" pitchFamily="34" charset="0"/>
                <a:cs typeface="Verdana" panose="020B0604030504040204" pitchFamily="34" charset="0"/>
              </a:rPr>
              <a:t>Акция – Гордимся земляками! </a:t>
            </a:r>
            <a:endParaRPr lang="ru-RU" sz="3200" b="1" dirty="0">
              <a:solidFill>
                <a:prstClr val="white"/>
              </a:solidFill>
              <a:latin typeface="Akrobat ExtraBold" panose="00000900000000000000" pitchFamily="50" charset="-52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1310" y="5372030"/>
            <a:ext cx="1476375" cy="1485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Герб Рязанской области. 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2094" y="32591"/>
            <a:ext cx="1152911" cy="1205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Сапожковский муниципальный район.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2305" y="1330048"/>
            <a:ext cx="852488" cy="1350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0843814" y="2839679"/>
            <a:ext cx="829469" cy="1209156"/>
            <a:chOff x="1568" y="988"/>
            <a:chExt cx="1125" cy="1641"/>
          </a:xfrm>
        </p:grpSpPr>
        <p:pic>
          <p:nvPicPr>
            <p:cNvPr id="3080" name="Picture 8" descr="Логотип-новый-png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8" y="988"/>
              <a:ext cx="1125" cy="16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sp>
          <p:nvSpPr>
            <p:cNvPr id="3" name="Line 9"/>
            <p:cNvSpPr>
              <a:spLocks noChangeShapeType="1"/>
            </p:cNvSpPr>
            <p:nvPr/>
          </p:nvSpPr>
          <p:spPr bwMode="auto">
            <a:xfrm>
              <a:off x="2685" y="1538"/>
              <a:ext cx="0" cy="108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" name="Line 10"/>
            <p:cNvSpPr>
              <a:spLocks noChangeShapeType="1"/>
            </p:cNvSpPr>
            <p:nvPr/>
          </p:nvSpPr>
          <p:spPr bwMode="auto">
            <a:xfrm>
              <a:off x="1574" y="2623"/>
              <a:ext cx="110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81" y="1791418"/>
            <a:ext cx="5191729" cy="3706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610" y="1791419"/>
            <a:ext cx="5041215" cy="3706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8380" y="5679245"/>
            <a:ext cx="1122446" cy="1090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0217" y="5679245"/>
            <a:ext cx="1274763" cy="101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463" y="5709408"/>
            <a:ext cx="1603375" cy="957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301" y="5556803"/>
            <a:ext cx="1236162" cy="1213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161327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вал 10">
            <a:extLst>
              <a:ext uri="{FF2B5EF4-FFF2-40B4-BE49-F238E27FC236}">
                <a16:creationId xmlns:a16="http://schemas.microsoft.com/office/drawing/2014/main" xmlns="" id="{E132C2BC-4C08-4E2D-A19F-D0B3B9FDBE00}"/>
              </a:ext>
            </a:extLst>
          </p:cNvPr>
          <p:cNvSpPr/>
          <p:nvPr/>
        </p:nvSpPr>
        <p:spPr>
          <a:xfrm>
            <a:off x="66594" y="375557"/>
            <a:ext cx="684000" cy="655827"/>
          </a:xfrm>
          <a:prstGeom prst="ellipse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8911" y="3798443"/>
            <a:ext cx="1781175" cy="17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Овал 23">
            <a:extLst>
              <a:ext uri="{FF2B5EF4-FFF2-40B4-BE49-F238E27FC236}">
                <a16:creationId xmlns:a16="http://schemas.microsoft.com/office/drawing/2014/main" xmlns="" id="{8A6864A0-700C-4337-8DDD-B67D29C3ABCE}"/>
              </a:ext>
            </a:extLst>
          </p:cNvPr>
          <p:cNvSpPr/>
          <p:nvPr/>
        </p:nvSpPr>
        <p:spPr>
          <a:xfrm>
            <a:off x="390525" y="374304"/>
            <a:ext cx="684000" cy="655827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xmlns="" id="{8A6864A0-700C-4337-8DDD-B67D29C3ABCE}"/>
              </a:ext>
            </a:extLst>
          </p:cNvPr>
          <p:cNvSpPr/>
          <p:nvPr/>
        </p:nvSpPr>
        <p:spPr>
          <a:xfrm>
            <a:off x="784171" y="374305"/>
            <a:ext cx="685125" cy="648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9" name="Прямоугольник: скругленные углы 2">
            <a:extLst>
              <a:ext uri="{FF2B5EF4-FFF2-40B4-BE49-F238E27FC236}">
                <a16:creationId xmlns:a16="http://schemas.microsoft.com/office/drawing/2014/main" xmlns="" id="{ECCBBBC0-1165-4FD9-BEC6-7FD18107FFA9}"/>
              </a:ext>
            </a:extLst>
          </p:cNvPr>
          <p:cNvSpPr/>
          <p:nvPr/>
        </p:nvSpPr>
        <p:spPr>
          <a:xfrm>
            <a:off x="1472564" y="326030"/>
            <a:ext cx="8938261" cy="744549"/>
          </a:xfrm>
          <a:prstGeom prst="roundRect">
            <a:avLst>
              <a:gd name="adj" fmla="val 50000"/>
            </a:avLst>
          </a:prstGeom>
          <a:solidFill>
            <a:srgbClr val="5343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prstClr val="white"/>
                </a:solidFill>
                <a:latin typeface="Akrobat ExtraBold" panose="00000900000000000000" pitchFamily="50" charset="-52"/>
                <a:ea typeface="Verdana" panose="020B0604030504040204" pitchFamily="34" charset="0"/>
                <a:cs typeface="Verdana" panose="020B0604030504040204" pitchFamily="34" charset="0"/>
              </a:rPr>
              <a:t>Акция – Гордимся земляками! </a:t>
            </a:r>
            <a:endParaRPr lang="ru-RU" sz="3200" b="1" dirty="0">
              <a:solidFill>
                <a:prstClr val="white"/>
              </a:solidFill>
              <a:latin typeface="Akrobat ExtraBold" panose="00000900000000000000" pitchFamily="50" charset="-52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1310" y="5372030"/>
            <a:ext cx="1476375" cy="1485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Герб Рязанской области. 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2094" y="32591"/>
            <a:ext cx="1152911" cy="1205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Сапожковский муниципальный район.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2305" y="1330048"/>
            <a:ext cx="852488" cy="1350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0843814" y="2839679"/>
            <a:ext cx="829469" cy="1209156"/>
            <a:chOff x="1568" y="988"/>
            <a:chExt cx="1125" cy="1641"/>
          </a:xfrm>
        </p:grpSpPr>
        <p:pic>
          <p:nvPicPr>
            <p:cNvPr id="3080" name="Picture 8" descr="Логотип-новый-png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8" y="988"/>
              <a:ext cx="1125" cy="16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sp>
          <p:nvSpPr>
            <p:cNvPr id="3" name="Line 9"/>
            <p:cNvSpPr>
              <a:spLocks noChangeShapeType="1"/>
            </p:cNvSpPr>
            <p:nvPr/>
          </p:nvSpPr>
          <p:spPr bwMode="auto">
            <a:xfrm>
              <a:off x="2685" y="1538"/>
              <a:ext cx="0" cy="108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" name="Line 10"/>
            <p:cNvSpPr>
              <a:spLocks noChangeShapeType="1"/>
            </p:cNvSpPr>
            <p:nvPr/>
          </p:nvSpPr>
          <p:spPr bwMode="auto">
            <a:xfrm>
              <a:off x="1574" y="2623"/>
              <a:ext cx="110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6" y="1643727"/>
            <a:ext cx="4711974" cy="3601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208" y="1643727"/>
            <a:ext cx="5417102" cy="3601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6084" y="5558780"/>
            <a:ext cx="1234741" cy="1199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5476742"/>
            <a:ext cx="1238250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579618"/>
            <a:ext cx="3048000" cy="101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550825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вал 10">
            <a:extLst>
              <a:ext uri="{FF2B5EF4-FFF2-40B4-BE49-F238E27FC236}">
                <a16:creationId xmlns:a16="http://schemas.microsoft.com/office/drawing/2014/main" xmlns="" id="{E132C2BC-4C08-4E2D-A19F-D0B3B9FDBE00}"/>
              </a:ext>
            </a:extLst>
          </p:cNvPr>
          <p:cNvSpPr/>
          <p:nvPr/>
        </p:nvSpPr>
        <p:spPr>
          <a:xfrm>
            <a:off x="66594" y="375557"/>
            <a:ext cx="684000" cy="655827"/>
          </a:xfrm>
          <a:prstGeom prst="ellipse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8911" y="3798443"/>
            <a:ext cx="1781175" cy="17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Овал 23">
            <a:extLst>
              <a:ext uri="{FF2B5EF4-FFF2-40B4-BE49-F238E27FC236}">
                <a16:creationId xmlns:a16="http://schemas.microsoft.com/office/drawing/2014/main" xmlns="" id="{8A6864A0-700C-4337-8DDD-B67D29C3ABCE}"/>
              </a:ext>
            </a:extLst>
          </p:cNvPr>
          <p:cNvSpPr/>
          <p:nvPr/>
        </p:nvSpPr>
        <p:spPr>
          <a:xfrm>
            <a:off x="390525" y="374304"/>
            <a:ext cx="684000" cy="655827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xmlns="" id="{8A6864A0-700C-4337-8DDD-B67D29C3ABCE}"/>
              </a:ext>
            </a:extLst>
          </p:cNvPr>
          <p:cNvSpPr/>
          <p:nvPr/>
        </p:nvSpPr>
        <p:spPr>
          <a:xfrm>
            <a:off x="784171" y="374305"/>
            <a:ext cx="685125" cy="648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9" name="Прямоугольник: скругленные углы 2">
            <a:extLst>
              <a:ext uri="{FF2B5EF4-FFF2-40B4-BE49-F238E27FC236}">
                <a16:creationId xmlns:a16="http://schemas.microsoft.com/office/drawing/2014/main" xmlns="" id="{ECCBBBC0-1165-4FD9-BEC6-7FD18107FFA9}"/>
              </a:ext>
            </a:extLst>
          </p:cNvPr>
          <p:cNvSpPr/>
          <p:nvPr/>
        </p:nvSpPr>
        <p:spPr>
          <a:xfrm>
            <a:off x="1472564" y="326030"/>
            <a:ext cx="8938261" cy="744549"/>
          </a:xfrm>
          <a:prstGeom prst="roundRect">
            <a:avLst>
              <a:gd name="adj" fmla="val 50000"/>
            </a:avLst>
          </a:prstGeom>
          <a:solidFill>
            <a:srgbClr val="5343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prstClr val="white"/>
                </a:solidFill>
                <a:latin typeface="Akrobat ExtraBold" panose="00000900000000000000" pitchFamily="50" charset="-52"/>
                <a:ea typeface="Verdana" panose="020B0604030504040204" pitchFamily="34" charset="0"/>
                <a:cs typeface="Verdana" panose="020B0604030504040204" pitchFamily="34" charset="0"/>
              </a:rPr>
              <a:t>Акция – «Георгиевская ленточка!»</a:t>
            </a:r>
            <a:endParaRPr lang="ru-RU" sz="3600" b="1" dirty="0">
              <a:solidFill>
                <a:prstClr val="white"/>
              </a:solidFill>
              <a:latin typeface="Akrobat ExtraBold" panose="00000900000000000000" pitchFamily="50" charset="-52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1310" y="5372030"/>
            <a:ext cx="1476375" cy="1485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Герб Рязанской области. 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2094" y="32591"/>
            <a:ext cx="1152911" cy="1205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Сапожковский муниципальный район.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2305" y="1330048"/>
            <a:ext cx="852488" cy="1350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0843814" y="2839679"/>
            <a:ext cx="829469" cy="1209156"/>
            <a:chOff x="1568" y="988"/>
            <a:chExt cx="1125" cy="1641"/>
          </a:xfrm>
        </p:grpSpPr>
        <p:pic>
          <p:nvPicPr>
            <p:cNvPr id="3080" name="Picture 8" descr="Логотип-новый-png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8" y="988"/>
              <a:ext cx="1125" cy="16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sp>
          <p:nvSpPr>
            <p:cNvPr id="3" name="Line 9"/>
            <p:cNvSpPr>
              <a:spLocks noChangeShapeType="1"/>
            </p:cNvSpPr>
            <p:nvPr/>
          </p:nvSpPr>
          <p:spPr bwMode="auto">
            <a:xfrm>
              <a:off x="2685" y="1538"/>
              <a:ext cx="0" cy="108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" name="Line 10"/>
            <p:cNvSpPr>
              <a:spLocks noChangeShapeType="1"/>
            </p:cNvSpPr>
            <p:nvPr/>
          </p:nvSpPr>
          <p:spPr bwMode="auto">
            <a:xfrm>
              <a:off x="1574" y="2623"/>
              <a:ext cx="110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40" y="1450420"/>
            <a:ext cx="9984172" cy="4966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236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вал 10">
            <a:extLst>
              <a:ext uri="{FF2B5EF4-FFF2-40B4-BE49-F238E27FC236}">
                <a16:creationId xmlns:a16="http://schemas.microsoft.com/office/drawing/2014/main" xmlns="" id="{E132C2BC-4C08-4E2D-A19F-D0B3B9FDBE00}"/>
              </a:ext>
            </a:extLst>
          </p:cNvPr>
          <p:cNvSpPr/>
          <p:nvPr/>
        </p:nvSpPr>
        <p:spPr>
          <a:xfrm>
            <a:off x="66594" y="375557"/>
            <a:ext cx="684000" cy="655827"/>
          </a:xfrm>
          <a:prstGeom prst="ellipse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8911" y="3798443"/>
            <a:ext cx="1781175" cy="17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Овал 23">
            <a:extLst>
              <a:ext uri="{FF2B5EF4-FFF2-40B4-BE49-F238E27FC236}">
                <a16:creationId xmlns:a16="http://schemas.microsoft.com/office/drawing/2014/main" xmlns="" id="{8A6864A0-700C-4337-8DDD-B67D29C3ABCE}"/>
              </a:ext>
            </a:extLst>
          </p:cNvPr>
          <p:cNvSpPr/>
          <p:nvPr/>
        </p:nvSpPr>
        <p:spPr>
          <a:xfrm>
            <a:off x="390525" y="374304"/>
            <a:ext cx="684000" cy="655827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xmlns="" id="{8A6864A0-700C-4337-8DDD-B67D29C3ABCE}"/>
              </a:ext>
            </a:extLst>
          </p:cNvPr>
          <p:cNvSpPr/>
          <p:nvPr/>
        </p:nvSpPr>
        <p:spPr>
          <a:xfrm>
            <a:off x="784171" y="374305"/>
            <a:ext cx="685125" cy="648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9" name="Прямоугольник: скругленные углы 2">
            <a:extLst>
              <a:ext uri="{FF2B5EF4-FFF2-40B4-BE49-F238E27FC236}">
                <a16:creationId xmlns:a16="http://schemas.microsoft.com/office/drawing/2014/main" xmlns="" id="{ECCBBBC0-1165-4FD9-BEC6-7FD18107FFA9}"/>
              </a:ext>
            </a:extLst>
          </p:cNvPr>
          <p:cNvSpPr/>
          <p:nvPr/>
        </p:nvSpPr>
        <p:spPr>
          <a:xfrm>
            <a:off x="1472564" y="326030"/>
            <a:ext cx="8938261" cy="744549"/>
          </a:xfrm>
          <a:prstGeom prst="roundRect">
            <a:avLst>
              <a:gd name="adj" fmla="val 50000"/>
            </a:avLst>
          </a:prstGeom>
          <a:solidFill>
            <a:srgbClr val="5343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prstClr val="white"/>
                </a:solidFill>
                <a:latin typeface="Akrobat ExtraBold" panose="00000900000000000000" pitchFamily="50" charset="-52"/>
                <a:ea typeface="Verdana" panose="020B0604030504040204" pitchFamily="34" charset="0"/>
                <a:cs typeface="Verdana" panose="020B0604030504040204" pitchFamily="34" charset="0"/>
              </a:rPr>
              <a:t>Акция – «Георгиевская ленточка!»</a:t>
            </a:r>
            <a:endParaRPr lang="ru-RU" sz="3600" b="1" dirty="0">
              <a:solidFill>
                <a:prstClr val="white"/>
              </a:solidFill>
              <a:latin typeface="Akrobat ExtraBold" panose="00000900000000000000" pitchFamily="50" charset="-52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1310" y="5372030"/>
            <a:ext cx="1476375" cy="1485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Герб Рязанской области. 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2094" y="32591"/>
            <a:ext cx="1152911" cy="1205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Сапожковский муниципальный район.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2305" y="1330048"/>
            <a:ext cx="852488" cy="1350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0843814" y="2839679"/>
            <a:ext cx="829469" cy="1209156"/>
            <a:chOff x="1568" y="988"/>
            <a:chExt cx="1125" cy="1641"/>
          </a:xfrm>
        </p:grpSpPr>
        <p:pic>
          <p:nvPicPr>
            <p:cNvPr id="3080" name="Picture 8" descr="Логотип-новый-png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8" y="988"/>
              <a:ext cx="1125" cy="16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sp>
          <p:nvSpPr>
            <p:cNvPr id="3" name="Line 9"/>
            <p:cNvSpPr>
              <a:spLocks noChangeShapeType="1"/>
            </p:cNvSpPr>
            <p:nvPr/>
          </p:nvSpPr>
          <p:spPr bwMode="auto">
            <a:xfrm>
              <a:off x="2685" y="1538"/>
              <a:ext cx="0" cy="108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" name="Line 10"/>
            <p:cNvSpPr>
              <a:spLocks noChangeShapeType="1"/>
            </p:cNvSpPr>
            <p:nvPr/>
          </p:nvSpPr>
          <p:spPr bwMode="auto">
            <a:xfrm>
              <a:off x="1574" y="2623"/>
              <a:ext cx="110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" y="1330048"/>
            <a:ext cx="5307512" cy="3899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105" y="1330048"/>
            <a:ext cx="5036719" cy="3899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797" y="5579618"/>
            <a:ext cx="5370513" cy="106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636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вал 10">
            <a:extLst>
              <a:ext uri="{FF2B5EF4-FFF2-40B4-BE49-F238E27FC236}">
                <a16:creationId xmlns:a16="http://schemas.microsoft.com/office/drawing/2014/main" xmlns="" id="{E132C2BC-4C08-4E2D-A19F-D0B3B9FDBE00}"/>
              </a:ext>
            </a:extLst>
          </p:cNvPr>
          <p:cNvSpPr/>
          <p:nvPr/>
        </p:nvSpPr>
        <p:spPr>
          <a:xfrm>
            <a:off x="66594" y="375557"/>
            <a:ext cx="684000" cy="655827"/>
          </a:xfrm>
          <a:prstGeom prst="ellipse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8911" y="3798443"/>
            <a:ext cx="1781175" cy="17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Овал 23">
            <a:extLst>
              <a:ext uri="{FF2B5EF4-FFF2-40B4-BE49-F238E27FC236}">
                <a16:creationId xmlns:a16="http://schemas.microsoft.com/office/drawing/2014/main" xmlns="" id="{8A6864A0-700C-4337-8DDD-B67D29C3ABCE}"/>
              </a:ext>
            </a:extLst>
          </p:cNvPr>
          <p:cNvSpPr/>
          <p:nvPr/>
        </p:nvSpPr>
        <p:spPr>
          <a:xfrm>
            <a:off x="390525" y="374304"/>
            <a:ext cx="684000" cy="655827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xmlns="" id="{8A6864A0-700C-4337-8DDD-B67D29C3ABCE}"/>
              </a:ext>
            </a:extLst>
          </p:cNvPr>
          <p:cNvSpPr/>
          <p:nvPr/>
        </p:nvSpPr>
        <p:spPr>
          <a:xfrm>
            <a:off x="784171" y="374305"/>
            <a:ext cx="685125" cy="648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9" name="Прямоугольник: скругленные углы 2">
            <a:extLst>
              <a:ext uri="{FF2B5EF4-FFF2-40B4-BE49-F238E27FC236}">
                <a16:creationId xmlns:a16="http://schemas.microsoft.com/office/drawing/2014/main" xmlns="" id="{ECCBBBC0-1165-4FD9-BEC6-7FD18107FFA9}"/>
              </a:ext>
            </a:extLst>
          </p:cNvPr>
          <p:cNvSpPr/>
          <p:nvPr/>
        </p:nvSpPr>
        <p:spPr>
          <a:xfrm>
            <a:off x="1472564" y="326030"/>
            <a:ext cx="8938261" cy="744549"/>
          </a:xfrm>
          <a:prstGeom prst="roundRect">
            <a:avLst>
              <a:gd name="adj" fmla="val 50000"/>
            </a:avLst>
          </a:prstGeom>
          <a:solidFill>
            <a:srgbClr val="5343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prstClr val="white"/>
                </a:solidFill>
                <a:latin typeface="Akrobat ExtraBold" panose="00000900000000000000" pitchFamily="50" charset="-52"/>
                <a:ea typeface="Verdana" panose="020B0604030504040204" pitchFamily="34" charset="0"/>
                <a:cs typeface="Verdana" panose="020B0604030504040204" pitchFamily="34" charset="0"/>
              </a:rPr>
              <a:t>Акция – «Блокадный хлеб»</a:t>
            </a:r>
            <a:endParaRPr lang="ru-RU" sz="4400" b="1" dirty="0">
              <a:solidFill>
                <a:prstClr val="white"/>
              </a:solidFill>
              <a:latin typeface="Akrobat ExtraBold" panose="00000900000000000000" pitchFamily="50" charset="-52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1310" y="5372030"/>
            <a:ext cx="1476375" cy="1485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Герб Рязанской области. 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2094" y="32591"/>
            <a:ext cx="1152911" cy="1205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Сапожковский муниципальный район.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2305" y="1330048"/>
            <a:ext cx="852488" cy="1350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0843814" y="2839679"/>
            <a:ext cx="829469" cy="1209156"/>
            <a:chOff x="1568" y="988"/>
            <a:chExt cx="1125" cy="1641"/>
          </a:xfrm>
        </p:grpSpPr>
        <p:pic>
          <p:nvPicPr>
            <p:cNvPr id="3080" name="Picture 8" descr="Логотип-новый-png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8" y="988"/>
              <a:ext cx="1125" cy="16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sp>
          <p:nvSpPr>
            <p:cNvPr id="3" name="Line 9"/>
            <p:cNvSpPr>
              <a:spLocks noChangeShapeType="1"/>
            </p:cNvSpPr>
            <p:nvPr/>
          </p:nvSpPr>
          <p:spPr bwMode="auto">
            <a:xfrm>
              <a:off x="2685" y="1538"/>
              <a:ext cx="0" cy="108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" name="Line 10"/>
            <p:cNvSpPr>
              <a:spLocks noChangeShapeType="1"/>
            </p:cNvSpPr>
            <p:nvPr/>
          </p:nvSpPr>
          <p:spPr bwMode="auto">
            <a:xfrm>
              <a:off x="1574" y="2623"/>
              <a:ext cx="110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564" y="1209146"/>
            <a:ext cx="8876347" cy="4555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519" y="5797550"/>
            <a:ext cx="5370513" cy="106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651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вал 10">
            <a:extLst>
              <a:ext uri="{FF2B5EF4-FFF2-40B4-BE49-F238E27FC236}">
                <a16:creationId xmlns:a16="http://schemas.microsoft.com/office/drawing/2014/main" xmlns="" id="{E132C2BC-4C08-4E2D-A19F-D0B3B9FDBE00}"/>
              </a:ext>
            </a:extLst>
          </p:cNvPr>
          <p:cNvSpPr/>
          <p:nvPr/>
        </p:nvSpPr>
        <p:spPr>
          <a:xfrm>
            <a:off x="66594" y="375557"/>
            <a:ext cx="684000" cy="655827"/>
          </a:xfrm>
          <a:prstGeom prst="ellipse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8911" y="3798443"/>
            <a:ext cx="1781175" cy="17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Овал 23">
            <a:extLst>
              <a:ext uri="{FF2B5EF4-FFF2-40B4-BE49-F238E27FC236}">
                <a16:creationId xmlns:a16="http://schemas.microsoft.com/office/drawing/2014/main" xmlns="" id="{8A6864A0-700C-4337-8DDD-B67D29C3ABCE}"/>
              </a:ext>
            </a:extLst>
          </p:cNvPr>
          <p:cNvSpPr/>
          <p:nvPr/>
        </p:nvSpPr>
        <p:spPr>
          <a:xfrm>
            <a:off x="390525" y="374304"/>
            <a:ext cx="684000" cy="655827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xmlns="" id="{8A6864A0-700C-4337-8DDD-B67D29C3ABCE}"/>
              </a:ext>
            </a:extLst>
          </p:cNvPr>
          <p:cNvSpPr/>
          <p:nvPr/>
        </p:nvSpPr>
        <p:spPr>
          <a:xfrm>
            <a:off x="784171" y="374305"/>
            <a:ext cx="685125" cy="648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9" name="Прямоугольник: скругленные углы 2">
            <a:extLst>
              <a:ext uri="{FF2B5EF4-FFF2-40B4-BE49-F238E27FC236}">
                <a16:creationId xmlns:a16="http://schemas.microsoft.com/office/drawing/2014/main" xmlns="" id="{ECCBBBC0-1165-4FD9-BEC6-7FD18107FFA9}"/>
              </a:ext>
            </a:extLst>
          </p:cNvPr>
          <p:cNvSpPr/>
          <p:nvPr/>
        </p:nvSpPr>
        <p:spPr>
          <a:xfrm>
            <a:off x="1472564" y="326030"/>
            <a:ext cx="8938261" cy="744549"/>
          </a:xfrm>
          <a:prstGeom prst="roundRect">
            <a:avLst>
              <a:gd name="adj" fmla="val 50000"/>
            </a:avLst>
          </a:prstGeom>
          <a:solidFill>
            <a:srgbClr val="5343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prstClr val="white"/>
                </a:solidFill>
                <a:latin typeface="Akrobat ExtraBold" panose="00000900000000000000" pitchFamily="50" charset="-52"/>
                <a:ea typeface="Verdana" panose="020B0604030504040204" pitchFamily="34" charset="0"/>
                <a:cs typeface="Verdana" panose="020B0604030504040204" pitchFamily="34" charset="0"/>
              </a:rPr>
              <a:t>Социальное волонтерство</a:t>
            </a:r>
            <a:endParaRPr lang="ru-RU" sz="4000" b="1" dirty="0">
              <a:solidFill>
                <a:prstClr val="white"/>
              </a:solidFill>
              <a:latin typeface="Akrobat ExtraBold" panose="00000900000000000000" pitchFamily="50" charset="-52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1310" y="5372030"/>
            <a:ext cx="1476375" cy="1485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Герб Рязанской области. 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2094" y="32591"/>
            <a:ext cx="1152911" cy="1205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Сапожковский муниципальный район.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2305" y="1330048"/>
            <a:ext cx="852488" cy="1350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0843814" y="2839679"/>
            <a:ext cx="829469" cy="1209156"/>
            <a:chOff x="1568" y="988"/>
            <a:chExt cx="1125" cy="1641"/>
          </a:xfrm>
        </p:grpSpPr>
        <p:pic>
          <p:nvPicPr>
            <p:cNvPr id="3080" name="Picture 8" descr="Логотип-новый-png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8" y="988"/>
              <a:ext cx="1125" cy="16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sp>
          <p:nvSpPr>
            <p:cNvPr id="3" name="Line 9"/>
            <p:cNvSpPr>
              <a:spLocks noChangeShapeType="1"/>
            </p:cNvSpPr>
            <p:nvPr/>
          </p:nvSpPr>
          <p:spPr bwMode="auto">
            <a:xfrm>
              <a:off x="2685" y="1538"/>
              <a:ext cx="0" cy="108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" name="Line 10"/>
            <p:cNvSpPr>
              <a:spLocks noChangeShapeType="1"/>
            </p:cNvSpPr>
            <p:nvPr/>
          </p:nvSpPr>
          <p:spPr bwMode="auto">
            <a:xfrm>
              <a:off x="1574" y="2623"/>
              <a:ext cx="110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93" y="1611652"/>
            <a:ext cx="6458571" cy="4841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818" y="1611652"/>
            <a:ext cx="3629093" cy="4841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473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вал 10">
            <a:extLst>
              <a:ext uri="{FF2B5EF4-FFF2-40B4-BE49-F238E27FC236}">
                <a16:creationId xmlns:a16="http://schemas.microsoft.com/office/drawing/2014/main" xmlns="" id="{E132C2BC-4C08-4E2D-A19F-D0B3B9FDBE00}"/>
              </a:ext>
            </a:extLst>
          </p:cNvPr>
          <p:cNvSpPr/>
          <p:nvPr/>
        </p:nvSpPr>
        <p:spPr>
          <a:xfrm>
            <a:off x="66594" y="375557"/>
            <a:ext cx="684000" cy="655827"/>
          </a:xfrm>
          <a:prstGeom prst="ellipse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8911" y="3798443"/>
            <a:ext cx="1781175" cy="17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Овал 23">
            <a:extLst>
              <a:ext uri="{FF2B5EF4-FFF2-40B4-BE49-F238E27FC236}">
                <a16:creationId xmlns:a16="http://schemas.microsoft.com/office/drawing/2014/main" xmlns="" id="{8A6864A0-700C-4337-8DDD-B67D29C3ABCE}"/>
              </a:ext>
            </a:extLst>
          </p:cNvPr>
          <p:cNvSpPr/>
          <p:nvPr/>
        </p:nvSpPr>
        <p:spPr>
          <a:xfrm>
            <a:off x="390525" y="374304"/>
            <a:ext cx="684000" cy="655827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xmlns="" id="{8A6864A0-700C-4337-8DDD-B67D29C3ABCE}"/>
              </a:ext>
            </a:extLst>
          </p:cNvPr>
          <p:cNvSpPr/>
          <p:nvPr/>
        </p:nvSpPr>
        <p:spPr>
          <a:xfrm>
            <a:off x="784171" y="374305"/>
            <a:ext cx="685125" cy="648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9" name="Прямоугольник: скругленные углы 2">
            <a:extLst>
              <a:ext uri="{FF2B5EF4-FFF2-40B4-BE49-F238E27FC236}">
                <a16:creationId xmlns:a16="http://schemas.microsoft.com/office/drawing/2014/main" xmlns="" id="{ECCBBBC0-1165-4FD9-BEC6-7FD18107FFA9}"/>
              </a:ext>
            </a:extLst>
          </p:cNvPr>
          <p:cNvSpPr/>
          <p:nvPr/>
        </p:nvSpPr>
        <p:spPr>
          <a:xfrm>
            <a:off x="1472564" y="326030"/>
            <a:ext cx="8938261" cy="744549"/>
          </a:xfrm>
          <a:prstGeom prst="roundRect">
            <a:avLst>
              <a:gd name="adj" fmla="val 50000"/>
            </a:avLst>
          </a:prstGeom>
          <a:solidFill>
            <a:srgbClr val="5343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prstClr val="white"/>
                </a:solidFill>
                <a:latin typeface="Akrobat ExtraBold" panose="00000900000000000000" pitchFamily="50" charset="-52"/>
                <a:ea typeface="Verdana" panose="020B0604030504040204" pitchFamily="34" charset="0"/>
                <a:cs typeface="Verdana" panose="020B0604030504040204" pitchFamily="34" charset="0"/>
              </a:rPr>
              <a:t>Акция – «Снежный Десант!»</a:t>
            </a:r>
            <a:endParaRPr lang="ru-RU" sz="4000" b="1" dirty="0">
              <a:solidFill>
                <a:prstClr val="white"/>
              </a:solidFill>
              <a:latin typeface="Akrobat ExtraBold" panose="00000900000000000000" pitchFamily="50" charset="-52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1310" y="5372030"/>
            <a:ext cx="1476375" cy="1485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Герб Рязанской области. 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2094" y="32591"/>
            <a:ext cx="1152911" cy="1205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Сапожковский муниципальный район.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2305" y="1330048"/>
            <a:ext cx="852488" cy="1350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0843814" y="2839679"/>
            <a:ext cx="829469" cy="1209156"/>
            <a:chOff x="1568" y="988"/>
            <a:chExt cx="1125" cy="1641"/>
          </a:xfrm>
        </p:grpSpPr>
        <p:pic>
          <p:nvPicPr>
            <p:cNvPr id="3080" name="Picture 8" descr="Логотип-новый-png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8" y="988"/>
              <a:ext cx="1125" cy="16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sp>
          <p:nvSpPr>
            <p:cNvPr id="3" name="Line 9"/>
            <p:cNvSpPr>
              <a:spLocks noChangeShapeType="1"/>
            </p:cNvSpPr>
            <p:nvPr/>
          </p:nvSpPr>
          <p:spPr bwMode="auto">
            <a:xfrm>
              <a:off x="2685" y="1538"/>
              <a:ext cx="0" cy="108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" name="Line 10"/>
            <p:cNvSpPr>
              <a:spLocks noChangeShapeType="1"/>
            </p:cNvSpPr>
            <p:nvPr/>
          </p:nvSpPr>
          <p:spPr bwMode="auto">
            <a:xfrm>
              <a:off x="1574" y="2623"/>
              <a:ext cx="110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130" y="1226583"/>
            <a:ext cx="3672778" cy="2749550"/>
          </a:xfrm>
          <a:prstGeom prst="rect">
            <a:avLst/>
          </a:prstGeom>
          <a:noFill/>
          <a:ln w="38100">
            <a:solidFill>
              <a:srgbClr val="1CB5E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525" y="1226583"/>
            <a:ext cx="3670300" cy="2749550"/>
          </a:xfrm>
          <a:prstGeom prst="rect">
            <a:avLst/>
          </a:prstGeom>
          <a:noFill/>
          <a:ln w="38100">
            <a:solidFill>
              <a:srgbClr val="1CB5E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130" y="3810730"/>
            <a:ext cx="3672778" cy="2801515"/>
          </a:xfrm>
          <a:prstGeom prst="rect">
            <a:avLst/>
          </a:prstGeom>
          <a:noFill/>
          <a:ln w="38100">
            <a:solidFill>
              <a:srgbClr val="1CB5E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525" y="3984009"/>
            <a:ext cx="3670301" cy="2616569"/>
          </a:xfrm>
          <a:prstGeom prst="rect">
            <a:avLst/>
          </a:prstGeom>
          <a:noFill/>
          <a:ln w="38100">
            <a:solidFill>
              <a:srgbClr val="1CB5E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940" y="1263193"/>
            <a:ext cx="1238250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608" y="2476043"/>
            <a:ext cx="1448914" cy="1406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378" y="4044414"/>
            <a:ext cx="1603375" cy="957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8" name="Picture 10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378" y="5272648"/>
            <a:ext cx="1603375" cy="1279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132376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вал 10">
            <a:extLst>
              <a:ext uri="{FF2B5EF4-FFF2-40B4-BE49-F238E27FC236}">
                <a16:creationId xmlns:a16="http://schemas.microsoft.com/office/drawing/2014/main" xmlns="" id="{E132C2BC-4C08-4E2D-A19F-D0B3B9FDBE00}"/>
              </a:ext>
            </a:extLst>
          </p:cNvPr>
          <p:cNvSpPr/>
          <p:nvPr/>
        </p:nvSpPr>
        <p:spPr>
          <a:xfrm>
            <a:off x="66594" y="375557"/>
            <a:ext cx="684000" cy="655827"/>
          </a:xfrm>
          <a:prstGeom prst="ellipse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8911" y="3798443"/>
            <a:ext cx="1781175" cy="17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Овал 23">
            <a:extLst>
              <a:ext uri="{FF2B5EF4-FFF2-40B4-BE49-F238E27FC236}">
                <a16:creationId xmlns:a16="http://schemas.microsoft.com/office/drawing/2014/main" xmlns="" id="{8A6864A0-700C-4337-8DDD-B67D29C3ABCE}"/>
              </a:ext>
            </a:extLst>
          </p:cNvPr>
          <p:cNvSpPr/>
          <p:nvPr/>
        </p:nvSpPr>
        <p:spPr>
          <a:xfrm>
            <a:off x="390525" y="374304"/>
            <a:ext cx="684000" cy="655827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xmlns="" id="{8A6864A0-700C-4337-8DDD-B67D29C3ABCE}"/>
              </a:ext>
            </a:extLst>
          </p:cNvPr>
          <p:cNvSpPr/>
          <p:nvPr/>
        </p:nvSpPr>
        <p:spPr>
          <a:xfrm>
            <a:off x="784171" y="374305"/>
            <a:ext cx="685125" cy="648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9" name="Прямоугольник: скругленные углы 2">
            <a:extLst>
              <a:ext uri="{FF2B5EF4-FFF2-40B4-BE49-F238E27FC236}">
                <a16:creationId xmlns:a16="http://schemas.microsoft.com/office/drawing/2014/main" xmlns="" id="{ECCBBBC0-1165-4FD9-BEC6-7FD18107FFA9}"/>
              </a:ext>
            </a:extLst>
          </p:cNvPr>
          <p:cNvSpPr/>
          <p:nvPr/>
        </p:nvSpPr>
        <p:spPr>
          <a:xfrm>
            <a:off x="1472564" y="326030"/>
            <a:ext cx="8985254" cy="744549"/>
          </a:xfrm>
          <a:prstGeom prst="roundRect">
            <a:avLst>
              <a:gd name="adj" fmla="val 50000"/>
            </a:avLst>
          </a:prstGeom>
          <a:solidFill>
            <a:srgbClr val="5343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prstClr val="white"/>
                </a:solidFill>
                <a:latin typeface="Akrobat ExtraBold" panose="00000900000000000000" pitchFamily="50" charset="-52"/>
                <a:ea typeface="Verdana" panose="020B0604030504040204" pitchFamily="34" charset="0"/>
                <a:cs typeface="Verdana" panose="020B0604030504040204" pitchFamily="34" charset="0"/>
              </a:rPr>
              <a:t>Марафон Добрых Дел-2023 </a:t>
            </a:r>
            <a:endParaRPr lang="ru-RU" sz="3200" b="1" dirty="0">
              <a:solidFill>
                <a:prstClr val="white"/>
              </a:solidFill>
              <a:latin typeface="Akrobat ExtraBold" panose="00000900000000000000" pitchFamily="50" charset="-52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1310" y="5372030"/>
            <a:ext cx="1476375" cy="1485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Герб Рязанской области. 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2094" y="32591"/>
            <a:ext cx="1152911" cy="1205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Сапожковский муниципальный район.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2305" y="1330048"/>
            <a:ext cx="852488" cy="1350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0843814" y="2839679"/>
            <a:ext cx="829469" cy="1209156"/>
            <a:chOff x="1568" y="988"/>
            <a:chExt cx="1125" cy="1641"/>
          </a:xfrm>
        </p:grpSpPr>
        <p:pic>
          <p:nvPicPr>
            <p:cNvPr id="3080" name="Picture 8" descr="Логотип-новый-png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8" y="988"/>
              <a:ext cx="1125" cy="16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sp>
          <p:nvSpPr>
            <p:cNvPr id="3" name="Line 9"/>
            <p:cNvSpPr>
              <a:spLocks noChangeShapeType="1"/>
            </p:cNvSpPr>
            <p:nvPr/>
          </p:nvSpPr>
          <p:spPr bwMode="auto">
            <a:xfrm>
              <a:off x="2685" y="1538"/>
              <a:ext cx="0" cy="108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" name="Line 10"/>
            <p:cNvSpPr>
              <a:spLocks noChangeShapeType="1"/>
            </p:cNvSpPr>
            <p:nvPr/>
          </p:nvSpPr>
          <p:spPr bwMode="auto">
            <a:xfrm>
              <a:off x="1574" y="2623"/>
              <a:ext cx="110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52" y="1235163"/>
            <a:ext cx="5079833" cy="4700223"/>
          </a:xfrm>
          <a:prstGeom prst="rect">
            <a:avLst/>
          </a:prstGeom>
          <a:noFill/>
          <a:ln w="57150">
            <a:solidFill>
              <a:srgbClr val="1CB5E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784" y="1235162"/>
            <a:ext cx="4980034" cy="4700224"/>
          </a:xfrm>
          <a:prstGeom prst="rect">
            <a:avLst/>
          </a:prstGeom>
          <a:noFill/>
          <a:ln w="57150">
            <a:solidFill>
              <a:srgbClr val="1CB5E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286" y="5880544"/>
            <a:ext cx="8937625" cy="117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036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вал 10">
            <a:extLst>
              <a:ext uri="{FF2B5EF4-FFF2-40B4-BE49-F238E27FC236}">
                <a16:creationId xmlns:a16="http://schemas.microsoft.com/office/drawing/2014/main" xmlns="" id="{E132C2BC-4C08-4E2D-A19F-D0B3B9FDBE00}"/>
              </a:ext>
            </a:extLst>
          </p:cNvPr>
          <p:cNvSpPr/>
          <p:nvPr/>
        </p:nvSpPr>
        <p:spPr>
          <a:xfrm>
            <a:off x="66594" y="375557"/>
            <a:ext cx="684000" cy="655827"/>
          </a:xfrm>
          <a:prstGeom prst="ellipse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8911" y="3798443"/>
            <a:ext cx="1781175" cy="17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Овал 23">
            <a:extLst>
              <a:ext uri="{FF2B5EF4-FFF2-40B4-BE49-F238E27FC236}">
                <a16:creationId xmlns:a16="http://schemas.microsoft.com/office/drawing/2014/main" xmlns="" id="{8A6864A0-700C-4337-8DDD-B67D29C3ABCE}"/>
              </a:ext>
            </a:extLst>
          </p:cNvPr>
          <p:cNvSpPr/>
          <p:nvPr/>
        </p:nvSpPr>
        <p:spPr>
          <a:xfrm>
            <a:off x="390525" y="374304"/>
            <a:ext cx="684000" cy="655827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xmlns="" id="{8A6864A0-700C-4337-8DDD-B67D29C3ABCE}"/>
              </a:ext>
            </a:extLst>
          </p:cNvPr>
          <p:cNvSpPr/>
          <p:nvPr/>
        </p:nvSpPr>
        <p:spPr>
          <a:xfrm>
            <a:off x="784171" y="374305"/>
            <a:ext cx="685125" cy="648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1310" y="5372030"/>
            <a:ext cx="1476375" cy="1485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Герб Рязанской области. 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2094" y="32591"/>
            <a:ext cx="1152911" cy="1205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Сапожковский муниципальный район.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2305" y="1330048"/>
            <a:ext cx="852488" cy="1350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0843814" y="2839679"/>
            <a:ext cx="829469" cy="1209156"/>
            <a:chOff x="1568" y="988"/>
            <a:chExt cx="1125" cy="1641"/>
          </a:xfrm>
        </p:grpSpPr>
        <p:pic>
          <p:nvPicPr>
            <p:cNvPr id="3080" name="Picture 8" descr="Логотип-новый-png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8" y="988"/>
              <a:ext cx="1125" cy="16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sp>
          <p:nvSpPr>
            <p:cNvPr id="3" name="Line 9"/>
            <p:cNvSpPr>
              <a:spLocks noChangeShapeType="1"/>
            </p:cNvSpPr>
            <p:nvPr/>
          </p:nvSpPr>
          <p:spPr bwMode="auto">
            <a:xfrm>
              <a:off x="2685" y="1538"/>
              <a:ext cx="0" cy="108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" name="Line 10"/>
            <p:cNvSpPr>
              <a:spLocks noChangeShapeType="1"/>
            </p:cNvSpPr>
            <p:nvPr/>
          </p:nvSpPr>
          <p:spPr bwMode="auto">
            <a:xfrm>
              <a:off x="1574" y="2623"/>
              <a:ext cx="110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pic>
        <p:nvPicPr>
          <p:cNvPr id="18" name="Picture 6" descr="E:\14db54e3-d403-952e-4047-1eb802abc480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525" y="1169441"/>
            <a:ext cx="3796095" cy="2682514"/>
          </a:xfrm>
          <a:prstGeom prst="rect">
            <a:avLst/>
          </a:prstGeom>
          <a:noFill/>
          <a:ln w="57150">
            <a:solidFill>
              <a:srgbClr val="1CB5EA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701" y="1169441"/>
            <a:ext cx="3719510" cy="2629002"/>
          </a:xfrm>
          <a:prstGeom prst="rect">
            <a:avLst/>
          </a:prstGeom>
          <a:noFill/>
          <a:ln w="57150">
            <a:solidFill>
              <a:srgbClr val="1CB5E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524" y="4044414"/>
            <a:ext cx="3796095" cy="2680831"/>
          </a:xfrm>
          <a:prstGeom prst="rect">
            <a:avLst/>
          </a:prstGeom>
          <a:noFill/>
          <a:ln w="57150">
            <a:solidFill>
              <a:srgbClr val="1CB5E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1" y="4031613"/>
            <a:ext cx="3719510" cy="2680831"/>
          </a:xfrm>
          <a:prstGeom prst="rect">
            <a:avLst/>
          </a:prstGeom>
          <a:noFill/>
          <a:ln w="57150">
            <a:solidFill>
              <a:srgbClr val="1CB5E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496" y="153711"/>
            <a:ext cx="8937625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10596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вал 10">
            <a:extLst>
              <a:ext uri="{FF2B5EF4-FFF2-40B4-BE49-F238E27FC236}">
                <a16:creationId xmlns:a16="http://schemas.microsoft.com/office/drawing/2014/main" xmlns="" id="{E132C2BC-4C08-4E2D-A19F-D0B3B9FDBE00}"/>
              </a:ext>
            </a:extLst>
          </p:cNvPr>
          <p:cNvSpPr/>
          <p:nvPr/>
        </p:nvSpPr>
        <p:spPr>
          <a:xfrm>
            <a:off x="66594" y="375557"/>
            <a:ext cx="684000" cy="655827"/>
          </a:xfrm>
          <a:prstGeom prst="ellipse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8911" y="3798443"/>
            <a:ext cx="1781175" cy="17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Овал 23">
            <a:extLst>
              <a:ext uri="{FF2B5EF4-FFF2-40B4-BE49-F238E27FC236}">
                <a16:creationId xmlns:a16="http://schemas.microsoft.com/office/drawing/2014/main" xmlns="" id="{8A6864A0-700C-4337-8DDD-B67D29C3ABCE}"/>
              </a:ext>
            </a:extLst>
          </p:cNvPr>
          <p:cNvSpPr/>
          <p:nvPr/>
        </p:nvSpPr>
        <p:spPr>
          <a:xfrm>
            <a:off x="390525" y="374304"/>
            <a:ext cx="684000" cy="655827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xmlns="" id="{8A6864A0-700C-4337-8DDD-B67D29C3ABCE}"/>
              </a:ext>
            </a:extLst>
          </p:cNvPr>
          <p:cNvSpPr/>
          <p:nvPr/>
        </p:nvSpPr>
        <p:spPr>
          <a:xfrm>
            <a:off x="784171" y="374305"/>
            <a:ext cx="685125" cy="648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9" name="Прямоугольник: скругленные углы 2">
            <a:extLst>
              <a:ext uri="{FF2B5EF4-FFF2-40B4-BE49-F238E27FC236}">
                <a16:creationId xmlns:a16="http://schemas.microsoft.com/office/drawing/2014/main" xmlns="" id="{ECCBBBC0-1165-4FD9-BEC6-7FD18107FFA9}"/>
              </a:ext>
            </a:extLst>
          </p:cNvPr>
          <p:cNvSpPr/>
          <p:nvPr/>
        </p:nvSpPr>
        <p:spPr>
          <a:xfrm>
            <a:off x="1472564" y="326030"/>
            <a:ext cx="8938261" cy="744549"/>
          </a:xfrm>
          <a:prstGeom prst="roundRect">
            <a:avLst>
              <a:gd name="adj" fmla="val 50000"/>
            </a:avLst>
          </a:prstGeom>
          <a:solidFill>
            <a:srgbClr val="5343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prstClr val="white"/>
                </a:solidFill>
                <a:latin typeface="Akrobat ExtraBold" panose="00000900000000000000" pitchFamily="50" charset="-52"/>
                <a:ea typeface="Verdana" panose="020B0604030504040204" pitchFamily="34" charset="0"/>
                <a:cs typeface="Verdana" panose="020B0604030504040204" pitchFamily="34" charset="0"/>
              </a:rPr>
              <a:t>Марафон Добрых Дел-2023</a:t>
            </a:r>
            <a:endParaRPr lang="ru-RU" sz="3200" b="1" dirty="0">
              <a:solidFill>
                <a:prstClr val="white"/>
              </a:solidFill>
              <a:latin typeface="Akrobat ExtraBold" panose="00000900000000000000" pitchFamily="50" charset="-52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1310" y="5372030"/>
            <a:ext cx="1476375" cy="1485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Герб Рязанской области. 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2094" y="32591"/>
            <a:ext cx="1152911" cy="1205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Сапожковский муниципальный район.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2305" y="1330048"/>
            <a:ext cx="852488" cy="1350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0843814" y="2839679"/>
            <a:ext cx="829469" cy="1209156"/>
            <a:chOff x="1568" y="988"/>
            <a:chExt cx="1125" cy="1641"/>
          </a:xfrm>
        </p:grpSpPr>
        <p:pic>
          <p:nvPicPr>
            <p:cNvPr id="3080" name="Picture 8" descr="Логотип-новый-png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8" y="988"/>
              <a:ext cx="1125" cy="16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sp>
          <p:nvSpPr>
            <p:cNvPr id="3" name="Line 9"/>
            <p:cNvSpPr>
              <a:spLocks noChangeShapeType="1"/>
            </p:cNvSpPr>
            <p:nvPr/>
          </p:nvSpPr>
          <p:spPr bwMode="auto">
            <a:xfrm>
              <a:off x="2685" y="1538"/>
              <a:ext cx="0" cy="108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" name="Line 10"/>
            <p:cNvSpPr>
              <a:spLocks noChangeShapeType="1"/>
            </p:cNvSpPr>
            <p:nvPr/>
          </p:nvSpPr>
          <p:spPr bwMode="auto">
            <a:xfrm>
              <a:off x="1574" y="2623"/>
              <a:ext cx="110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4" y="1201711"/>
            <a:ext cx="6940718" cy="4626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3399" y="1201712"/>
            <a:ext cx="3105512" cy="4626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Прямоугольник: скругленные углы 2">
            <a:extLst>
              <a:ext uri="{FF2B5EF4-FFF2-40B4-BE49-F238E27FC236}">
                <a16:creationId xmlns:a16="http://schemas.microsoft.com/office/drawing/2014/main" xmlns="" id="{ECCBBBC0-1165-4FD9-BEC6-7FD18107FFA9}"/>
              </a:ext>
            </a:extLst>
          </p:cNvPr>
          <p:cNvSpPr/>
          <p:nvPr/>
        </p:nvSpPr>
        <p:spPr>
          <a:xfrm>
            <a:off x="1469296" y="5972851"/>
            <a:ext cx="8938261" cy="744549"/>
          </a:xfrm>
          <a:prstGeom prst="roundRect">
            <a:avLst>
              <a:gd name="adj" fmla="val 50000"/>
            </a:avLst>
          </a:prstGeom>
          <a:solidFill>
            <a:srgbClr val="5343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prstClr val="white"/>
                </a:solidFill>
                <a:latin typeface="Akrobat ExtraBold" panose="00000900000000000000" pitchFamily="50" charset="-52"/>
                <a:ea typeface="Verdana" panose="020B0604030504040204" pitchFamily="34" charset="0"/>
                <a:cs typeface="Verdana" panose="020B0604030504040204" pitchFamily="34" charset="0"/>
              </a:rPr>
              <a:t>1 место Черкалин Арсений</a:t>
            </a:r>
            <a:endParaRPr lang="ru-RU" sz="3200" b="1" dirty="0">
              <a:solidFill>
                <a:prstClr val="white"/>
              </a:solidFill>
              <a:latin typeface="Akrobat ExtraBold" panose="00000900000000000000" pitchFamily="50" charset="-52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703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вал 10">
            <a:extLst>
              <a:ext uri="{FF2B5EF4-FFF2-40B4-BE49-F238E27FC236}">
                <a16:creationId xmlns:a16="http://schemas.microsoft.com/office/drawing/2014/main" xmlns="" id="{E132C2BC-4C08-4E2D-A19F-D0B3B9FDBE00}"/>
              </a:ext>
            </a:extLst>
          </p:cNvPr>
          <p:cNvSpPr/>
          <p:nvPr/>
        </p:nvSpPr>
        <p:spPr>
          <a:xfrm>
            <a:off x="66594" y="375557"/>
            <a:ext cx="684000" cy="655827"/>
          </a:xfrm>
          <a:prstGeom prst="ellipse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8911" y="3798443"/>
            <a:ext cx="1781175" cy="17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Овал 23">
            <a:extLst>
              <a:ext uri="{FF2B5EF4-FFF2-40B4-BE49-F238E27FC236}">
                <a16:creationId xmlns:a16="http://schemas.microsoft.com/office/drawing/2014/main" xmlns="" id="{8A6864A0-700C-4337-8DDD-B67D29C3ABCE}"/>
              </a:ext>
            </a:extLst>
          </p:cNvPr>
          <p:cNvSpPr/>
          <p:nvPr/>
        </p:nvSpPr>
        <p:spPr>
          <a:xfrm>
            <a:off x="390525" y="374304"/>
            <a:ext cx="684000" cy="655827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xmlns="" id="{8A6864A0-700C-4337-8DDD-B67D29C3ABCE}"/>
              </a:ext>
            </a:extLst>
          </p:cNvPr>
          <p:cNvSpPr/>
          <p:nvPr/>
        </p:nvSpPr>
        <p:spPr>
          <a:xfrm>
            <a:off x="784171" y="374305"/>
            <a:ext cx="685125" cy="648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9" name="Прямоугольник: скругленные углы 2">
            <a:extLst>
              <a:ext uri="{FF2B5EF4-FFF2-40B4-BE49-F238E27FC236}">
                <a16:creationId xmlns:a16="http://schemas.microsoft.com/office/drawing/2014/main" xmlns="" id="{ECCBBBC0-1165-4FD9-BEC6-7FD18107FFA9}"/>
              </a:ext>
            </a:extLst>
          </p:cNvPr>
          <p:cNvSpPr/>
          <p:nvPr/>
        </p:nvSpPr>
        <p:spPr>
          <a:xfrm>
            <a:off x="1472564" y="326030"/>
            <a:ext cx="8938261" cy="744549"/>
          </a:xfrm>
          <a:prstGeom prst="roundRect">
            <a:avLst>
              <a:gd name="adj" fmla="val 50000"/>
            </a:avLst>
          </a:prstGeom>
          <a:solidFill>
            <a:srgbClr val="5343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prstClr val="white"/>
                </a:solidFill>
                <a:latin typeface="Akrobat ExtraBold" panose="00000900000000000000" pitchFamily="50" charset="-52"/>
                <a:ea typeface="Verdana" panose="020B0604030504040204" pitchFamily="34" charset="0"/>
                <a:cs typeface="Verdana" panose="020B0604030504040204" pitchFamily="34" charset="0"/>
              </a:rPr>
              <a:t>Региональный этап Международной премии </a:t>
            </a:r>
          </a:p>
          <a:p>
            <a:pPr algn="ctr"/>
            <a:r>
              <a:rPr lang="en-US" sz="2800" b="1" dirty="0" smtClean="0">
                <a:solidFill>
                  <a:prstClr val="white"/>
                </a:solidFill>
                <a:latin typeface="Akrobat ExtraBold" panose="00000900000000000000" pitchFamily="50" charset="-52"/>
                <a:ea typeface="Verdana" panose="020B0604030504040204" pitchFamily="34" charset="0"/>
                <a:cs typeface="Verdana" panose="020B0604030504040204" pitchFamily="34" charset="0"/>
              </a:rPr>
              <a:t>#</a:t>
            </a:r>
            <a:r>
              <a:rPr lang="ru-RU" sz="2800" b="1" dirty="0" smtClean="0">
                <a:solidFill>
                  <a:prstClr val="white"/>
                </a:solidFill>
                <a:latin typeface="Akrobat ExtraBold" panose="00000900000000000000" pitchFamily="50" charset="-52"/>
                <a:ea typeface="Verdana" panose="020B0604030504040204" pitchFamily="34" charset="0"/>
                <a:cs typeface="Verdana" panose="020B0604030504040204" pitchFamily="34" charset="0"/>
              </a:rPr>
              <a:t>МЫВМЕСТЕ - 2022</a:t>
            </a:r>
            <a:endParaRPr lang="ru-RU" sz="2800" b="1" dirty="0">
              <a:solidFill>
                <a:prstClr val="white"/>
              </a:solidFill>
              <a:latin typeface="Akrobat ExtraBold" panose="00000900000000000000" pitchFamily="50" charset="-52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1310" y="5372030"/>
            <a:ext cx="1476375" cy="1485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Герб Рязанской области. 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2094" y="32591"/>
            <a:ext cx="1152911" cy="1205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Сапожковский муниципальный район.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2305" y="1330048"/>
            <a:ext cx="852488" cy="1350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0843814" y="2839679"/>
            <a:ext cx="829469" cy="1209156"/>
            <a:chOff x="1568" y="988"/>
            <a:chExt cx="1125" cy="1641"/>
          </a:xfrm>
        </p:grpSpPr>
        <p:pic>
          <p:nvPicPr>
            <p:cNvPr id="3080" name="Picture 8" descr="Логотип-новый-png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8" y="988"/>
              <a:ext cx="1125" cy="16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sp>
          <p:nvSpPr>
            <p:cNvPr id="3" name="Line 9"/>
            <p:cNvSpPr>
              <a:spLocks noChangeShapeType="1"/>
            </p:cNvSpPr>
            <p:nvPr/>
          </p:nvSpPr>
          <p:spPr bwMode="auto">
            <a:xfrm>
              <a:off x="2685" y="1538"/>
              <a:ext cx="0" cy="108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" name="Line 10"/>
            <p:cNvSpPr>
              <a:spLocks noChangeShapeType="1"/>
            </p:cNvSpPr>
            <p:nvPr/>
          </p:nvSpPr>
          <p:spPr bwMode="auto">
            <a:xfrm>
              <a:off x="1574" y="2623"/>
              <a:ext cx="110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pic>
        <p:nvPicPr>
          <p:cNvPr id="20" name="Объект 3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27" y="1158188"/>
            <a:ext cx="3836418" cy="2703658"/>
          </a:xfrm>
          <a:prstGeom prst="rect">
            <a:avLst/>
          </a:prstGeom>
          <a:ln w="57150">
            <a:solidFill>
              <a:srgbClr val="1CB5EA"/>
            </a:solidFill>
          </a:ln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184" y="1178002"/>
            <a:ext cx="3716727" cy="2664030"/>
          </a:xfrm>
          <a:prstGeom prst="rect">
            <a:avLst/>
          </a:prstGeom>
          <a:ln w="57150">
            <a:solidFill>
              <a:srgbClr val="1CB5EA"/>
            </a:solidFill>
          </a:ln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28" y="4024728"/>
            <a:ext cx="3836418" cy="2579060"/>
          </a:xfrm>
          <a:prstGeom prst="rect">
            <a:avLst/>
          </a:prstGeom>
          <a:ln w="57150">
            <a:solidFill>
              <a:srgbClr val="1CB5EA"/>
            </a:solidFill>
          </a:ln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184" y="4024728"/>
            <a:ext cx="3716727" cy="2579060"/>
          </a:xfrm>
          <a:prstGeom prst="rect">
            <a:avLst/>
          </a:prstGeom>
          <a:ln w="57150">
            <a:solidFill>
              <a:srgbClr val="1CB5EA"/>
            </a:solidFill>
          </a:ln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075" y="1158188"/>
            <a:ext cx="1238250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012" y="2671973"/>
            <a:ext cx="1603375" cy="95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079" y="4024728"/>
            <a:ext cx="1397239" cy="1124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512" y="5299327"/>
            <a:ext cx="1349376" cy="1304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255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вал 10">
            <a:extLst>
              <a:ext uri="{FF2B5EF4-FFF2-40B4-BE49-F238E27FC236}">
                <a16:creationId xmlns:a16="http://schemas.microsoft.com/office/drawing/2014/main" xmlns="" id="{E132C2BC-4C08-4E2D-A19F-D0B3B9FDBE00}"/>
              </a:ext>
            </a:extLst>
          </p:cNvPr>
          <p:cNvSpPr/>
          <p:nvPr/>
        </p:nvSpPr>
        <p:spPr>
          <a:xfrm>
            <a:off x="66594" y="375557"/>
            <a:ext cx="684000" cy="655827"/>
          </a:xfrm>
          <a:prstGeom prst="ellipse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8911" y="3798443"/>
            <a:ext cx="1781175" cy="17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Овал 23">
            <a:extLst>
              <a:ext uri="{FF2B5EF4-FFF2-40B4-BE49-F238E27FC236}">
                <a16:creationId xmlns:a16="http://schemas.microsoft.com/office/drawing/2014/main" xmlns="" id="{8A6864A0-700C-4337-8DDD-B67D29C3ABCE}"/>
              </a:ext>
            </a:extLst>
          </p:cNvPr>
          <p:cNvSpPr/>
          <p:nvPr/>
        </p:nvSpPr>
        <p:spPr>
          <a:xfrm>
            <a:off x="390525" y="374304"/>
            <a:ext cx="684000" cy="655827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xmlns="" id="{8A6864A0-700C-4337-8DDD-B67D29C3ABCE}"/>
              </a:ext>
            </a:extLst>
          </p:cNvPr>
          <p:cNvSpPr/>
          <p:nvPr/>
        </p:nvSpPr>
        <p:spPr>
          <a:xfrm>
            <a:off x="784171" y="374305"/>
            <a:ext cx="685125" cy="648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9" name="Прямоугольник: скругленные углы 2">
            <a:extLst>
              <a:ext uri="{FF2B5EF4-FFF2-40B4-BE49-F238E27FC236}">
                <a16:creationId xmlns:a16="http://schemas.microsoft.com/office/drawing/2014/main" xmlns="" id="{ECCBBBC0-1165-4FD9-BEC6-7FD18107FFA9}"/>
              </a:ext>
            </a:extLst>
          </p:cNvPr>
          <p:cNvSpPr/>
          <p:nvPr/>
        </p:nvSpPr>
        <p:spPr>
          <a:xfrm>
            <a:off x="1472564" y="326030"/>
            <a:ext cx="8938261" cy="744549"/>
          </a:xfrm>
          <a:prstGeom prst="roundRect">
            <a:avLst>
              <a:gd name="adj" fmla="val 50000"/>
            </a:avLst>
          </a:prstGeom>
          <a:solidFill>
            <a:srgbClr val="5343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prstClr val="white"/>
                </a:solidFill>
                <a:latin typeface="Akrobat ExtraBold" panose="00000900000000000000" pitchFamily="50" charset="-52"/>
                <a:ea typeface="Verdana" panose="020B0604030504040204" pitchFamily="34" charset="0"/>
                <a:cs typeface="Verdana" panose="020B0604030504040204" pitchFamily="34" charset="0"/>
              </a:rPr>
              <a:t>Знак Губернатора Рязанской области - 2022</a:t>
            </a:r>
            <a:endParaRPr lang="ru-RU" sz="3200" b="1" dirty="0">
              <a:solidFill>
                <a:prstClr val="white"/>
              </a:solidFill>
              <a:latin typeface="Akrobat ExtraBold" panose="00000900000000000000" pitchFamily="50" charset="-52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1310" y="5372030"/>
            <a:ext cx="1476375" cy="1485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Герб Рязанской области. 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2094" y="32591"/>
            <a:ext cx="1152911" cy="1205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Сапожковский муниципальный район.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2305" y="1330048"/>
            <a:ext cx="852488" cy="1350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0843814" y="2839679"/>
            <a:ext cx="829469" cy="1209156"/>
            <a:chOff x="1568" y="988"/>
            <a:chExt cx="1125" cy="1641"/>
          </a:xfrm>
        </p:grpSpPr>
        <p:pic>
          <p:nvPicPr>
            <p:cNvPr id="3080" name="Picture 8" descr="Логотип-новый-png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8" y="988"/>
              <a:ext cx="1125" cy="16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sp>
          <p:nvSpPr>
            <p:cNvPr id="3" name="Line 9"/>
            <p:cNvSpPr>
              <a:spLocks noChangeShapeType="1"/>
            </p:cNvSpPr>
            <p:nvPr/>
          </p:nvSpPr>
          <p:spPr bwMode="auto">
            <a:xfrm>
              <a:off x="2685" y="1538"/>
              <a:ext cx="0" cy="108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" name="Line 10"/>
            <p:cNvSpPr>
              <a:spLocks noChangeShapeType="1"/>
            </p:cNvSpPr>
            <p:nvPr/>
          </p:nvSpPr>
          <p:spPr bwMode="auto">
            <a:xfrm>
              <a:off x="1574" y="2623"/>
              <a:ext cx="110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30" y="1243164"/>
            <a:ext cx="3189322" cy="4249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247" y="1243164"/>
            <a:ext cx="5018442" cy="4249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260" y="1243164"/>
            <a:ext cx="3153566" cy="4249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6296" y="5679246"/>
            <a:ext cx="1092616" cy="1061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3984" y="5705048"/>
            <a:ext cx="1243764" cy="997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832" y="5727065"/>
            <a:ext cx="1601469" cy="953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119" y="5508590"/>
            <a:ext cx="1238250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7230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вал 10">
            <a:extLst>
              <a:ext uri="{FF2B5EF4-FFF2-40B4-BE49-F238E27FC236}">
                <a16:creationId xmlns:a16="http://schemas.microsoft.com/office/drawing/2014/main" xmlns="" id="{E132C2BC-4C08-4E2D-A19F-D0B3B9FDBE00}"/>
              </a:ext>
            </a:extLst>
          </p:cNvPr>
          <p:cNvSpPr/>
          <p:nvPr/>
        </p:nvSpPr>
        <p:spPr>
          <a:xfrm>
            <a:off x="66594" y="375557"/>
            <a:ext cx="684000" cy="655827"/>
          </a:xfrm>
          <a:prstGeom prst="ellipse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8911" y="3798443"/>
            <a:ext cx="1781175" cy="17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Овал 23">
            <a:extLst>
              <a:ext uri="{FF2B5EF4-FFF2-40B4-BE49-F238E27FC236}">
                <a16:creationId xmlns:a16="http://schemas.microsoft.com/office/drawing/2014/main" xmlns="" id="{8A6864A0-700C-4337-8DDD-B67D29C3ABCE}"/>
              </a:ext>
            </a:extLst>
          </p:cNvPr>
          <p:cNvSpPr/>
          <p:nvPr/>
        </p:nvSpPr>
        <p:spPr>
          <a:xfrm>
            <a:off x="390525" y="374304"/>
            <a:ext cx="684000" cy="655827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xmlns="" id="{8A6864A0-700C-4337-8DDD-B67D29C3ABCE}"/>
              </a:ext>
            </a:extLst>
          </p:cNvPr>
          <p:cNvSpPr/>
          <p:nvPr/>
        </p:nvSpPr>
        <p:spPr>
          <a:xfrm>
            <a:off x="784171" y="374305"/>
            <a:ext cx="685125" cy="648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9" name="Прямоугольник: скругленные углы 2">
            <a:extLst>
              <a:ext uri="{FF2B5EF4-FFF2-40B4-BE49-F238E27FC236}">
                <a16:creationId xmlns:a16="http://schemas.microsoft.com/office/drawing/2014/main" xmlns="" id="{ECCBBBC0-1165-4FD9-BEC6-7FD18107FFA9}"/>
              </a:ext>
            </a:extLst>
          </p:cNvPr>
          <p:cNvSpPr/>
          <p:nvPr/>
        </p:nvSpPr>
        <p:spPr>
          <a:xfrm>
            <a:off x="1472564" y="326030"/>
            <a:ext cx="8938261" cy="744549"/>
          </a:xfrm>
          <a:prstGeom prst="roundRect">
            <a:avLst>
              <a:gd name="adj" fmla="val 50000"/>
            </a:avLst>
          </a:prstGeom>
          <a:solidFill>
            <a:srgbClr val="5343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prstClr val="white"/>
                </a:solidFill>
                <a:latin typeface="Akrobat ExtraBold" panose="00000900000000000000" pitchFamily="50" charset="-52"/>
                <a:ea typeface="Verdana" panose="020B0604030504040204" pitchFamily="34" charset="0"/>
                <a:cs typeface="Verdana" panose="020B0604030504040204" pitchFamily="34" charset="0"/>
              </a:rPr>
              <a:t>Победители Регионального конкурса </a:t>
            </a:r>
          </a:p>
          <a:p>
            <a:pPr algn="ctr"/>
            <a:r>
              <a:rPr lang="ru-RU" sz="2800" b="1" dirty="0" smtClean="0">
                <a:solidFill>
                  <a:prstClr val="white"/>
                </a:solidFill>
                <a:latin typeface="Akrobat ExtraBold" panose="00000900000000000000" pitchFamily="50" charset="-52"/>
                <a:ea typeface="Verdana" panose="020B0604030504040204" pitchFamily="34" charset="0"/>
                <a:cs typeface="Verdana" panose="020B0604030504040204" pitchFamily="34" charset="0"/>
              </a:rPr>
              <a:t>«Наследники Победы» г. Рязань</a:t>
            </a:r>
            <a:endParaRPr lang="ru-RU" sz="2800" b="1" dirty="0">
              <a:solidFill>
                <a:prstClr val="white"/>
              </a:solidFill>
              <a:latin typeface="Akrobat ExtraBold" panose="00000900000000000000" pitchFamily="50" charset="-52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1310" y="5372030"/>
            <a:ext cx="1476375" cy="1485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Герб Рязанской области. 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2094" y="32591"/>
            <a:ext cx="1152911" cy="1205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Сапожковский муниципальный район.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2305" y="1330048"/>
            <a:ext cx="852488" cy="1350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0843814" y="2839679"/>
            <a:ext cx="829469" cy="1209156"/>
            <a:chOff x="1568" y="988"/>
            <a:chExt cx="1125" cy="1641"/>
          </a:xfrm>
        </p:grpSpPr>
        <p:pic>
          <p:nvPicPr>
            <p:cNvPr id="3080" name="Picture 8" descr="Логотип-новый-png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8" y="988"/>
              <a:ext cx="1125" cy="16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sp>
          <p:nvSpPr>
            <p:cNvPr id="3" name="Line 9"/>
            <p:cNvSpPr>
              <a:spLocks noChangeShapeType="1"/>
            </p:cNvSpPr>
            <p:nvPr/>
          </p:nvSpPr>
          <p:spPr bwMode="auto">
            <a:xfrm>
              <a:off x="2685" y="1538"/>
              <a:ext cx="0" cy="108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" name="Line 10"/>
            <p:cNvSpPr>
              <a:spLocks noChangeShapeType="1"/>
            </p:cNvSpPr>
            <p:nvPr/>
          </p:nvSpPr>
          <p:spPr bwMode="auto">
            <a:xfrm>
              <a:off x="1574" y="2623"/>
              <a:ext cx="110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1233796"/>
            <a:ext cx="6712500" cy="4477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612" y="1242736"/>
            <a:ext cx="3859213" cy="4468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738" y="2997200"/>
            <a:ext cx="896937" cy="87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8573" y="5772543"/>
            <a:ext cx="1272592" cy="1020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4347" y="5752644"/>
            <a:ext cx="1096963" cy="106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337" y="5803743"/>
            <a:ext cx="1603375" cy="957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678" y="5782249"/>
            <a:ext cx="1032119" cy="1010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568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вал 10">
            <a:extLst>
              <a:ext uri="{FF2B5EF4-FFF2-40B4-BE49-F238E27FC236}">
                <a16:creationId xmlns:a16="http://schemas.microsoft.com/office/drawing/2014/main" xmlns="" id="{E132C2BC-4C08-4E2D-A19F-D0B3B9FDBE00}"/>
              </a:ext>
            </a:extLst>
          </p:cNvPr>
          <p:cNvSpPr/>
          <p:nvPr/>
        </p:nvSpPr>
        <p:spPr>
          <a:xfrm>
            <a:off x="66594" y="375557"/>
            <a:ext cx="684000" cy="655827"/>
          </a:xfrm>
          <a:prstGeom prst="ellipse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8911" y="3798443"/>
            <a:ext cx="1781175" cy="17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Овал 23">
            <a:extLst>
              <a:ext uri="{FF2B5EF4-FFF2-40B4-BE49-F238E27FC236}">
                <a16:creationId xmlns:a16="http://schemas.microsoft.com/office/drawing/2014/main" xmlns="" id="{8A6864A0-700C-4337-8DDD-B67D29C3ABCE}"/>
              </a:ext>
            </a:extLst>
          </p:cNvPr>
          <p:cNvSpPr/>
          <p:nvPr/>
        </p:nvSpPr>
        <p:spPr>
          <a:xfrm>
            <a:off x="390525" y="374304"/>
            <a:ext cx="684000" cy="655827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xmlns="" id="{8A6864A0-700C-4337-8DDD-B67D29C3ABCE}"/>
              </a:ext>
            </a:extLst>
          </p:cNvPr>
          <p:cNvSpPr/>
          <p:nvPr/>
        </p:nvSpPr>
        <p:spPr>
          <a:xfrm>
            <a:off x="784171" y="374305"/>
            <a:ext cx="685125" cy="648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9" name="Прямоугольник: скругленные углы 2">
            <a:extLst>
              <a:ext uri="{FF2B5EF4-FFF2-40B4-BE49-F238E27FC236}">
                <a16:creationId xmlns:a16="http://schemas.microsoft.com/office/drawing/2014/main" xmlns="" id="{ECCBBBC0-1165-4FD9-BEC6-7FD18107FFA9}"/>
              </a:ext>
            </a:extLst>
          </p:cNvPr>
          <p:cNvSpPr/>
          <p:nvPr/>
        </p:nvSpPr>
        <p:spPr>
          <a:xfrm>
            <a:off x="1472564" y="326030"/>
            <a:ext cx="8938261" cy="744549"/>
          </a:xfrm>
          <a:prstGeom prst="roundRect">
            <a:avLst>
              <a:gd name="adj" fmla="val 50000"/>
            </a:avLst>
          </a:prstGeom>
          <a:solidFill>
            <a:srgbClr val="5343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prstClr val="white"/>
                </a:solidFill>
                <a:latin typeface="Akrobat ExtraBold" panose="00000900000000000000" pitchFamily="50" charset="-52"/>
                <a:ea typeface="Verdana" panose="020B0604030504040204" pitchFamily="34" charset="0"/>
                <a:cs typeface="Verdana" panose="020B0604030504040204" pitchFamily="34" charset="0"/>
              </a:rPr>
              <a:t>Победители Регионального конкурса </a:t>
            </a:r>
          </a:p>
          <a:p>
            <a:pPr algn="ctr"/>
            <a:r>
              <a:rPr lang="ru-RU" sz="2800" b="1" dirty="0" smtClean="0">
                <a:solidFill>
                  <a:prstClr val="white"/>
                </a:solidFill>
                <a:latin typeface="Akrobat ExtraBold" panose="00000900000000000000" pitchFamily="50" charset="-52"/>
                <a:ea typeface="Verdana" panose="020B0604030504040204" pitchFamily="34" charset="0"/>
                <a:cs typeface="Verdana" panose="020B0604030504040204" pitchFamily="34" charset="0"/>
              </a:rPr>
              <a:t>«Наследники Победы» г. Рязань</a:t>
            </a:r>
            <a:endParaRPr lang="ru-RU" sz="2800" b="1" dirty="0">
              <a:solidFill>
                <a:prstClr val="white"/>
              </a:solidFill>
              <a:latin typeface="Akrobat ExtraBold" panose="00000900000000000000" pitchFamily="50" charset="-52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1310" y="5372030"/>
            <a:ext cx="1476375" cy="1485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Герб Рязанской области. 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2094" y="32591"/>
            <a:ext cx="1152911" cy="1205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Сапожковский муниципальный район.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2305" y="1330048"/>
            <a:ext cx="852488" cy="1350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0843814" y="2839679"/>
            <a:ext cx="829469" cy="1209156"/>
            <a:chOff x="1568" y="988"/>
            <a:chExt cx="1125" cy="1641"/>
          </a:xfrm>
        </p:grpSpPr>
        <p:pic>
          <p:nvPicPr>
            <p:cNvPr id="3080" name="Picture 8" descr="Логотип-новый-png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8" y="988"/>
              <a:ext cx="1125" cy="16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sp>
          <p:nvSpPr>
            <p:cNvPr id="3" name="Line 9"/>
            <p:cNvSpPr>
              <a:spLocks noChangeShapeType="1"/>
            </p:cNvSpPr>
            <p:nvPr/>
          </p:nvSpPr>
          <p:spPr bwMode="auto">
            <a:xfrm>
              <a:off x="2685" y="1538"/>
              <a:ext cx="0" cy="108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" name="Line 10"/>
            <p:cNvSpPr>
              <a:spLocks noChangeShapeType="1"/>
            </p:cNvSpPr>
            <p:nvPr/>
          </p:nvSpPr>
          <p:spPr bwMode="auto">
            <a:xfrm>
              <a:off x="1574" y="2623"/>
              <a:ext cx="110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1348929"/>
            <a:ext cx="9958386" cy="5130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55681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вал 10">
            <a:extLst>
              <a:ext uri="{FF2B5EF4-FFF2-40B4-BE49-F238E27FC236}">
                <a16:creationId xmlns:a16="http://schemas.microsoft.com/office/drawing/2014/main" xmlns="" id="{E132C2BC-4C08-4E2D-A19F-D0B3B9FDBE00}"/>
              </a:ext>
            </a:extLst>
          </p:cNvPr>
          <p:cNvSpPr/>
          <p:nvPr/>
        </p:nvSpPr>
        <p:spPr>
          <a:xfrm>
            <a:off x="66594" y="375557"/>
            <a:ext cx="684000" cy="655827"/>
          </a:xfrm>
          <a:prstGeom prst="ellipse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8911" y="3798443"/>
            <a:ext cx="1781175" cy="17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Овал 23">
            <a:extLst>
              <a:ext uri="{FF2B5EF4-FFF2-40B4-BE49-F238E27FC236}">
                <a16:creationId xmlns:a16="http://schemas.microsoft.com/office/drawing/2014/main" xmlns="" id="{8A6864A0-700C-4337-8DDD-B67D29C3ABCE}"/>
              </a:ext>
            </a:extLst>
          </p:cNvPr>
          <p:cNvSpPr/>
          <p:nvPr/>
        </p:nvSpPr>
        <p:spPr>
          <a:xfrm>
            <a:off x="390525" y="374304"/>
            <a:ext cx="684000" cy="655827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xmlns="" id="{8A6864A0-700C-4337-8DDD-B67D29C3ABCE}"/>
              </a:ext>
            </a:extLst>
          </p:cNvPr>
          <p:cNvSpPr/>
          <p:nvPr/>
        </p:nvSpPr>
        <p:spPr>
          <a:xfrm>
            <a:off x="784171" y="374305"/>
            <a:ext cx="685125" cy="648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9" name="Прямоугольник: скругленные углы 2">
            <a:extLst>
              <a:ext uri="{FF2B5EF4-FFF2-40B4-BE49-F238E27FC236}">
                <a16:creationId xmlns:a16="http://schemas.microsoft.com/office/drawing/2014/main" xmlns="" id="{ECCBBBC0-1165-4FD9-BEC6-7FD18107FFA9}"/>
              </a:ext>
            </a:extLst>
          </p:cNvPr>
          <p:cNvSpPr/>
          <p:nvPr/>
        </p:nvSpPr>
        <p:spPr>
          <a:xfrm>
            <a:off x="1472564" y="326030"/>
            <a:ext cx="8938261" cy="744549"/>
          </a:xfrm>
          <a:prstGeom prst="roundRect">
            <a:avLst>
              <a:gd name="adj" fmla="val 50000"/>
            </a:avLst>
          </a:prstGeom>
          <a:solidFill>
            <a:srgbClr val="5343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prstClr val="white"/>
                </a:solidFill>
                <a:latin typeface="Akrobat ExtraBold" panose="00000900000000000000" pitchFamily="50" charset="-52"/>
                <a:ea typeface="Verdana" panose="020B0604030504040204" pitchFamily="34" charset="0"/>
                <a:cs typeface="Verdana" panose="020B0604030504040204" pitchFamily="34" charset="0"/>
              </a:rPr>
              <a:t>Слет добровольцев Рязанской области</a:t>
            </a:r>
            <a:endParaRPr lang="ru-RU" sz="3200" b="1" dirty="0">
              <a:solidFill>
                <a:prstClr val="white"/>
              </a:solidFill>
              <a:latin typeface="Akrobat ExtraBold" panose="00000900000000000000" pitchFamily="50" charset="-52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1310" y="5372030"/>
            <a:ext cx="1476375" cy="1485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Герб Рязанской области. 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2094" y="32591"/>
            <a:ext cx="1152911" cy="1205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Сапожковский муниципальный район.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2305" y="1330048"/>
            <a:ext cx="852488" cy="1350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0843814" y="2839679"/>
            <a:ext cx="829469" cy="1209156"/>
            <a:chOff x="1568" y="988"/>
            <a:chExt cx="1125" cy="1641"/>
          </a:xfrm>
        </p:grpSpPr>
        <p:pic>
          <p:nvPicPr>
            <p:cNvPr id="3080" name="Picture 8" descr="Логотип-новый-png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8" y="988"/>
              <a:ext cx="1125" cy="16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sp>
          <p:nvSpPr>
            <p:cNvPr id="3" name="Line 9"/>
            <p:cNvSpPr>
              <a:spLocks noChangeShapeType="1"/>
            </p:cNvSpPr>
            <p:nvPr/>
          </p:nvSpPr>
          <p:spPr bwMode="auto">
            <a:xfrm>
              <a:off x="2685" y="1538"/>
              <a:ext cx="0" cy="108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" name="Line 10"/>
            <p:cNvSpPr>
              <a:spLocks noChangeShapeType="1"/>
            </p:cNvSpPr>
            <p:nvPr/>
          </p:nvSpPr>
          <p:spPr bwMode="auto">
            <a:xfrm>
              <a:off x="1574" y="2623"/>
              <a:ext cx="110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83" y="1618554"/>
            <a:ext cx="3363164" cy="4477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692" y="1618555"/>
            <a:ext cx="6697133" cy="4477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212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2344</TotalTime>
  <Words>166</Words>
  <Application>Microsoft Office PowerPoint</Application>
  <PresentationFormat>Произвольный</PresentationFormat>
  <Paragraphs>48</Paragraphs>
  <Slides>16</Slides>
  <Notes>15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3" baseType="lpstr">
      <vt:lpstr>Arial</vt:lpstr>
      <vt:lpstr>Akrobat ExtraBold</vt:lpstr>
      <vt:lpstr>Adobe Arabic</vt:lpstr>
      <vt:lpstr>Verdana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Событий Партнер</dc:creator>
  <cp:lastModifiedBy>НикитинВА</cp:lastModifiedBy>
  <cp:revision>199</cp:revision>
  <dcterms:created xsi:type="dcterms:W3CDTF">2018-03-27T10:40:04Z</dcterms:created>
  <dcterms:modified xsi:type="dcterms:W3CDTF">2023-10-18T12:03:13Z</dcterms:modified>
</cp:coreProperties>
</file>