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тная запись Майкрософт" initials="УзМ" lastIdx="1" clrIdx="0">
    <p:extLst>
      <p:ext uri="{19B8F6BF-5375-455C-9EA6-DF929625EA0E}">
        <p15:presenceInfo xmlns:p15="http://schemas.microsoft.com/office/powerpoint/2012/main" userId="ff8a4a83f45474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 snapToObjects="1">
      <p:cViewPr varScale="1">
        <p:scale>
          <a:sx n="113" d="100"/>
          <a:sy n="113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05T16:56:00.038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BEE195-C105-0449-A9FB-2FE435DB0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A8EB931-343D-8044-8637-4558C2C95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5F8CB1-F1B8-9045-814C-D5CD93A0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12D01A-7743-A64D-A1EF-CCAE9495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40F9D0-38CD-C648-B2C5-DC17F682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87605B8-375F-1843-BF1B-A07EAA302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7AA562-1123-6F4D-AC96-517024E7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3B56592-0C8C-E347-A1F7-BBE557724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7726ED-B77B-664D-A274-7A7CCD02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30090F-1151-164B-AAF9-4EFBDE02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4D58B-919E-534A-A566-5A5D109B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516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F36DDF1-F418-BB4A-8652-DF89E15496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9E161D4-679C-534E-B18C-1B81BCF22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F33A01-0B81-2D43-B649-2836A589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28EBEE-2952-2D46-8D62-815BF5F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5146B3-25DA-E540-AF7E-0FFD25E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530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CEEB7E-2DBD-F946-A1A5-C366275F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6432A4-B009-7042-A240-007D64F3E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E63B0C-D58B-0945-9A07-0C271DF8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1B56A-D44E-AD49-8D86-2114B8A1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5A6A71-91DF-A745-B741-69EC0D98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752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5499E-A806-E44C-9B98-0CFFCD8C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DD87B9-888E-1A4F-8C17-F74D37F49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6AA31F-6BB4-8440-9118-4B339681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0AB5D-1641-0F43-BC12-1DC63241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A0029A-420E-BA4C-8DC2-8D2221E6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490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92F40C-AD01-884C-B005-610B0E8E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515A58-27AC-2843-AA89-66B8B2500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47D573-63D4-8F44-A1C0-FCD71D515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BA4D90-E6BC-024D-A9F6-1F04A264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2CBA43-E42A-C943-9A98-D9974B12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B541BBD-B66D-984B-BDCB-725B6A6B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669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A45A07-09FE-A644-8F3F-5FA19518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C34D38-4673-4849-BE7A-61C1A2ED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E3BB178-1A55-294D-A5FA-EFF0AA51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FB1F9A2-1C07-9844-83C2-4B430CE10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DA425AE-0215-DB44-9C85-2FFBE6BC4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8F1BCD8-1677-1041-A4D1-6A5B1E1B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C3BD160-8BB5-EC4F-B29A-FF7AD6B4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C05B4D0-D697-7C41-B05C-16D72197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88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CA8C7-3261-B346-847B-30BFBAB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852E49-FE7C-E14F-8E2F-2C3180DA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B7DDC9-75FE-BC41-A1FC-C9C2221B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8E2A1E3-13B0-4C44-BCAD-61A1E39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272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30CB02-52A4-D44E-A76E-634F061E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06EB864-22BF-4840-AA08-7E155F39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F813FD-6ADC-1B4B-8D24-441A003E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6435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41DC22-CD07-084C-9029-17B81BF9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4E8EE-3FF7-9145-8098-82BB3D11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CF1687-C97D-8A49-8117-5B23280B4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12D009-E375-1446-B13C-1FEEF8D7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AA1FF5-0F7C-D34F-9D77-B249E110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017B3A-C53A-9246-BF99-9BFA49CA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120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BC026-8D10-9C4B-ABF9-CF286AA9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262F69A-76D3-A94D-9327-D7839E6BB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66E33E9-ABD1-3843-A855-85A35582F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A3464C-2B34-6D46-9081-C3108F8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8193454-9970-0543-A50A-855B228C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43592F-2038-C640-8D70-0784CDA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041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639724-7379-7345-BF21-A7B085BAB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7B3DF6-F243-C346-9EFD-F1B232846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97B167-B9ED-1A47-8B66-D46DBC181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A979-FA07-5548-88E0-15C2F5FBA35A}" type="datetimeFigureOut">
              <a:rPr lang="x-none" smtClean="0"/>
              <a:t>05.02.2023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FC1FB9-BA07-4D4F-9EF0-1DA84D1B9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403589-F2F3-2045-8B39-41873FE94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BBB452D-0902-594A-B7D5-9D29EDF62CD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767996-4F16-F94F-BB59-52777B282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3628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Волонтерский штаб станицы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Васюринской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224DE36-3E59-D44C-B15D-A563B58E0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3303"/>
            <a:ext cx="9144000" cy="1655762"/>
          </a:xfrm>
        </p:spPr>
        <p:txBody>
          <a:bodyPr/>
          <a:lstStyle/>
          <a:p>
            <a:r>
              <a:rPr lang="ru-RU" dirty="0" smtClean="0"/>
              <a:t>МБУ «КДЦ </a:t>
            </a:r>
            <a:r>
              <a:rPr lang="ru-RU" dirty="0" err="1" smtClean="0"/>
              <a:t>ст.Васюринской</a:t>
            </a:r>
            <a:r>
              <a:rPr lang="ru-RU" dirty="0" smtClean="0"/>
              <a:t>»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081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Вот как-то так прошел наш год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  <a:r>
              <a:rPr lang="ru-RU" smtClean="0"/>
              <a:t>за просмотр!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1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CD71CC-C4FD-864F-9CB3-9B045008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28" y="269477"/>
            <a:ext cx="4524440" cy="889631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Bad Script" panose="02000000000000000000" pitchFamily="2" charset="0"/>
              </a:rPr>
              <a:t>За 2022 год наши волонтеры провели более 19 крупных мероприятий, вот 7 наиболее важных  </a:t>
            </a:r>
            <a:endParaRPr lang="x-none" sz="2000" dirty="0">
              <a:latin typeface="Bad Script" panose="02000000000000000000" pitchFamily="2" charset="0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="" xmlns:a16="http://schemas.microsoft.com/office/drawing/2014/main" id="{78168FD3-AA4C-064A-A268-3885FE683731}"/>
              </a:ext>
            </a:extLst>
          </p:cNvPr>
          <p:cNvGrpSpPr>
            <a:grpSpLocks/>
          </p:cNvGrpSpPr>
          <p:nvPr/>
        </p:nvGrpSpPr>
        <p:grpSpPr bwMode="auto">
          <a:xfrm>
            <a:off x="3675127" y="1323304"/>
            <a:ext cx="4630738" cy="646025"/>
            <a:chOff x="1332" y="1692"/>
            <a:chExt cx="4487" cy="569"/>
          </a:xfrm>
        </p:grpSpPr>
        <p:sp>
          <p:nvSpPr>
            <p:cNvPr id="10" name="Line 8">
              <a:extLst>
                <a:ext uri="{FF2B5EF4-FFF2-40B4-BE49-F238E27FC236}">
                  <a16:creationId xmlns="" xmlns:a16="http://schemas.microsoft.com/office/drawing/2014/main" id="{B1303EF3-E664-FA46-995A-E481EEE82323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721" y="2231"/>
              <a:ext cx="4098" cy="27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="" xmlns:a16="http://schemas.microsoft.com/office/drawing/2014/main" id="{E0CF3107-0391-7A4D-AF2B-815AC51EAA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51" y="1970"/>
              <a:ext cx="334" cy="17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="" xmlns:a16="http://schemas.microsoft.com/office/drawing/2014/main" id="{16CB42B0-1E4A-184D-A9CB-9A08056101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77" y="1692"/>
              <a:ext cx="2613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Bad Script" panose="02000000000000000000" pitchFamily="2" charset="0"/>
                </a:rPr>
                <a:t>Детская летняя комната </a:t>
              </a:r>
              <a:endParaRPr lang="ru-RU" b="1" dirty="0" smtClean="0">
                <a:latin typeface="Bad Script" panose="02000000000000000000" pitchFamily="2" charset="0"/>
              </a:endParaRPr>
            </a:p>
            <a:p>
              <a:r>
                <a:rPr lang="ru-RU" b="1" dirty="0" smtClean="0">
                  <a:latin typeface="Bad Script" panose="02000000000000000000" pitchFamily="2" charset="0"/>
                </a:rPr>
                <a:t>"</a:t>
              </a:r>
              <a:r>
                <a:rPr lang="ru-RU" b="1" dirty="0">
                  <a:latin typeface="Bad Script" panose="02000000000000000000" pitchFamily="2" charset="0"/>
                </a:rPr>
                <a:t>Общество фантазёров"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="" xmlns:a16="http://schemas.microsoft.com/office/drawing/2014/main" id="{3CFFFF1E-322B-CA4C-9151-1CDC245FEB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5" y="1872"/>
              <a:ext cx="10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29" name="Group 7">
            <a:extLst>
              <a:ext uri="{FF2B5EF4-FFF2-40B4-BE49-F238E27FC236}">
                <a16:creationId xmlns="" xmlns:a16="http://schemas.microsoft.com/office/drawing/2014/main" id="{78168FD3-AA4C-064A-A268-3885FE683731}"/>
              </a:ext>
            </a:extLst>
          </p:cNvPr>
          <p:cNvGrpSpPr>
            <a:grpSpLocks/>
          </p:cNvGrpSpPr>
          <p:nvPr/>
        </p:nvGrpSpPr>
        <p:grpSpPr bwMode="auto">
          <a:xfrm>
            <a:off x="3675127" y="2084292"/>
            <a:ext cx="4630738" cy="831089"/>
            <a:chOff x="1332" y="1872"/>
            <a:chExt cx="4487" cy="732"/>
          </a:xfrm>
        </p:grpSpPr>
        <p:sp>
          <p:nvSpPr>
            <p:cNvPr id="30" name="Line 8">
              <a:extLst>
                <a:ext uri="{FF2B5EF4-FFF2-40B4-BE49-F238E27FC236}">
                  <a16:creationId xmlns="" xmlns:a16="http://schemas.microsoft.com/office/drawing/2014/main" id="{B1303EF3-E664-FA46-995A-E481EEE82323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721" y="2223"/>
              <a:ext cx="4098" cy="35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9">
              <a:extLst>
                <a:ext uri="{FF2B5EF4-FFF2-40B4-BE49-F238E27FC236}">
                  <a16:creationId xmlns="" xmlns:a16="http://schemas.microsoft.com/office/drawing/2014/main" id="{E0CF3107-0391-7A4D-AF2B-815AC51EAA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51" y="1970"/>
              <a:ext cx="334" cy="17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isometricOffAxis2Left"/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" name="Text Box 10">
              <a:extLst>
                <a:ext uri="{FF2B5EF4-FFF2-40B4-BE49-F238E27FC236}">
                  <a16:creationId xmlns="" xmlns:a16="http://schemas.microsoft.com/office/drawing/2014/main" id="{16CB42B0-1E4A-184D-A9CB-9A08056101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77" y="1881"/>
              <a:ext cx="259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400" b="1" dirty="0">
                  <a:latin typeface="Bad Script" panose="02000000000000000000" pitchFamily="2" charset="0"/>
                </a:rPr>
                <a:t>Любимая станица, с днем рождения</a:t>
              </a:r>
              <a:r>
                <a:rPr lang="ru-RU" sz="1400" b="1" dirty="0"/>
                <a:t>!</a:t>
              </a:r>
            </a:p>
          </p:txBody>
        </p:sp>
        <p:sp>
          <p:nvSpPr>
            <p:cNvPr id="33" name="Text Box 11">
              <a:extLst>
                <a:ext uri="{FF2B5EF4-FFF2-40B4-BE49-F238E27FC236}">
                  <a16:creationId xmlns="" xmlns:a16="http://schemas.microsoft.com/office/drawing/2014/main" id="{3CFFFF1E-322B-CA4C-9151-1CDC245FEB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5" y="1872"/>
              <a:ext cx="100" cy="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2</a:t>
              </a:r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7">
            <a:extLst>
              <a:ext uri="{FF2B5EF4-FFF2-40B4-BE49-F238E27FC236}">
                <a16:creationId xmlns="" xmlns:a16="http://schemas.microsoft.com/office/drawing/2014/main" id="{78168FD3-AA4C-064A-A268-3885FE683731}"/>
              </a:ext>
            </a:extLst>
          </p:cNvPr>
          <p:cNvGrpSpPr>
            <a:grpSpLocks/>
          </p:cNvGrpSpPr>
          <p:nvPr/>
        </p:nvGrpSpPr>
        <p:grpSpPr bwMode="auto">
          <a:xfrm>
            <a:off x="3675126" y="2713323"/>
            <a:ext cx="4630738" cy="928732"/>
            <a:chOff x="1332" y="1786"/>
            <a:chExt cx="2917" cy="818"/>
          </a:xfrm>
        </p:grpSpPr>
        <p:sp>
          <p:nvSpPr>
            <p:cNvPr id="35" name="Line 8">
              <a:extLst>
                <a:ext uri="{FF2B5EF4-FFF2-40B4-BE49-F238E27FC236}">
                  <a16:creationId xmlns="" xmlns:a16="http://schemas.microsoft.com/office/drawing/2014/main" id="{B1303EF3-E664-FA46-995A-E481EEE8232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721" y="2258"/>
              <a:ext cx="2528" cy="3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9">
              <a:extLst>
                <a:ext uri="{FF2B5EF4-FFF2-40B4-BE49-F238E27FC236}">
                  <a16:creationId xmlns="" xmlns:a16="http://schemas.microsoft.com/office/drawing/2014/main" id="{E0CF3107-0391-7A4D-AF2B-815AC51EAA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51" y="1970"/>
              <a:ext cx="334" cy="17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37" name="Text Box 10">
              <a:extLst>
                <a:ext uri="{FF2B5EF4-FFF2-40B4-BE49-F238E27FC236}">
                  <a16:creationId xmlns="" xmlns:a16="http://schemas.microsoft.com/office/drawing/2014/main" id="{16CB42B0-1E4A-184D-A9CB-9A08056101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15" y="1786"/>
              <a:ext cx="189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err="1">
                  <a:latin typeface="Bad Script" panose="02000000000000000000" pitchFamily="2" charset="0"/>
                </a:rPr>
                <a:t>Васюринский</a:t>
              </a:r>
              <a:r>
                <a:rPr lang="ru-RU" sz="2400" b="1" dirty="0">
                  <a:latin typeface="Bad Script" panose="02000000000000000000" pitchFamily="2" charset="0"/>
                </a:rPr>
                <a:t> Разгуляй!</a:t>
              </a:r>
            </a:p>
          </p:txBody>
        </p:sp>
        <p:sp>
          <p:nvSpPr>
            <p:cNvPr id="38" name="Text Box 11">
              <a:extLst>
                <a:ext uri="{FF2B5EF4-FFF2-40B4-BE49-F238E27FC236}">
                  <a16:creationId xmlns="" xmlns:a16="http://schemas.microsoft.com/office/drawing/2014/main" id="{3CFFFF1E-322B-CA4C-9151-1CDC245FEB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5" y="1872"/>
              <a:ext cx="100" cy="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3</a:t>
              </a:r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Group 7">
            <a:extLst>
              <a:ext uri="{FF2B5EF4-FFF2-40B4-BE49-F238E27FC236}">
                <a16:creationId xmlns="" xmlns:a16="http://schemas.microsoft.com/office/drawing/2014/main" id="{78168FD3-AA4C-064A-A268-3885FE683731}"/>
              </a:ext>
            </a:extLst>
          </p:cNvPr>
          <p:cNvGrpSpPr>
            <a:grpSpLocks/>
          </p:cNvGrpSpPr>
          <p:nvPr/>
        </p:nvGrpSpPr>
        <p:grpSpPr bwMode="auto">
          <a:xfrm>
            <a:off x="3697815" y="3351949"/>
            <a:ext cx="4630738" cy="892399"/>
            <a:chOff x="1332" y="1751"/>
            <a:chExt cx="2917" cy="786"/>
          </a:xfrm>
        </p:grpSpPr>
        <p:sp>
          <p:nvSpPr>
            <p:cNvPr id="40" name="Line 8">
              <a:extLst>
                <a:ext uri="{FF2B5EF4-FFF2-40B4-BE49-F238E27FC236}">
                  <a16:creationId xmlns="" xmlns:a16="http://schemas.microsoft.com/office/drawing/2014/main" id="{B1303EF3-E664-FA46-995A-E481EEE8232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721" y="2258"/>
              <a:ext cx="2528" cy="3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9">
              <a:extLst>
                <a:ext uri="{FF2B5EF4-FFF2-40B4-BE49-F238E27FC236}">
                  <a16:creationId xmlns="" xmlns:a16="http://schemas.microsoft.com/office/drawing/2014/main" id="{E0CF3107-0391-7A4D-AF2B-815AC51EAA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51" y="1970"/>
              <a:ext cx="334" cy="17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2" name="Text Box 10">
              <a:extLst>
                <a:ext uri="{FF2B5EF4-FFF2-40B4-BE49-F238E27FC236}">
                  <a16:creationId xmlns="" xmlns:a16="http://schemas.microsoft.com/office/drawing/2014/main" id="{16CB42B0-1E4A-184D-A9CB-9A08056101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062" y="1751"/>
              <a:ext cx="2148" cy="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latin typeface="Bad Script" panose="02000000000000000000" pitchFamily="2" charset="0"/>
                </a:rPr>
                <a:t>День освобождения Краснодарского края и завершения Битвы за Кавказ</a:t>
              </a:r>
            </a:p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 Box 11">
              <a:extLst>
                <a:ext uri="{FF2B5EF4-FFF2-40B4-BE49-F238E27FC236}">
                  <a16:creationId xmlns="" xmlns:a16="http://schemas.microsoft.com/office/drawing/2014/main" id="{3CFFFF1E-322B-CA4C-9151-1CDC245FEB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5" y="1872"/>
              <a:ext cx="10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FFFFFF"/>
                  </a:solidFill>
                </a:rPr>
                <a:t>4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7">
            <a:extLst>
              <a:ext uri="{FF2B5EF4-FFF2-40B4-BE49-F238E27FC236}">
                <a16:creationId xmlns="" xmlns:a16="http://schemas.microsoft.com/office/drawing/2014/main" id="{78168FD3-AA4C-064A-A268-3885FE683731}"/>
              </a:ext>
            </a:extLst>
          </p:cNvPr>
          <p:cNvGrpSpPr>
            <a:grpSpLocks/>
          </p:cNvGrpSpPr>
          <p:nvPr/>
        </p:nvGrpSpPr>
        <p:grpSpPr bwMode="auto">
          <a:xfrm>
            <a:off x="3679889" y="4111718"/>
            <a:ext cx="4630738" cy="911701"/>
            <a:chOff x="1332" y="1801"/>
            <a:chExt cx="2917" cy="803"/>
          </a:xfrm>
        </p:grpSpPr>
        <p:sp>
          <p:nvSpPr>
            <p:cNvPr id="45" name="Line 8">
              <a:extLst>
                <a:ext uri="{FF2B5EF4-FFF2-40B4-BE49-F238E27FC236}">
                  <a16:creationId xmlns="" xmlns:a16="http://schemas.microsoft.com/office/drawing/2014/main" id="{B1303EF3-E664-FA46-995A-E481EEE8232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721" y="2258"/>
              <a:ext cx="2528" cy="3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9">
              <a:extLst>
                <a:ext uri="{FF2B5EF4-FFF2-40B4-BE49-F238E27FC236}">
                  <a16:creationId xmlns="" xmlns:a16="http://schemas.microsoft.com/office/drawing/2014/main" id="{E0CF3107-0391-7A4D-AF2B-815AC51EAA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51" y="1970"/>
              <a:ext cx="334" cy="17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7" name="Text Box 10">
              <a:extLst>
                <a:ext uri="{FF2B5EF4-FFF2-40B4-BE49-F238E27FC236}">
                  <a16:creationId xmlns="" xmlns:a16="http://schemas.microsoft.com/office/drawing/2014/main" id="{16CB42B0-1E4A-184D-A9CB-9A08056101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77" y="1801"/>
              <a:ext cx="113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>
                  <a:latin typeface="Bad Script" panose="02000000000000000000" pitchFamily="2" charset="0"/>
                </a:rPr>
                <a:t>Ночь искусств</a:t>
              </a:r>
            </a:p>
          </p:txBody>
        </p:sp>
        <p:sp>
          <p:nvSpPr>
            <p:cNvPr id="48" name="Text Box 11">
              <a:extLst>
                <a:ext uri="{FF2B5EF4-FFF2-40B4-BE49-F238E27FC236}">
                  <a16:creationId xmlns="" xmlns:a16="http://schemas.microsoft.com/office/drawing/2014/main" id="{3CFFFF1E-322B-CA4C-9151-1CDC245FEB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5" y="1872"/>
              <a:ext cx="100" cy="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5</a:t>
              </a:r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" name="Group 7">
            <a:extLst>
              <a:ext uri="{FF2B5EF4-FFF2-40B4-BE49-F238E27FC236}">
                <a16:creationId xmlns="" xmlns:a16="http://schemas.microsoft.com/office/drawing/2014/main" id="{78168FD3-AA4C-064A-A268-3885FE683731}"/>
              </a:ext>
            </a:extLst>
          </p:cNvPr>
          <p:cNvGrpSpPr>
            <a:grpSpLocks/>
          </p:cNvGrpSpPr>
          <p:nvPr/>
        </p:nvGrpSpPr>
        <p:grpSpPr bwMode="auto">
          <a:xfrm>
            <a:off x="3675126" y="4810937"/>
            <a:ext cx="4630738" cy="542706"/>
            <a:chOff x="1332" y="1801"/>
            <a:chExt cx="2917" cy="478"/>
          </a:xfrm>
        </p:grpSpPr>
        <p:sp>
          <p:nvSpPr>
            <p:cNvPr id="50" name="Line 8">
              <a:extLst>
                <a:ext uri="{FF2B5EF4-FFF2-40B4-BE49-F238E27FC236}">
                  <a16:creationId xmlns="" xmlns:a16="http://schemas.microsoft.com/office/drawing/2014/main" id="{B1303EF3-E664-FA46-995A-E481EEE8232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721" y="2258"/>
              <a:ext cx="2528" cy="3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9">
              <a:extLst>
                <a:ext uri="{FF2B5EF4-FFF2-40B4-BE49-F238E27FC236}">
                  <a16:creationId xmlns="" xmlns:a16="http://schemas.microsoft.com/office/drawing/2014/main" id="{E0CF3107-0391-7A4D-AF2B-815AC51EAA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51" y="1970"/>
              <a:ext cx="334" cy="17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2" name="Text Box 10">
              <a:extLst>
                <a:ext uri="{FF2B5EF4-FFF2-40B4-BE49-F238E27FC236}">
                  <a16:creationId xmlns="" xmlns:a16="http://schemas.microsoft.com/office/drawing/2014/main" id="{16CB42B0-1E4A-184D-A9CB-9A08056101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01" y="1801"/>
              <a:ext cx="177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b="1" dirty="0" smtClean="0">
                  <a:solidFill>
                    <a:srgbClr val="000000"/>
                  </a:solidFill>
                  <a:latin typeface="Bad Script" panose="02000000000000000000" pitchFamily="2" charset="0"/>
                </a:rPr>
                <a:t>Муниципальные Ёлки</a:t>
              </a:r>
              <a:endParaRPr lang="en-US" sz="2400" b="1" dirty="0">
                <a:solidFill>
                  <a:srgbClr val="000000"/>
                </a:solidFill>
                <a:latin typeface="Bad Script" panose="02000000000000000000" pitchFamily="2" charset="0"/>
              </a:endParaRPr>
            </a:p>
          </p:txBody>
        </p:sp>
        <p:sp>
          <p:nvSpPr>
            <p:cNvPr id="53" name="Text Box 11">
              <a:extLst>
                <a:ext uri="{FF2B5EF4-FFF2-40B4-BE49-F238E27FC236}">
                  <a16:creationId xmlns="" xmlns:a16="http://schemas.microsoft.com/office/drawing/2014/main" id="{3CFFFF1E-322B-CA4C-9151-1CDC245FEB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5" y="1872"/>
              <a:ext cx="10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FFFFFF"/>
                  </a:solidFill>
                </a:rPr>
                <a:t>6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4" name="Group 7">
            <a:extLst>
              <a:ext uri="{FF2B5EF4-FFF2-40B4-BE49-F238E27FC236}">
                <a16:creationId xmlns="" xmlns:a16="http://schemas.microsoft.com/office/drawing/2014/main" id="{78168FD3-AA4C-064A-A268-3885FE683731}"/>
              </a:ext>
            </a:extLst>
          </p:cNvPr>
          <p:cNvGrpSpPr>
            <a:grpSpLocks/>
          </p:cNvGrpSpPr>
          <p:nvPr/>
        </p:nvGrpSpPr>
        <p:grpSpPr bwMode="auto">
          <a:xfrm>
            <a:off x="3684652" y="5485524"/>
            <a:ext cx="4630738" cy="542706"/>
            <a:chOff x="1332" y="1801"/>
            <a:chExt cx="2917" cy="478"/>
          </a:xfrm>
        </p:grpSpPr>
        <p:sp>
          <p:nvSpPr>
            <p:cNvPr id="55" name="Line 8">
              <a:extLst>
                <a:ext uri="{FF2B5EF4-FFF2-40B4-BE49-F238E27FC236}">
                  <a16:creationId xmlns="" xmlns:a16="http://schemas.microsoft.com/office/drawing/2014/main" id="{B1303EF3-E664-FA46-995A-E481EEE8232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721" y="2258"/>
              <a:ext cx="2528" cy="3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9">
              <a:extLst>
                <a:ext uri="{FF2B5EF4-FFF2-40B4-BE49-F238E27FC236}">
                  <a16:creationId xmlns="" xmlns:a16="http://schemas.microsoft.com/office/drawing/2014/main" id="{E0CF3107-0391-7A4D-AF2B-815AC51EAA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51" y="1970"/>
              <a:ext cx="334" cy="17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7" name="Text Box 10">
              <a:extLst>
                <a:ext uri="{FF2B5EF4-FFF2-40B4-BE49-F238E27FC236}">
                  <a16:creationId xmlns="" xmlns:a16="http://schemas.microsoft.com/office/drawing/2014/main" id="{16CB42B0-1E4A-184D-A9CB-9A08056101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01" y="1801"/>
              <a:ext cx="144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b="1" dirty="0" smtClean="0">
                  <a:solidFill>
                    <a:srgbClr val="000000"/>
                  </a:solidFill>
                  <a:latin typeface="Bad Script" panose="02000000000000000000" pitchFamily="2" charset="0"/>
                </a:rPr>
                <a:t>Социальные Ёлки</a:t>
              </a:r>
              <a:endParaRPr lang="en-US" sz="2400" b="1" dirty="0">
                <a:solidFill>
                  <a:srgbClr val="000000"/>
                </a:solidFill>
                <a:latin typeface="Bad Script" panose="02000000000000000000" pitchFamily="2" charset="0"/>
              </a:endParaRPr>
            </a:p>
          </p:txBody>
        </p:sp>
        <p:sp>
          <p:nvSpPr>
            <p:cNvPr id="58" name="Text Box 11">
              <a:extLst>
                <a:ext uri="{FF2B5EF4-FFF2-40B4-BE49-F238E27FC236}">
                  <a16:creationId xmlns="" xmlns:a16="http://schemas.microsoft.com/office/drawing/2014/main" id="{3CFFFF1E-322B-CA4C-9151-1CDC245FEB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5" y="1872"/>
              <a:ext cx="10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7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0891" y="1681195"/>
            <a:ext cx="2577738" cy="445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6389" y="1681195"/>
            <a:ext cx="2612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d Script" panose="02000000000000000000" pitchFamily="2" charset="0"/>
                <a:cs typeface="Times New Roman" panose="02020603050405020304" pitchFamily="18" charset="0"/>
              </a:rPr>
              <a:t>1 мая 2022 года на базе МБУ «Культурно-Досуговый центр» станицы Васюринской был создан волонтерский штаб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2113" y="1783880"/>
            <a:ext cx="3132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d Script" panose="02000000000000000000" pitchFamily="2" charset="0"/>
              </a:rPr>
              <a:t>Ранее волонтеры искались по мере необходимости, в разных образовательных учреждениях и учреждениях культуры.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3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85" y="2474020"/>
            <a:ext cx="3160890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>
                <a:latin typeface="Bad Script" panose="02000000000000000000" pitchFamily="2" charset="0"/>
              </a:rPr>
              <a:t>Детская летняя комната </a:t>
            </a:r>
          </a:p>
          <a:p>
            <a:r>
              <a:rPr lang="ru-RU" b="1" dirty="0">
                <a:latin typeface="Bad Script" panose="02000000000000000000" pitchFamily="2" charset="0"/>
              </a:rPr>
              <a:t>"Общество фантазёров"</a:t>
            </a:r>
          </a:p>
          <a:p>
            <a:r>
              <a:rPr lang="ru-RU" dirty="0" smtClean="0">
                <a:latin typeface="Bad Script" panose="02000000000000000000" pitchFamily="2" charset="0"/>
              </a:rPr>
              <a:t>С 1 июня по 31 августа на базе</a:t>
            </a:r>
          </a:p>
          <a:p>
            <a:r>
              <a:rPr lang="ru-RU" dirty="0" smtClean="0">
                <a:latin typeface="Bad Script" panose="02000000000000000000" pitchFamily="2" charset="0"/>
              </a:rPr>
              <a:t>МБУ «КДЦ </a:t>
            </a:r>
            <a:r>
              <a:rPr lang="ru-RU" dirty="0" err="1" smtClean="0">
                <a:latin typeface="Bad Script" panose="02000000000000000000" pitchFamily="2" charset="0"/>
              </a:rPr>
              <a:t>ст.Васюринской</a:t>
            </a:r>
            <a:r>
              <a:rPr lang="ru-RU" dirty="0" smtClean="0">
                <a:latin typeface="Bad Script" panose="02000000000000000000" pitchFamily="2" charset="0"/>
              </a:rPr>
              <a:t>» была открыта детская летняя комната, где наши волонтеры проводили игры и мастер-классы.   </a:t>
            </a:r>
            <a:endParaRPr lang="ru-RU" dirty="0">
              <a:latin typeface="Bad Script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44" y="2474019"/>
            <a:ext cx="3160889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0CF3107-0391-7A4D-AF2B-815AC51EAA12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438673" y="850419"/>
            <a:ext cx="867190" cy="73987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8122" y="585170"/>
            <a:ext cx="1296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</a:rPr>
              <a:t>1</a:t>
            </a:r>
            <a:endParaRPr lang="ru-RU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3388" y="491596"/>
            <a:ext cx="3932237" cy="1600200"/>
          </a:xfrm>
        </p:spPr>
        <p:txBody>
          <a:bodyPr/>
          <a:lstStyle/>
          <a:p>
            <a:r>
              <a:rPr lang="ru-RU" b="1" dirty="0">
                <a:latin typeface="Bad Script" panose="02000000000000000000" pitchFamily="2" charset="0"/>
              </a:rPr>
              <a:t>Любимая станица, с днем рождения</a:t>
            </a:r>
            <a:r>
              <a:rPr lang="ru-RU" b="1" dirty="0"/>
              <a:t>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53387" y="2049462"/>
            <a:ext cx="3932237" cy="3811588"/>
          </a:xfrm>
        </p:spPr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27 августа наша станица праздновала свое 228-летие, в проведении празднования активно принимала участие наша команда волонтеров.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E0CF3107-0391-7A4D-AF2B-815AC51EAA12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0579465" y="247230"/>
            <a:ext cx="614511" cy="624730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66" y="1583796"/>
            <a:ext cx="5266267" cy="394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617200" y="121079"/>
            <a:ext cx="157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2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Bad Script" panose="02000000000000000000" pitchFamily="2" charset="0"/>
              </a:rPr>
              <a:t>Васюринский</a:t>
            </a:r>
            <a:r>
              <a:rPr lang="ru-RU" b="1" dirty="0">
                <a:latin typeface="Bad Script" panose="02000000000000000000" pitchFamily="2" charset="0"/>
              </a:rPr>
              <a:t> Разгуляй!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Одно из самых массовых и важных для нашей станицы мероприятий, в нем были задействованы все наши волонтеры и приглашены гости из района</a:t>
            </a:r>
            <a:endParaRPr lang="ru-RU" dirty="0">
              <a:latin typeface="Bad Script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51" y="734196"/>
            <a:ext cx="3637982" cy="486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E0CF3107-0391-7A4D-AF2B-815AC51EAA12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508517" y="3946359"/>
            <a:ext cx="1427966" cy="136187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1496" y="3963194"/>
            <a:ext cx="1735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3</a:t>
            </a:r>
            <a:endParaRPr lang="ru-R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4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255" y="999067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Bad Script" panose="02000000000000000000" pitchFamily="2" charset="0"/>
              </a:rPr>
              <a:t>День освобождения Краснодарского края и завершения Битвы за Кавказ</a:t>
            </a:r>
            <a:br>
              <a:rPr lang="ru-RU" b="1" dirty="0">
                <a:latin typeface="Bad Script" panose="02000000000000000000" pitchFamily="2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81" y="1794536"/>
            <a:ext cx="4390753" cy="213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1255" y="2336006"/>
            <a:ext cx="3932237" cy="3811588"/>
          </a:xfrm>
        </p:spPr>
        <p:txBody>
          <a:bodyPr/>
          <a:lstStyle/>
          <a:p>
            <a:r>
              <a:rPr lang="ru-RU" dirty="0">
                <a:latin typeface="Bad Script" panose="02000000000000000000" pitchFamily="2" charset="0"/>
              </a:rPr>
              <a:t>День освобождения Краснодарского края и завершения Битвы за Кавказ в годы Великой Отечественной войны отмечается 9 октября.</a:t>
            </a:r>
          </a:p>
          <a:p>
            <a:r>
              <a:rPr lang="ru-RU" b="1" dirty="0">
                <a:latin typeface="Bad Script" panose="02000000000000000000" pitchFamily="2" charset="0"/>
              </a:rPr>
              <a:t>9 октября 1943</a:t>
            </a:r>
            <a:r>
              <a:rPr lang="ru-RU" dirty="0">
                <a:latin typeface="Bad Script" panose="02000000000000000000" pitchFamily="2" charset="0"/>
              </a:rPr>
              <a:t> года войска</a:t>
            </a:r>
          </a:p>
          <a:p>
            <a:r>
              <a:rPr lang="ru-RU" dirty="0">
                <a:latin typeface="Bad Script" panose="02000000000000000000" pitchFamily="2" charset="0"/>
              </a:rPr>
              <a:t>56-й</a:t>
            </a:r>
          </a:p>
          <a:p>
            <a:r>
              <a:rPr lang="ru-RU" dirty="0">
                <a:latin typeface="Bad Script" panose="02000000000000000000" pitchFamily="2" charset="0"/>
              </a:rPr>
              <a:t>армии в результате стремительной атаки разбили врага и к 7 утра вышли на берег Керченского пролива, завершив последний этап Битвы за Кавказ.</a:t>
            </a:r>
          </a:p>
          <a:p>
            <a:r>
              <a:rPr lang="ru-RU" dirty="0">
                <a:solidFill>
                  <a:schemeClr val="bg1"/>
                </a:solidFill>
              </a:rPr>
              <a:t>3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3970" y="2079743"/>
            <a:ext cx="3217333" cy="1563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E0CF3107-0391-7A4D-AF2B-815AC51EAA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43983" y="5097826"/>
            <a:ext cx="1427966" cy="136187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ru-RU" sz="8000" dirty="0" smtClean="0">
                <a:solidFill>
                  <a:schemeClr val="bg1"/>
                </a:solidFill>
              </a:rPr>
              <a:t>  4</a:t>
            </a:r>
            <a:endParaRPr lang="ru-RU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d Script" panose="02000000000000000000" pitchFamily="2" charset="0"/>
              </a:rPr>
              <a:t>Ночь искусств</a:t>
            </a:r>
            <a:br>
              <a:rPr lang="ru-RU" b="1" dirty="0">
                <a:latin typeface="Bad Script" panose="02000000000000000000" pitchFamily="2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466160"/>
            <a:ext cx="6172200" cy="391615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Bad Script" panose="02000000000000000000" pitchFamily="2" charset="0"/>
              </a:rPr>
              <a:t>4 ноября каждого года проходит всероссийская акция «Ночь искусств», в этом году его полностью подготовили волонтеры нашей дружной команды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="" xmlns:a16="http://schemas.microsoft.com/office/drawing/2014/main" id="{E0CF3107-0391-7A4D-AF2B-815AC51EAA12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627050" y="4423411"/>
            <a:ext cx="1427966" cy="136187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06124" y="4442629"/>
            <a:ext cx="187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</a:rPr>
              <a:t>5</a:t>
            </a:r>
            <a:endParaRPr lang="ru-RU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Bad Script" panose="02000000000000000000" pitchFamily="2" charset="0"/>
              </a:rPr>
              <a:t>Муниципальные Ёлки</a:t>
            </a:r>
            <a:r>
              <a:rPr lang="en-US" b="1" dirty="0">
                <a:solidFill>
                  <a:srgbClr val="000000"/>
                </a:solidFill>
                <a:latin typeface="Bad Script" panose="02000000000000000000" pitchFamily="2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Bad Script" panose="02000000000000000000" pitchFamily="2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56" y="457200"/>
            <a:ext cx="3557588" cy="267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Каждый год все ждут один праздник, самый главный и веселый и это Новый Год!</a:t>
            </a:r>
          </a:p>
          <a:p>
            <a:r>
              <a:rPr lang="ru-RU" dirty="0" smtClean="0">
                <a:latin typeface="Bad Script" panose="02000000000000000000" pitchFamily="2" charset="0"/>
              </a:rPr>
              <a:t>Всех сказочных героев играли наши волонтеры, они также занимались активной подготовкой и реализацией праздника.</a:t>
            </a:r>
            <a:endParaRPr lang="ru-RU" dirty="0">
              <a:latin typeface="Bad Script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56" y="3327399"/>
            <a:ext cx="3557588" cy="266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E0CF3107-0391-7A4D-AF2B-815AC51EAA12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508517" y="3946359"/>
            <a:ext cx="1427966" cy="136187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36791" y="4019826"/>
            <a:ext cx="187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854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Социальные Елки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60" y="3543509"/>
            <a:ext cx="3129352" cy="2349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>
                <a:latin typeface="Bad Script" panose="02000000000000000000" pitchFamily="2" charset="0"/>
              </a:rPr>
              <a:t>Каждый год все ждут один праздник, самый главный и веселый и это Новый Год!</a:t>
            </a:r>
          </a:p>
          <a:p>
            <a:r>
              <a:rPr lang="ru-RU" dirty="0" smtClean="0">
                <a:latin typeface="Bad Script" panose="02000000000000000000" pitchFamily="2" charset="0"/>
              </a:rPr>
              <a:t>Ну а что бы каждый мог насладится этим чудесным праздником и получить подарок от дедушки мороза, нашей командой были подготовлены специальные мероприятия для детей из многодетных семей, семей оказавшихся в трудной жизненной ситуации, семей, в которых отцы ушли на фронт в зону СВО. </a:t>
            </a:r>
            <a:endParaRPr lang="ru-RU" dirty="0">
              <a:latin typeface="Bad Script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r="12308" b="2308"/>
          <a:stretch/>
        </p:blipFill>
        <p:spPr>
          <a:xfrm>
            <a:off x="6389160" y="1081321"/>
            <a:ext cx="3129352" cy="201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E0CF3107-0391-7A4D-AF2B-815AC51EAA12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508517" y="4789351"/>
            <a:ext cx="1427966" cy="136187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70339" y="4808569"/>
            <a:ext cx="187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533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354</Words>
  <Application>Microsoft Office PowerPoint</Application>
  <PresentationFormat>Широкоэкранный</PresentationFormat>
  <Paragraphs>51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Bad Script</vt:lpstr>
      <vt:lpstr>Calibri</vt:lpstr>
      <vt:lpstr>Calibri Light</vt:lpstr>
      <vt:lpstr>Times New Roman</vt:lpstr>
      <vt:lpstr>Office Theme</vt:lpstr>
      <vt:lpstr>Волонтерский штаб станицы Васюринской</vt:lpstr>
      <vt:lpstr>За 2022 год наши волонтеры провели более 19 крупных мероприятий, вот 7 наиболее важных  </vt:lpstr>
      <vt:lpstr>Презентация PowerPoint</vt:lpstr>
      <vt:lpstr>Любимая станица, с днем рождения!</vt:lpstr>
      <vt:lpstr>Васюринский Разгуляй!</vt:lpstr>
      <vt:lpstr>День освобождения Краснодарского края и завершения Битвы за Кавказ </vt:lpstr>
      <vt:lpstr>Ночь искусств </vt:lpstr>
      <vt:lpstr>Муниципальные Ёлки </vt:lpstr>
      <vt:lpstr>Социальные Елки</vt:lpstr>
      <vt:lpstr>Вот как-то так прошел наш год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Учетная запись Майкрософт</cp:lastModifiedBy>
  <cp:revision>18</cp:revision>
  <dcterms:created xsi:type="dcterms:W3CDTF">2022-01-31T14:37:20Z</dcterms:created>
  <dcterms:modified xsi:type="dcterms:W3CDTF">2023-02-05T13:57:58Z</dcterms:modified>
</cp:coreProperties>
</file>