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6" r:id="rId2"/>
    <p:sldId id="259" r:id="rId3"/>
    <p:sldId id="257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0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7C50289-533F-4D6F-9A61-A3D1D05552AA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EAF1ACD-2888-4795-8E28-0F1DE3A0734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869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50289-533F-4D6F-9A61-A3D1D05552AA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1ACD-2888-4795-8E28-0F1DE3A073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607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50289-533F-4D6F-9A61-A3D1D05552AA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1ACD-2888-4795-8E28-0F1DE3A073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144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50289-533F-4D6F-9A61-A3D1D05552AA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1ACD-2888-4795-8E28-0F1DE3A073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124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50289-533F-4D6F-9A61-A3D1D05552AA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1ACD-2888-4795-8E28-0F1DE3A0734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8521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50289-533F-4D6F-9A61-A3D1D05552AA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1ACD-2888-4795-8E28-0F1DE3A073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084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50289-533F-4D6F-9A61-A3D1D05552AA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1ACD-2888-4795-8E28-0F1DE3A073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419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50289-533F-4D6F-9A61-A3D1D05552AA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1ACD-2888-4795-8E28-0F1DE3A073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774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50289-533F-4D6F-9A61-A3D1D05552AA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1ACD-2888-4795-8E28-0F1DE3A073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78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50289-533F-4D6F-9A61-A3D1D05552AA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1ACD-2888-4795-8E28-0F1DE3A073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514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50289-533F-4D6F-9A61-A3D1D05552AA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1ACD-2888-4795-8E28-0F1DE3A073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528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67C50289-533F-4D6F-9A61-A3D1D05552AA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EAF1ACD-2888-4795-8E28-0F1DE3A073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249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2EBF70-4752-4F02-BC92-85802C0FEB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Наше чистое будущее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04E4016-F800-4901-9C4A-65C4F8ABCE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8648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9411" y="483080"/>
            <a:ext cx="64828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/>
              <a:t>Пробные мероприятия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844CE20-51F4-49A7-8766-86E0A3D56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365" y="3662792"/>
            <a:ext cx="4192498" cy="271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658019DF-C6F8-4BA6-9443-E2134645A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26" y="1334725"/>
            <a:ext cx="3323943" cy="249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CE007806-4909-4552-83EF-BD7956EAA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178" y="3419773"/>
            <a:ext cx="3940196" cy="295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7A7C11B8-A15B-47E7-913D-34C376A1B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965" y="1328577"/>
            <a:ext cx="3340335" cy="25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Переработка icon">
            <a:extLst>
              <a:ext uri="{FF2B5EF4-FFF2-40B4-BE49-F238E27FC236}">
                <a16:creationId xmlns:a16="http://schemas.microsoft.com/office/drawing/2014/main" id="{EF9D9DD2-7654-4936-B276-2BC58ADDC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717" y="185321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Биомасса icon">
            <a:extLst>
              <a:ext uri="{FF2B5EF4-FFF2-40B4-BE49-F238E27FC236}">
                <a16:creationId xmlns:a16="http://schemas.microsoft.com/office/drawing/2014/main" id="{4AA1A49A-EEA4-454C-8083-C06357D74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253" y="4520960"/>
            <a:ext cx="995792" cy="99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Растение под солнцем icon">
            <a:extLst>
              <a:ext uri="{FF2B5EF4-FFF2-40B4-BE49-F238E27FC236}">
                <a16:creationId xmlns:a16="http://schemas.microsoft.com/office/drawing/2014/main" id="{1592E271-33EA-429E-8FCD-C591DB666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202" y="1666802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Природа icon">
            <a:extLst>
              <a:ext uri="{FF2B5EF4-FFF2-40B4-BE49-F238E27FC236}">
                <a16:creationId xmlns:a16="http://schemas.microsoft.com/office/drawing/2014/main" id="{D293A22D-55B9-4DC3-AB10-E2C33183A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13" y="4425710"/>
            <a:ext cx="1186292" cy="118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889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1903" y="560717"/>
            <a:ext cx="64663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/>
              <a:t>Необходимые ресурсы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933F754-FE07-4643-9BCA-A7A05A747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20" y="1391714"/>
            <a:ext cx="25717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190C9D9B-0F14-4E66-8925-0F2062539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495" y="3429000"/>
            <a:ext cx="25717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Картинки по запросу &quot;контейнеры раздельный сбор мусора&quot;">
            <a:extLst>
              <a:ext uri="{FF2B5EF4-FFF2-40B4-BE49-F238E27FC236}">
                <a16:creationId xmlns:a16="http://schemas.microsoft.com/office/drawing/2014/main" id="{0EAD5A20-A5B6-4D6F-9246-195568EF1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121" y="1391714"/>
            <a:ext cx="4187417" cy="212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Картинки по запросу &quot;контовары из переработанных&quot;">
            <a:extLst>
              <a:ext uri="{FF2B5EF4-FFF2-40B4-BE49-F238E27FC236}">
                <a16:creationId xmlns:a16="http://schemas.microsoft.com/office/drawing/2014/main" id="{090A1D0E-619A-4A26-B3A9-6B493E118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096" y="3460492"/>
            <a:ext cx="3349331" cy="250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>
            <a:extLst>
              <a:ext uri="{FF2B5EF4-FFF2-40B4-BE49-F238E27FC236}">
                <a16:creationId xmlns:a16="http://schemas.microsoft.com/office/drawing/2014/main" id="{CA8AEF70-22E4-4DDF-A7DE-854039BBA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630" y="1391714"/>
            <a:ext cx="25717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332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7838" y="370936"/>
            <a:ext cx="9966960" cy="884100"/>
          </a:xfrm>
        </p:spPr>
        <p:txBody>
          <a:bodyPr>
            <a:normAutofit/>
          </a:bodyPr>
          <a:lstStyle/>
          <a:p>
            <a:r>
              <a:rPr lang="ru-RU" sz="6000" dirty="0"/>
              <a:t>Наше  чистое  будущее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basetop.ru/wp-content/uploads/2019/10/Eco-C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3787" y="1445014"/>
            <a:ext cx="9163010" cy="51541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sun3-12.userapi.com/c850436/v850436940/1ce93d/-idehfpzTw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322" y="694522"/>
            <a:ext cx="7719147" cy="53018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185638" y="2527539"/>
            <a:ext cx="37806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/>
              <a:t>Росприроднадзор</a:t>
            </a:r>
            <a:r>
              <a:rPr lang="ru-RU" sz="2800" b="1" dirty="0"/>
              <a:t> предупреждает:</a:t>
            </a:r>
          </a:p>
          <a:p>
            <a:pPr algn="ctr"/>
            <a:r>
              <a:rPr lang="ru-RU" sz="2800" b="1" dirty="0"/>
              <a:t>95% полигонах ТКО в Ленинградской области исчерпано</a:t>
            </a:r>
          </a:p>
        </p:txBody>
      </p:sp>
      <p:pic>
        <p:nvPicPr>
          <p:cNvPr id="11276" name="Picture 12" descr="https://center-inform.ru/news/23_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17061" y="342900"/>
            <a:ext cx="2907322" cy="21804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9203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5CD4C99-68F6-4903-827A-3B5F516DD6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93" y="232130"/>
            <a:ext cx="7651629" cy="6384329"/>
          </a:xfrm>
        </p:spPr>
      </p:pic>
      <p:sp>
        <p:nvSpPr>
          <p:cNvPr id="3" name="TextBox 2"/>
          <p:cNvSpPr txBox="1"/>
          <p:nvPr/>
        </p:nvSpPr>
        <p:spPr>
          <a:xfrm>
            <a:off x="7898314" y="2484243"/>
            <a:ext cx="41207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Задача – увеличение доли перерабатываемых  отходов</a:t>
            </a:r>
          </a:p>
        </p:txBody>
      </p:sp>
    </p:spTree>
    <p:extLst>
      <p:ext uri="{BB962C8B-B14F-4D97-AF65-F5344CB8AC3E}">
        <p14:creationId xmlns:p14="http://schemas.microsoft.com/office/powerpoint/2010/main" val="1055971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C:\Users\user\Desktop\коман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968" y="1030855"/>
            <a:ext cx="5032076" cy="3774057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06799A-5D08-4F65-B80F-8799C16898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68" y="4993016"/>
            <a:ext cx="1029887" cy="11851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44791" y="250166"/>
            <a:ext cx="49677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/>
              <a:t>Команда проекта</a:t>
            </a:r>
          </a:p>
        </p:txBody>
      </p:sp>
      <p:pic>
        <p:nvPicPr>
          <p:cNvPr id="10243" name="Picture 3" descr="http://old.admkir.ru/media/Image/novosti/ddut.jpg"/>
          <p:cNvPicPr>
            <a:picLocks noChangeAspect="1" noChangeArrowheads="1"/>
          </p:cNvPicPr>
          <p:nvPr/>
        </p:nvPicPr>
        <p:blipFill>
          <a:blip r:embed="rId4" cstate="print"/>
          <a:srcRect l="6877" t="22158" r="5274" b="21282"/>
          <a:stretch>
            <a:fillRect/>
          </a:stretch>
        </p:blipFill>
        <p:spPr bwMode="auto">
          <a:xfrm>
            <a:off x="1831101" y="4994693"/>
            <a:ext cx="2013690" cy="1362974"/>
          </a:xfrm>
          <a:prstGeom prst="rect">
            <a:avLst/>
          </a:prstGeom>
          <a:noFill/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6B744C4-0EA7-4D81-ACB9-D14C0BA83D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3" t="22584" r="15504" b="11735"/>
          <a:stretch/>
        </p:blipFill>
        <p:spPr bwMode="auto">
          <a:xfrm>
            <a:off x="6096000" y="1026627"/>
            <a:ext cx="5226767" cy="377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0ACDF54-CEFD-4AE1-8C6B-D804FA1099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47"/>
          <a:stretch/>
        </p:blipFill>
        <p:spPr bwMode="auto">
          <a:xfrm>
            <a:off x="4068037" y="4937792"/>
            <a:ext cx="1260599" cy="147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F6EC452E-FED8-459B-A91C-03FCE5808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882" y="4832086"/>
            <a:ext cx="1205986" cy="152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03E0A901-71E0-4937-AFF4-57929A4BAF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4" t="14699" r="27578" b="19442"/>
          <a:stretch/>
        </p:blipFill>
        <p:spPr bwMode="auto">
          <a:xfrm flipH="1">
            <a:off x="6981114" y="4937792"/>
            <a:ext cx="1223881" cy="121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7A61B7D6-DFDF-4625-A83E-CCFCCB20B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241" y="4938733"/>
            <a:ext cx="1762408" cy="132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4198B013-7FBC-4557-B630-C9C20AB552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0" b="3806"/>
          <a:stretch/>
        </p:blipFill>
        <p:spPr bwMode="auto">
          <a:xfrm>
            <a:off x="10413895" y="4988459"/>
            <a:ext cx="1478339" cy="147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622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0400" y="1570008"/>
            <a:ext cx="570255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u="sng" dirty="0"/>
              <a:t>Цель</a:t>
            </a:r>
            <a:r>
              <a:rPr lang="ru-RU" sz="2800" b="1" dirty="0"/>
              <a:t>: сформировать ответственное отношение школьников к состоянию окружающей среды и своего здоровья, стимулировать их применять </a:t>
            </a:r>
            <a:r>
              <a:rPr lang="ru-RU" sz="2800" b="1" dirty="0" err="1"/>
              <a:t>экологичные</a:t>
            </a:r>
            <a:r>
              <a:rPr lang="ru-RU" sz="2800" b="1" dirty="0"/>
              <a:t> привычки в повседневной жизни.</a:t>
            </a:r>
          </a:p>
          <a:p>
            <a:endParaRPr lang="ru-RU" dirty="0"/>
          </a:p>
        </p:txBody>
      </p:sp>
      <p:pic>
        <p:nvPicPr>
          <p:cNvPr id="9218" name="Picture 2" descr="https://gtrk-saratov.ru/wp-content/uploads/2019/09/plan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107" y="357008"/>
            <a:ext cx="3349335" cy="2230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4" name="Picture 8" descr="https://static.tildacdn.com/tild6531-3530-4038-b139-636463323962/AdobeStock_273761043.jpeg"/>
          <p:cNvPicPr>
            <a:picLocks noChangeAspect="1" noChangeArrowheads="1"/>
          </p:cNvPicPr>
          <p:nvPr/>
        </p:nvPicPr>
        <p:blipFill>
          <a:blip r:embed="rId3" cstate="print"/>
          <a:srcRect r="24983"/>
          <a:stretch>
            <a:fillRect/>
          </a:stretch>
        </p:blipFill>
        <p:spPr bwMode="auto">
          <a:xfrm>
            <a:off x="413241" y="3821760"/>
            <a:ext cx="2933807" cy="2604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6" name="Picture 10" descr="https://i.sunhome.ru/journal/61/globalnaya-problema-vodorosli-v2.orig.jpg"/>
          <p:cNvPicPr>
            <a:picLocks noChangeAspect="1" noChangeArrowheads="1"/>
          </p:cNvPicPr>
          <p:nvPr/>
        </p:nvPicPr>
        <p:blipFill>
          <a:blip r:embed="rId4" cstate="print"/>
          <a:srcRect l="10853" r="7630"/>
          <a:stretch>
            <a:fillRect/>
          </a:stretch>
        </p:blipFill>
        <p:spPr bwMode="auto">
          <a:xfrm>
            <a:off x="8798943" y="4354375"/>
            <a:ext cx="3045125" cy="2101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8" name="Picture 12" descr="https://www.skladnichok.ru/f/upload/images/art17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83582" y="379593"/>
            <a:ext cx="3250721" cy="2311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6143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ulpravda.ru/pictures/news/big/63141_big.jpg"/>
          <p:cNvPicPr>
            <a:picLocks noChangeAspect="1" noChangeArrowheads="1"/>
          </p:cNvPicPr>
          <p:nvPr/>
        </p:nvPicPr>
        <p:blipFill>
          <a:blip r:embed="rId2" cstate="print"/>
          <a:srcRect l="35207" r="4083"/>
          <a:stretch>
            <a:fillRect/>
          </a:stretch>
        </p:blipFill>
        <p:spPr bwMode="auto">
          <a:xfrm>
            <a:off x="353684" y="1148722"/>
            <a:ext cx="5771072" cy="53435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64857" y="284672"/>
            <a:ext cx="48295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/>
              <a:t>Тематика уроков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05909" y="1909590"/>
            <a:ext cx="54777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Урок 1: «Разделяй с нами»</a:t>
            </a:r>
          </a:p>
          <a:p>
            <a:pPr algn="ctr"/>
            <a:endParaRPr lang="ru-RU" sz="2800" b="1" dirty="0"/>
          </a:p>
          <a:p>
            <a:pPr algn="ctr"/>
            <a:r>
              <a:rPr lang="ru-RU" sz="2800" b="1" u="sng" dirty="0"/>
              <a:t>Цель</a:t>
            </a:r>
            <a:r>
              <a:rPr lang="ru-RU" sz="2800" b="1" dirty="0"/>
              <a:t> - сформировать ответственное отношение к отходам и научить грамотному обращению с ними.</a:t>
            </a:r>
          </a:p>
        </p:txBody>
      </p:sp>
    </p:spTree>
    <p:extLst>
      <p:ext uri="{BB962C8B-B14F-4D97-AF65-F5344CB8AC3E}">
        <p14:creationId xmlns:p14="http://schemas.microsoft.com/office/powerpoint/2010/main" val="601617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4857" y="284672"/>
            <a:ext cx="48295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/>
              <a:t>Тематика уроков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66294" y="1889184"/>
            <a:ext cx="5701563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Урок 2: «Как экономить свет»</a:t>
            </a:r>
          </a:p>
          <a:p>
            <a:pPr algn="ctr"/>
            <a:endParaRPr lang="ru-RU" sz="2800" b="1" dirty="0"/>
          </a:p>
          <a:p>
            <a:pPr algn="ctr"/>
            <a:r>
              <a:rPr lang="ru-RU" sz="2800" b="1" u="sng" dirty="0"/>
              <a:t>Цель</a:t>
            </a:r>
            <a:r>
              <a:rPr lang="ru-RU" sz="2800" b="1" dirty="0"/>
              <a:t>: сформировать основы знаний об источниках энергии и навыков эффективного и экономного использования энергоресурсов.</a:t>
            </a:r>
          </a:p>
          <a:p>
            <a:endParaRPr lang="ru-RU" dirty="0"/>
          </a:p>
        </p:txBody>
      </p:sp>
      <p:pic>
        <p:nvPicPr>
          <p:cNvPr id="7170" name="Picture 2" descr="https://pbs.twimg.com/media/D7Mm8_cW0AA7_oa.jpg: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970" y="1414733"/>
            <a:ext cx="6288360" cy="41838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5172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4857" y="284672"/>
            <a:ext cx="48295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/>
              <a:t>Тематика уроков</a:t>
            </a:r>
          </a:p>
        </p:txBody>
      </p:sp>
      <p:pic>
        <p:nvPicPr>
          <p:cNvPr id="6146" name="Picture 2" descr="http://sch5-gusev.ru/wp-content/uploads/2016/10/4091/%D0%AD%D0%BA%D0%BE%D1%83%D1%80%D0%BE%D0%BA-%C2%AB%D0%A5%D1%80%D0%B0%D0%BD%D0%B8%D1%82%D0%B5%D0%BB%D0%B8-%D0%B2%D0%BE%D0%B4%D1%8B%C2%BB-2016.png"/>
          <p:cNvPicPr>
            <a:picLocks noChangeAspect="1" noChangeArrowheads="1"/>
          </p:cNvPicPr>
          <p:nvPr/>
        </p:nvPicPr>
        <p:blipFill>
          <a:blip r:embed="rId2" cstate="print"/>
          <a:srcRect l="9548" r="16749"/>
          <a:stretch>
            <a:fillRect/>
          </a:stretch>
        </p:blipFill>
        <p:spPr bwMode="auto">
          <a:xfrm>
            <a:off x="629728" y="1311215"/>
            <a:ext cx="5710687" cy="486529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340415" y="1835649"/>
            <a:ext cx="570156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Урок 3: «Хранители воды»</a:t>
            </a:r>
          </a:p>
          <a:p>
            <a:pPr algn="ctr"/>
            <a:endParaRPr lang="ru-RU" sz="2800" b="1" dirty="0"/>
          </a:p>
          <a:p>
            <a:pPr algn="ctr"/>
            <a:r>
              <a:rPr lang="ru-RU" sz="2800" b="1" u="sng" dirty="0"/>
              <a:t>Цель</a:t>
            </a:r>
            <a:r>
              <a:rPr lang="ru-RU" sz="2800" b="1" dirty="0"/>
              <a:t>: развить ответственное отношение школьников к водным</a:t>
            </a:r>
          </a:p>
          <a:p>
            <a:pPr algn="ctr"/>
            <a:r>
              <a:rPr lang="ru-RU" sz="2800" b="1" dirty="0"/>
              <a:t>ресурсам России и стимулировать их совершать конкретные шаги по</a:t>
            </a:r>
          </a:p>
          <a:p>
            <a:pPr algn="ctr"/>
            <a:r>
              <a:rPr lang="ru-RU" sz="2800" b="1" dirty="0" err="1"/>
              <a:t>водосбережению</a:t>
            </a:r>
            <a:r>
              <a:rPr lang="ru-RU" sz="2800" b="1" dirty="0"/>
              <a:t>.</a:t>
            </a:r>
          </a:p>
          <a:p>
            <a:pPr algn="ctr"/>
            <a:endParaRPr lang="ru-RU" sz="28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714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4857" y="284672"/>
            <a:ext cx="48295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/>
              <a:t>Тематика уроков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0" y="1717168"/>
            <a:ext cx="570156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Урок 4: «Сохраним для потомков»</a:t>
            </a:r>
          </a:p>
          <a:p>
            <a:pPr algn="ctr"/>
            <a:endParaRPr lang="ru-RU" sz="2800" b="1" dirty="0"/>
          </a:p>
          <a:p>
            <a:pPr algn="ctr"/>
            <a:r>
              <a:rPr lang="ru-RU" sz="2800" b="1" u="sng" dirty="0"/>
              <a:t>Цель</a:t>
            </a:r>
            <a:r>
              <a:rPr lang="ru-RU" sz="2800" b="1" dirty="0"/>
              <a:t>: рассказать насколько важно биологическое разнообразие, о роли редких видов животных и растений в природных системах и о том, какие действия каждый из нас может предпринимать для их сохранения.</a:t>
            </a:r>
          </a:p>
          <a:p>
            <a:pPr algn="ctr"/>
            <a:endParaRPr lang="ru-RU" sz="2800" b="1" dirty="0"/>
          </a:p>
          <a:p>
            <a:endParaRPr lang="ru-RU" dirty="0"/>
          </a:p>
        </p:txBody>
      </p:sp>
      <p:pic>
        <p:nvPicPr>
          <p:cNvPr id="2050" name="Picture 2" descr="Картинки по запросу &quot;биоразнообразие картинка мульт&quot;">
            <a:extLst>
              <a:ext uri="{FF2B5EF4-FFF2-40B4-BE49-F238E27FC236}">
                <a16:creationId xmlns:a16="http://schemas.microsoft.com/office/drawing/2014/main" id="{E7DC0B28-6FE1-42A0-84A0-5DB7902D63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5" r="17550"/>
          <a:stretch/>
        </p:blipFill>
        <p:spPr bwMode="auto">
          <a:xfrm>
            <a:off x="554699" y="1457608"/>
            <a:ext cx="5271008" cy="446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668108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283</TotalTime>
  <Words>173</Words>
  <Application>Microsoft Office PowerPoint</Application>
  <PresentationFormat>Широкоэкранный</PresentationFormat>
  <Paragraphs>27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Corbel</vt:lpstr>
      <vt:lpstr>Базис</vt:lpstr>
      <vt:lpstr>Наше чистое будущее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Наше  чистое  будущее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29</cp:revision>
  <dcterms:created xsi:type="dcterms:W3CDTF">2020-02-02T14:07:45Z</dcterms:created>
  <dcterms:modified xsi:type="dcterms:W3CDTF">2020-05-08T11:45:21Z</dcterms:modified>
</cp:coreProperties>
</file>