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53" autoAdjust="0"/>
    <p:restoredTop sz="94660"/>
  </p:normalViewPr>
  <p:slideViewPr>
    <p:cSldViewPr>
      <p:cViewPr>
        <p:scale>
          <a:sx n="66" d="100"/>
          <a:sy n="66" d="100"/>
        </p:scale>
        <p:origin x="-2261" y="-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7"/>
  <c:chart>
    <c:title>
      <c:layout/>
      <c:txPr>
        <a:bodyPr/>
        <a:lstStyle/>
        <a:p>
          <a:pPr>
            <a:defRPr>
              <a:ln>
                <a:noFill/>
              </a:ln>
              <a:solidFill>
                <a:schemeClr val="tx1"/>
              </a:solidFill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 Азова</c:v>
                </c:pt>
              </c:strCache>
            </c:strRef>
          </c:tx>
          <c:dLbls>
            <c:dLbl>
              <c:idx val="1"/>
              <c:layout>
                <c:manualLayout>
                  <c:x val="-0.32043575633833021"/>
                  <c:y val="4.6717874744601741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2800" b="1" cap="none" spc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  <a:effectLst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cat>
            <c:strRef>
              <c:f>Лист1!$A$2:$A$5</c:f>
              <c:strCache>
                <c:ptCount val="2"/>
                <c:pt idx="1">
                  <c:v>Дети с ОВЗ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82000</c:v>
                </c:pt>
                <c:pt idx="1">
                  <c:v>1157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DE8FF-C587-468A-B566-334A64D5D7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34A342-2582-41D8-B7F1-02E219ED61D3}">
      <dgm:prSet custT="1"/>
      <dgm:spPr/>
      <dgm:t>
        <a:bodyPr/>
        <a:lstStyle/>
        <a:p>
          <a:pPr rtl="0"/>
          <a:r>
            <a:rPr lang="ru-RU" sz="2500" dirty="0" smtClean="0"/>
            <a:t>Мастер-классы на базе МБУ ДО ДДТ и Дома семьи</a:t>
          </a:r>
          <a:endParaRPr lang="ru-RU" sz="2500" dirty="0"/>
        </a:p>
      </dgm:t>
    </dgm:pt>
    <dgm:pt modelId="{357D3B4C-7112-49AF-8CB4-2792A3A6D0FE}" type="parTrans" cxnId="{D6B0B520-0634-4D9E-8D72-DFA3FC7DAF5C}">
      <dgm:prSet/>
      <dgm:spPr/>
      <dgm:t>
        <a:bodyPr/>
        <a:lstStyle/>
        <a:p>
          <a:endParaRPr lang="ru-RU" sz="2500"/>
        </a:p>
      </dgm:t>
    </dgm:pt>
    <dgm:pt modelId="{1F9149DB-B82E-4BC0-8FC0-3F2CB9420146}" type="sibTrans" cxnId="{D6B0B520-0634-4D9E-8D72-DFA3FC7DAF5C}">
      <dgm:prSet/>
      <dgm:spPr/>
      <dgm:t>
        <a:bodyPr/>
        <a:lstStyle/>
        <a:p>
          <a:endParaRPr lang="ru-RU" sz="2500"/>
        </a:p>
      </dgm:t>
    </dgm:pt>
    <dgm:pt modelId="{749A8C6A-4373-4614-A745-36F76C67A9F9}">
      <dgm:prSet custT="1"/>
      <dgm:spPr/>
      <dgm:t>
        <a:bodyPr/>
        <a:lstStyle/>
        <a:p>
          <a:pPr rtl="0"/>
          <a:r>
            <a:rPr lang="ru-RU" sz="2500" dirty="0" smtClean="0"/>
            <a:t>Беседы с успешно социализировавшимися людьми с ОВЗ</a:t>
          </a:r>
          <a:endParaRPr lang="ru-RU" sz="2500" dirty="0"/>
        </a:p>
      </dgm:t>
    </dgm:pt>
    <dgm:pt modelId="{14F33613-239B-4C7B-9DC5-F62A5BBCF1A7}" type="parTrans" cxnId="{062E210E-1CB9-453C-92A4-67D4FF13DBAF}">
      <dgm:prSet/>
      <dgm:spPr/>
      <dgm:t>
        <a:bodyPr/>
        <a:lstStyle/>
        <a:p>
          <a:endParaRPr lang="ru-RU" sz="2500"/>
        </a:p>
      </dgm:t>
    </dgm:pt>
    <dgm:pt modelId="{70CEBA42-440B-40A3-B8B8-FB9A97D7EEE5}" type="sibTrans" cxnId="{062E210E-1CB9-453C-92A4-67D4FF13DBAF}">
      <dgm:prSet/>
      <dgm:spPr/>
      <dgm:t>
        <a:bodyPr/>
        <a:lstStyle/>
        <a:p>
          <a:endParaRPr lang="ru-RU" sz="2500"/>
        </a:p>
      </dgm:t>
    </dgm:pt>
    <dgm:pt modelId="{862CC8AA-F03D-4953-BC93-A39738F25555}">
      <dgm:prSet custT="1"/>
      <dgm:spPr/>
      <dgm:t>
        <a:bodyPr/>
        <a:lstStyle/>
        <a:p>
          <a:pPr rtl="0"/>
          <a:r>
            <a:rPr lang="ru-RU" sz="2500" dirty="0" smtClean="0"/>
            <a:t>Сопровождение педагогами</a:t>
          </a:r>
          <a:endParaRPr lang="ru-RU" sz="2500" dirty="0"/>
        </a:p>
      </dgm:t>
    </dgm:pt>
    <dgm:pt modelId="{B12192D8-0A61-443D-B244-D441D63D2846}" type="parTrans" cxnId="{E90E4BA8-D055-40F1-B3E9-5A1307F54BAE}">
      <dgm:prSet/>
      <dgm:spPr/>
      <dgm:t>
        <a:bodyPr/>
        <a:lstStyle/>
        <a:p>
          <a:endParaRPr lang="ru-RU" sz="2500"/>
        </a:p>
      </dgm:t>
    </dgm:pt>
    <dgm:pt modelId="{398EDFD9-E378-4B34-9B93-6AA1BFD4835F}" type="sibTrans" cxnId="{E90E4BA8-D055-40F1-B3E9-5A1307F54BAE}">
      <dgm:prSet/>
      <dgm:spPr/>
      <dgm:t>
        <a:bodyPr/>
        <a:lstStyle/>
        <a:p>
          <a:endParaRPr lang="ru-RU" sz="2500"/>
        </a:p>
      </dgm:t>
    </dgm:pt>
    <dgm:pt modelId="{7A9C4A38-0F1B-47D5-AE4C-D19AA1AFE53F}">
      <dgm:prSet custT="1"/>
      <dgm:spPr/>
      <dgm:t>
        <a:bodyPr/>
        <a:lstStyle/>
        <a:p>
          <a:pPr rtl="0"/>
          <a:r>
            <a:rPr lang="ru-RU" sz="2500" dirty="0" smtClean="0"/>
            <a:t>Занятия на дому</a:t>
          </a:r>
          <a:endParaRPr lang="ru-RU" sz="2500" dirty="0"/>
        </a:p>
      </dgm:t>
    </dgm:pt>
    <dgm:pt modelId="{C9ED5BEC-C03D-4AB4-B5B4-982719CB7436}" type="parTrans" cxnId="{9B38A779-CA13-469D-BC8C-1CD96C3F14D7}">
      <dgm:prSet/>
      <dgm:spPr/>
      <dgm:t>
        <a:bodyPr/>
        <a:lstStyle/>
        <a:p>
          <a:endParaRPr lang="ru-RU" sz="2500"/>
        </a:p>
      </dgm:t>
    </dgm:pt>
    <dgm:pt modelId="{289A7459-F371-4409-A2E4-78072F9867BC}" type="sibTrans" cxnId="{9B38A779-CA13-469D-BC8C-1CD96C3F14D7}">
      <dgm:prSet/>
      <dgm:spPr/>
      <dgm:t>
        <a:bodyPr/>
        <a:lstStyle/>
        <a:p>
          <a:endParaRPr lang="ru-RU" sz="2500"/>
        </a:p>
      </dgm:t>
    </dgm:pt>
    <dgm:pt modelId="{E367A475-8516-4294-8BBC-B51875DF97A0}">
      <dgm:prSet custT="1"/>
      <dgm:spPr/>
      <dgm:t>
        <a:bodyPr/>
        <a:lstStyle/>
        <a:p>
          <a:pPr rtl="0"/>
          <a:r>
            <a:rPr lang="ru-RU" sz="2500" dirty="0" smtClean="0"/>
            <a:t>Выездные мероприятия</a:t>
          </a:r>
          <a:endParaRPr lang="ru-RU" sz="2500" dirty="0"/>
        </a:p>
      </dgm:t>
    </dgm:pt>
    <dgm:pt modelId="{ABC17E85-3CFB-475D-A3DE-159DD7BDEDD8}" type="parTrans" cxnId="{DA255D17-42AB-48BD-B5A1-FAEF84166D54}">
      <dgm:prSet/>
      <dgm:spPr/>
      <dgm:t>
        <a:bodyPr/>
        <a:lstStyle/>
        <a:p>
          <a:endParaRPr lang="ru-RU" sz="2500"/>
        </a:p>
      </dgm:t>
    </dgm:pt>
    <dgm:pt modelId="{A5D922D0-47D4-4C72-8420-2D60DD00EDDB}" type="sibTrans" cxnId="{DA255D17-42AB-48BD-B5A1-FAEF84166D54}">
      <dgm:prSet/>
      <dgm:spPr/>
      <dgm:t>
        <a:bodyPr/>
        <a:lstStyle/>
        <a:p>
          <a:endParaRPr lang="ru-RU" sz="2500"/>
        </a:p>
      </dgm:t>
    </dgm:pt>
    <dgm:pt modelId="{18B22395-FCFF-4008-94C1-2FB8FC8CE56D}">
      <dgm:prSet custT="1"/>
      <dgm:spPr/>
      <dgm:t>
        <a:bodyPr/>
        <a:lstStyle/>
        <a:p>
          <a:pPr rtl="0"/>
          <a:r>
            <a:rPr lang="ru-RU" sz="2500" dirty="0" smtClean="0"/>
            <a:t>Мероприятия для воспитанников Самарского дома-интерната</a:t>
          </a:r>
          <a:endParaRPr lang="ru-RU" sz="2500" dirty="0"/>
        </a:p>
      </dgm:t>
    </dgm:pt>
    <dgm:pt modelId="{827CA1AE-27FD-485D-B5CB-5D0649BDA060}" type="parTrans" cxnId="{D0E5D848-6C3A-408E-9D21-22B6DF784401}">
      <dgm:prSet/>
      <dgm:spPr/>
      <dgm:t>
        <a:bodyPr/>
        <a:lstStyle/>
        <a:p>
          <a:endParaRPr lang="ru-RU" sz="2500"/>
        </a:p>
      </dgm:t>
    </dgm:pt>
    <dgm:pt modelId="{C56FDF28-53B5-4137-B2FE-A841B3AD0DC9}" type="sibTrans" cxnId="{D0E5D848-6C3A-408E-9D21-22B6DF784401}">
      <dgm:prSet/>
      <dgm:spPr/>
      <dgm:t>
        <a:bodyPr/>
        <a:lstStyle/>
        <a:p>
          <a:endParaRPr lang="ru-RU" sz="2500"/>
        </a:p>
      </dgm:t>
    </dgm:pt>
    <dgm:pt modelId="{C447B1F7-BBC0-435B-9633-62ADCC6663C6}" type="pres">
      <dgm:prSet presAssocID="{A24DE8FF-C587-468A-B566-334A64D5D7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3AD6E-BE23-4AD2-9EDF-66AC54226E18}" type="pres">
      <dgm:prSet presAssocID="{6A34A342-2582-41D8-B7F1-02E219ED61D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651E1-B4FA-4E07-9508-D203282B71F7}" type="pres">
      <dgm:prSet presAssocID="{1F9149DB-B82E-4BC0-8FC0-3F2CB9420146}" presName="spacer" presStyleCnt="0"/>
      <dgm:spPr/>
    </dgm:pt>
    <dgm:pt modelId="{0C8715E2-6D85-449F-9DC2-25E2AF43DA4E}" type="pres">
      <dgm:prSet presAssocID="{749A8C6A-4373-4614-A745-36F76C67A9F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50AA5-0EE0-4426-9A41-F020671775B6}" type="pres">
      <dgm:prSet presAssocID="{70CEBA42-440B-40A3-B8B8-FB9A97D7EEE5}" presName="spacer" presStyleCnt="0"/>
      <dgm:spPr/>
    </dgm:pt>
    <dgm:pt modelId="{4E403D67-4F9C-49EB-9953-2C9D3FF61987}" type="pres">
      <dgm:prSet presAssocID="{862CC8AA-F03D-4953-BC93-A39738F2555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D97F1-CACD-42B2-9410-A09038F8BCA2}" type="pres">
      <dgm:prSet presAssocID="{398EDFD9-E378-4B34-9B93-6AA1BFD4835F}" presName="spacer" presStyleCnt="0"/>
      <dgm:spPr/>
    </dgm:pt>
    <dgm:pt modelId="{97EC8F09-98FB-4FCC-B455-CCE7BBBF9DA1}" type="pres">
      <dgm:prSet presAssocID="{7A9C4A38-0F1B-47D5-AE4C-D19AA1AFE53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85BAE-60FB-4F62-B8ED-AA2D4450AE7C}" type="pres">
      <dgm:prSet presAssocID="{289A7459-F371-4409-A2E4-78072F9867BC}" presName="spacer" presStyleCnt="0"/>
      <dgm:spPr/>
    </dgm:pt>
    <dgm:pt modelId="{7DA7D8EE-E1AB-4B28-A1B1-6B157D495F33}" type="pres">
      <dgm:prSet presAssocID="{E367A475-8516-4294-8BBC-B51875DF97A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8B378-8E03-4540-A463-C233EA46D3F0}" type="pres">
      <dgm:prSet presAssocID="{A5D922D0-47D4-4C72-8420-2D60DD00EDDB}" presName="spacer" presStyleCnt="0"/>
      <dgm:spPr/>
    </dgm:pt>
    <dgm:pt modelId="{30F1FCD6-BA59-431C-BBE9-DDFD8D82E36F}" type="pres">
      <dgm:prSet presAssocID="{18B22395-FCFF-4008-94C1-2FB8FC8CE56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E4BA8-D055-40F1-B3E9-5A1307F54BAE}" srcId="{A24DE8FF-C587-468A-B566-334A64D5D72B}" destId="{862CC8AA-F03D-4953-BC93-A39738F25555}" srcOrd="2" destOrd="0" parTransId="{B12192D8-0A61-443D-B244-D441D63D2846}" sibTransId="{398EDFD9-E378-4B34-9B93-6AA1BFD4835F}"/>
    <dgm:cxn modelId="{D0E5D848-6C3A-408E-9D21-22B6DF784401}" srcId="{A24DE8FF-C587-468A-B566-334A64D5D72B}" destId="{18B22395-FCFF-4008-94C1-2FB8FC8CE56D}" srcOrd="5" destOrd="0" parTransId="{827CA1AE-27FD-485D-B5CB-5D0649BDA060}" sibTransId="{C56FDF28-53B5-4137-B2FE-A841B3AD0DC9}"/>
    <dgm:cxn modelId="{D6B0B520-0634-4D9E-8D72-DFA3FC7DAF5C}" srcId="{A24DE8FF-C587-468A-B566-334A64D5D72B}" destId="{6A34A342-2582-41D8-B7F1-02E219ED61D3}" srcOrd="0" destOrd="0" parTransId="{357D3B4C-7112-49AF-8CB4-2792A3A6D0FE}" sibTransId="{1F9149DB-B82E-4BC0-8FC0-3F2CB9420146}"/>
    <dgm:cxn modelId="{F054D093-6A0D-460A-9010-8483CC38AB94}" type="presOf" srcId="{6A34A342-2582-41D8-B7F1-02E219ED61D3}" destId="{35B3AD6E-BE23-4AD2-9EDF-66AC54226E18}" srcOrd="0" destOrd="0" presId="urn:microsoft.com/office/officeart/2005/8/layout/vList2"/>
    <dgm:cxn modelId="{9C13ED13-299B-4FE1-9013-CA5F739FD22E}" type="presOf" srcId="{7A9C4A38-0F1B-47D5-AE4C-D19AA1AFE53F}" destId="{97EC8F09-98FB-4FCC-B455-CCE7BBBF9DA1}" srcOrd="0" destOrd="0" presId="urn:microsoft.com/office/officeart/2005/8/layout/vList2"/>
    <dgm:cxn modelId="{7FE469EF-6B6F-410D-AF6F-2305EEF08911}" type="presOf" srcId="{749A8C6A-4373-4614-A745-36F76C67A9F9}" destId="{0C8715E2-6D85-449F-9DC2-25E2AF43DA4E}" srcOrd="0" destOrd="0" presId="urn:microsoft.com/office/officeart/2005/8/layout/vList2"/>
    <dgm:cxn modelId="{DA255D17-42AB-48BD-B5A1-FAEF84166D54}" srcId="{A24DE8FF-C587-468A-B566-334A64D5D72B}" destId="{E367A475-8516-4294-8BBC-B51875DF97A0}" srcOrd="4" destOrd="0" parTransId="{ABC17E85-3CFB-475D-A3DE-159DD7BDEDD8}" sibTransId="{A5D922D0-47D4-4C72-8420-2D60DD00EDDB}"/>
    <dgm:cxn modelId="{3A87DC8B-199F-48E6-A05E-E28E76D00118}" type="presOf" srcId="{A24DE8FF-C587-468A-B566-334A64D5D72B}" destId="{C447B1F7-BBC0-435B-9633-62ADCC6663C6}" srcOrd="0" destOrd="0" presId="urn:microsoft.com/office/officeart/2005/8/layout/vList2"/>
    <dgm:cxn modelId="{30792199-326B-47D4-AEBB-8F550B0AEC0F}" type="presOf" srcId="{18B22395-FCFF-4008-94C1-2FB8FC8CE56D}" destId="{30F1FCD6-BA59-431C-BBE9-DDFD8D82E36F}" srcOrd="0" destOrd="0" presId="urn:microsoft.com/office/officeart/2005/8/layout/vList2"/>
    <dgm:cxn modelId="{C25F725D-4239-49EA-87D2-67B0F6EE24A1}" type="presOf" srcId="{E367A475-8516-4294-8BBC-B51875DF97A0}" destId="{7DA7D8EE-E1AB-4B28-A1B1-6B157D495F33}" srcOrd="0" destOrd="0" presId="urn:microsoft.com/office/officeart/2005/8/layout/vList2"/>
    <dgm:cxn modelId="{9B38A779-CA13-469D-BC8C-1CD96C3F14D7}" srcId="{A24DE8FF-C587-468A-B566-334A64D5D72B}" destId="{7A9C4A38-0F1B-47D5-AE4C-D19AA1AFE53F}" srcOrd="3" destOrd="0" parTransId="{C9ED5BEC-C03D-4AB4-B5B4-982719CB7436}" sibTransId="{289A7459-F371-4409-A2E4-78072F9867BC}"/>
    <dgm:cxn modelId="{062E210E-1CB9-453C-92A4-67D4FF13DBAF}" srcId="{A24DE8FF-C587-468A-B566-334A64D5D72B}" destId="{749A8C6A-4373-4614-A745-36F76C67A9F9}" srcOrd="1" destOrd="0" parTransId="{14F33613-239B-4C7B-9DC5-F62A5BBCF1A7}" sibTransId="{70CEBA42-440B-40A3-B8B8-FB9A97D7EEE5}"/>
    <dgm:cxn modelId="{867B4ACC-DC1B-4D1A-AD68-EB9812B4AD16}" type="presOf" srcId="{862CC8AA-F03D-4953-BC93-A39738F25555}" destId="{4E403D67-4F9C-49EB-9953-2C9D3FF61987}" srcOrd="0" destOrd="0" presId="urn:microsoft.com/office/officeart/2005/8/layout/vList2"/>
    <dgm:cxn modelId="{15C3BBFE-8EE5-4BCB-8BB1-0192938CED4B}" type="presParOf" srcId="{C447B1F7-BBC0-435B-9633-62ADCC6663C6}" destId="{35B3AD6E-BE23-4AD2-9EDF-66AC54226E18}" srcOrd="0" destOrd="0" presId="urn:microsoft.com/office/officeart/2005/8/layout/vList2"/>
    <dgm:cxn modelId="{5EB1C07E-46E1-4359-B921-708A3E932BD2}" type="presParOf" srcId="{C447B1F7-BBC0-435B-9633-62ADCC6663C6}" destId="{BF5651E1-B4FA-4E07-9508-D203282B71F7}" srcOrd="1" destOrd="0" presId="urn:microsoft.com/office/officeart/2005/8/layout/vList2"/>
    <dgm:cxn modelId="{57ADC7EC-9F3A-440B-9B64-FBF90BD03F9F}" type="presParOf" srcId="{C447B1F7-BBC0-435B-9633-62ADCC6663C6}" destId="{0C8715E2-6D85-449F-9DC2-25E2AF43DA4E}" srcOrd="2" destOrd="0" presId="urn:microsoft.com/office/officeart/2005/8/layout/vList2"/>
    <dgm:cxn modelId="{C5A64AE2-B57C-46A1-B330-928C802610E9}" type="presParOf" srcId="{C447B1F7-BBC0-435B-9633-62ADCC6663C6}" destId="{B9A50AA5-0EE0-4426-9A41-F020671775B6}" srcOrd="3" destOrd="0" presId="urn:microsoft.com/office/officeart/2005/8/layout/vList2"/>
    <dgm:cxn modelId="{8ACA3B9D-A5F6-403B-B428-B017503A22E5}" type="presParOf" srcId="{C447B1F7-BBC0-435B-9633-62ADCC6663C6}" destId="{4E403D67-4F9C-49EB-9953-2C9D3FF61987}" srcOrd="4" destOrd="0" presId="urn:microsoft.com/office/officeart/2005/8/layout/vList2"/>
    <dgm:cxn modelId="{930B5267-9902-44E4-8DA4-5D8151B11CBF}" type="presParOf" srcId="{C447B1F7-BBC0-435B-9633-62ADCC6663C6}" destId="{BE9D97F1-CACD-42B2-9410-A09038F8BCA2}" srcOrd="5" destOrd="0" presId="urn:microsoft.com/office/officeart/2005/8/layout/vList2"/>
    <dgm:cxn modelId="{18D3FD84-9B64-4765-A8F2-F81AA598A72F}" type="presParOf" srcId="{C447B1F7-BBC0-435B-9633-62ADCC6663C6}" destId="{97EC8F09-98FB-4FCC-B455-CCE7BBBF9DA1}" srcOrd="6" destOrd="0" presId="urn:microsoft.com/office/officeart/2005/8/layout/vList2"/>
    <dgm:cxn modelId="{EFBFCE79-A07A-4311-B7F5-6ACD0B27783D}" type="presParOf" srcId="{C447B1F7-BBC0-435B-9633-62ADCC6663C6}" destId="{3A385BAE-60FB-4F62-B8ED-AA2D4450AE7C}" srcOrd="7" destOrd="0" presId="urn:microsoft.com/office/officeart/2005/8/layout/vList2"/>
    <dgm:cxn modelId="{761FD796-2F24-4C32-A56A-96CA5658EBBF}" type="presParOf" srcId="{C447B1F7-BBC0-435B-9633-62ADCC6663C6}" destId="{7DA7D8EE-E1AB-4B28-A1B1-6B157D495F33}" srcOrd="8" destOrd="0" presId="urn:microsoft.com/office/officeart/2005/8/layout/vList2"/>
    <dgm:cxn modelId="{2971644B-B879-4AD8-92A2-E7FFCF300C3A}" type="presParOf" srcId="{C447B1F7-BBC0-435B-9633-62ADCC6663C6}" destId="{02A8B378-8E03-4540-A463-C233EA46D3F0}" srcOrd="9" destOrd="0" presId="urn:microsoft.com/office/officeart/2005/8/layout/vList2"/>
    <dgm:cxn modelId="{E4F4459D-AB66-43B8-9999-772FDD7A7AF5}" type="presParOf" srcId="{C447B1F7-BBC0-435B-9633-62ADCC6663C6}" destId="{30F1FCD6-BA59-431C-BBE9-DDFD8D82E36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B3AD6E-BE23-4AD2-9EDF-66AC54226E18}">
      <dsp:nvSpPr>
        <dsp:cNvPr id="0" name=""/>
        <dsp:cNvSpPr/>
      </dsp:nvSpPr>
      <dsp:spPr>
        <a:xfrm>
          <a:off x="0" y="278"/>
          <a:ext cx="5688632" cy="895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Мастер-классы на базе МБУ ДО ДДТ и Дома семьи</a:t>
          </a:r>
          <a:endParaRPr lang="ru-RU" sz="2500" kern="1200" dirty="0"/>
        </a:p>
      </dsp:txBody>
      <dsp:txXfrm>
        <a:off x="0" y="278"/>
        <a:ext cx="5688632" cy="895666"/>
      </dsp:txXfrm>
    </dsp:sp>
    <dsp:sp modelId="{0C8715E2-6D85-449F-9DC2-25E2AF43DA4E}">
      <dsp:nvSpPr>
        <dsp:cNvPr id="0" name=""/>
        <dsp:cNvSpPr/>
      </dsp:nvSpPr>
      <dsp:spPr>
        <a:xfrm>
          <a:off x="0" y="910078"/>
          <a:ext cx="5688632" cy="895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Беседы с социализировавшими людьми с ОВЗ</a:t>
          </a:r>
          <a:endParaRPr lang="ru-RU" sz="2500" kern="1200" dirty="0"/>
        </a:p>
      </dsp:txBody>
      <dsp:txXfrm>
        <a:off x="0" y="910078"/>
        <a:ext cx="5688632" cy="895666"/>
      </dsp:txXfrm>
    </dsp:sp>
    <dsp:sp modelId="{4E403D67-4F9C-49EB-9953-2C9D3FF61987}">
      <dsp:nvSpPr>
        <dsp:cNvPr id="0" name=""/>
        <dsp:cNvSpPr/>
      </dsp:nvSpPr>
      <dsp:spPr>
        <a:xfrm>
          <a:off x="0" y="1819878"/>
          <a:ext cx="5688632" cy="895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Сопровождение педагогами</a:t>
          </a:r>
          <a:endParaRPr lang="ru-RU" sz="2500" kern="1200" dirty="0"/>
        </a:p>
      </dsp:txBody>
      <dsp:txXfrm>
        <a:off x="0" y="1819878"/>
        <a:ext cx="5688632" cy="895666"/>
      </dsp:txXfrm>
    </dsp:sp>
    <dsp:sp modelId="{97EC8F09-98FB-4FCC-B455-CCE7BBBF9DA1}">
      <dsp:nvSpPr>
        <dsp:cNvPr id="0" name=""/>
        <dsp:cNvSpPr/>
      </dsp:nvSpPr>
      <dsp:spPr>
        <a:xfrm>
          <a:off x="0" y="2729678"/>
          <a:ext cx="5688632" cy="895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Занятия на дому</a:t>
          </a:r>
          <a:endParaRPr lang="ru-RU" sz="2500" kern="1200" dirty="0"/>
        </a:p>
      </dsp:txBody>
      <dsp:txXfrm>
        <a:off x="0" y="2729678"/>
        <a:ext cx="5688632" cy="895666"/>
      </dsp:txXfrm>
    </dsp:sp>
    <dsp:sp modelId="{7DA7D8EE-E1AB-4B28-A1B1-6B157D495F33}">
      <dsp:nvSpPr>
        <dsp:cNvPr id="0" name=""/>
        <dsp:cNvSpPr/>
      </dsp:nvSpPr>
      <dsp:spPr>
        <a:xfrm>
          <a:off x="0" y="3639478"/>
          <a:ext cx="5688632" cy="895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Выездные мероприятия</a:t>
          </a:r>
          <a:endParaRPr lang="ru-RU" sz="2500" kern="1200" dirty="0"/>
        </a:p>
      </dsp:txBody>
      <dsp:txXfrm>
        <a:off x="0" y="3639478"/>
        <a:ext cx="5688632" cy="895666"/>
      </dsp:txXfrm>
    </dsp:sp>
    <dsp:sp modelId="{30F1FCD6-BA59-431C-BBE9-DDFD8D82E36F}">
      <dsp:nvSpPr>
        <dsp:cNvPr id="0" name=""/>
        <dsp:cNvSpPr/>
      </dsp:nvSpPr>
      <dsp:spPr>
        <a:xfrm>
          <a:off x="0" y="4549278"/>
          <a:ext cx="5688632" cy="895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Мероприятия для воспитанников Самарского дома-интерната</a:t>
          </a:r>
          <a:endParaRPr lang="ru-RU" sz="2500" kern="1200" dirty="0"/>
        </a:p>
      </dsp:txBody>
      <dsp:txXfrm>
        <a:off x="0" y="4549278"/>
        <a:ext cx="5688632" cy="895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BEE06-C08D-4143-A9CE-98EFA950C4CB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4B35B-DA87-4E47-AC84-C13BCEB01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B35B-DA87-4E47-AC84-C13BCEB01D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B35B-DA87-4E47-AC84-C13BCEB01DF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B4B6-8400-4FE9-8348-1CF540F78017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9C7-735F-46F9-89D2-2191498C8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B4B6-8400-4FE9-8348-1CF540F78017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9C7-735F-46F9-89D2-2191498C8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B4B6-8400-4FE9-8348-1CF540F78017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9C7-735F-46F9-89D2-2191498C8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B4B6-8400-4FE9-8348-1CF540F78017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9C7-735F-46F9-89D2-2191498C8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B4B6-8400-4FE9-8348-1CF540F78017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9C7-735F-46F9-89D2-2191498C8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B4B6-8400-4FE9-8348-1CF540F78017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9C7-735F-46F9-89D2-2191498C8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B4B6-8400-4FE9-8348-1CF540F78017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9C7-735F-46F9-89D2-2191498C8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B4B6-8400-4FE9-8348-1CF540F78017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9C7-735F-46F9-89D2-2191498C8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B4B6-8400-4FE9-8348-1CF540F78017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9C7-735F-46F9-89D2-2191498C8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B4B6-8400-4FE9-8348-1CF540F78017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9C7-735F-46F9-89D2-2191498C8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B4B6-8400-4FE9-8348-1CF540F78017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69C7-735F-46F9-89D2-2191498C8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DB4B6-8400-4FE9-8348-1CF540F78017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469C7-735F-46F9-89D2-2191498C8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16632"/>
            <a:ext cx="8032406" cy="4526814"/>
          </a:xfrm>
        </p:spPr>
        <p:txBody>
          <a:bodyPr>
            <a:normAutofit/>
          </a:bodyPr>
          <a:lstStyle/>
          <a:p>
            <a:r>
              <a:rPr lang="ru-RU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Проект для детей с </a:t>
            </a:r>
            <a:r>
              <a:rPr lang="ru-RU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овз</a:t>
            </a:r>
            <a:r>
              <a:rPr lang="ru-RU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br>
              <a:rPr lang="ru-RU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и их семей</a:t>
            </a:r>
            <a:br>
              <a:rPr lang="ru-RU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«творить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дружить,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нескучно жить»</a:t>
            </a:r>
            <a:endParaRPr lang="ru-RU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57224" y="3789040"/>
            <a:ext cx="7531200" cy="68588"/>
          </a:xfrm>
        </p:spPr>
        <p:txBody>
          <a:bodyPr>
            <a:noAutofit/>
          </a:bodyPr>
          <a:lstStyle/>
          <a:p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 descr="BE_7.jpg"/>
          <p:cNvPicPr>
            <a:picLocks noChangeAspect="1"/>
          </p:cNvPicPr>
          <p:nvPr/>
        </p:nvPicPr>
        <p:blipFill>
          <a:blip r:embed="rId3" cstate="print"/>
          <a:srcRect t="40333"/>
          <a:stretch>
            <a:fillRect/>
          </a:stretch>
        </p:blipFill>
        <p:spPr>
          <a:xfrm>
            <a:off x="0" y="3789040"/>
            <a:ext cx="9144000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4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«Безбарьерная среда» – так ли это?</a:t>
            </a:r>
            <a:endParaRPr lang="ru-RU" sz="4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Содержимое 6" descr="dostup_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038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dreamstime_xl_97748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916832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5536" y="537321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сожалению, в большинстве случаев – это не так…</a:t>
            </a:r>
            <a:endParaRPr lang="ru-RU" sz="4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995738" y="273050"/>
          <a:ext cx="4691062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322712" cy="579350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Население нашего города  чуть более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82 тысяч человек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однако на них приходится более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1150 детей с ОВЗ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shutterstock_271163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05064"/>
            <a:ext cx="3779912" cy="2637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  <a:r>
              <a:rPr lang="ru-RU" dirty="0" smtClean="0"/>
              <a:t>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лет опыта общения с людьми с ОВЗ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dirty="0"/>
          </a:p>
        </p:txBody>
      </p:sp>
      <p:pic>
        <p:nvPicPr>
          <p:cNvPr id="5" name="Содержимое 4" descr="x_b4446d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503999" cy="26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x_9e476a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340768"/>
            <a:ext cx="3503999" cy="26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T2gY0_A3Ncw.jpg"/>
          <p:cNvPicPr>
            <a:picLocks noChangeAspect="1"/>
          </p:cNvPicPr>
          <p:nvPr/>
        </p:nvPicPr>
        <p:blipFill>
          <a:blip r:embed="rId5" cstate="print"/>
          <a:srcRect r="9659"/>
          <a:stretch>
            <a:fillRect/>
          </a:stretch>
        </p:blipFill>
        <p:spPr>
          <a:xfrm>
            <a:off x="1763688" y="4077072"/>
            <a:ext cx="3558304" cy="26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rr_P1DJHk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4077072"/>
            <a:ext cx="3504000" cy="26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User\Documents\Bluetooth\inbox\для презентации\CoolClips_vc07092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6885" y="1772816"/>
            <a:ext cx="1487115" cy="1656184"/>
          </a:xfrm>
          <a:prstGeom prst="rect">
            <a:avLst/>
          </a:prstGeom>
          <a:noFill/>
        </p:spPr>
      </p:pic>
      <p:pic>
        <p:nvPicPr>
          <p:cNvPr id="2053" name="Picture 5" descr="C:\Users\User\Documents\Bluetooth\inbox\для презентации\jmzgif8_ebc.jpg"/>
          <p:cNvPicPr>
            <a:picLocks noChangeAspect="1" noChangeArrowheads="1"/>
          </p:cNvPicPr>
          <p:nvPr/>
        </p:nvPicPr>
        <p:blipFill>
          <a:blip r:embed="rId8" cstate="print"/>
          <a:srcRect l="23254" r="24424"/>
          <a:stretch>
            <a:fillRect/>
          </a:stretch>
        </p:blipFill>
        <p:spPr bwMode="auto">
          <a:xfrm>
            <a:off x="179512" y="4581128"/>
            <a:ext cx="1618546" cy="186843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Особенные люди – неимоверно талантливы и безумно добры!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Содержимое 7" descr="inclusive-ki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540"/>
          <a:stretch>
            <a:fillRect/>
          </a:stretch>
        </p:blipFill>
        <p:spPr>
          <a:xfrm>
            <a:off x="0" y="5370576"/>
            <a:ext cx="4265240" cy="1487424"/>
          </a:xfrm>
        </p:spPr>
      </p:pic>
      <p:pic>
        <p:nvPicPr>
          <p:cNvPr id="1030" name="Picture 6" descr="C:\Users\User\Documents\Bluetooth\inbox\для презентации\inclusive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370513"/>
            <a:ext cx="4876800" cy="1487487"/>
          </a:xfrm>
          <a:prstGeom prst="rect">
            <a:avLst/>
          </a:prstGeom>
          <a:noFill/>
        </p:spPr>
      </p:pic>
      <p:pic>
        <p:nvPicPr>
          <p:cNvPr id="12" name="Picture 2" descr="E:\Детство без границ (проект)\фото\re5-y7QYc7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12776"/>
            <a:ext cx="288119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D1vPisNft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645024"/>
            <a:ext cx="324126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8H2cWULqpl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645024"/>
            <a:ext cx="3239367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5RiarIfUEi8.jpg"/>
          <p:cNvPicPr>
            <a:picLocks noChangeAspect="1"/>
          </p:cNvPicPr>
          <p:nvPr/>
        </p:nvPicPr>
        <p:blipFill>
          <a:blip r:embed="rId6" cstate="print"/>
          <a:srcRect l="1902" r="6802"/>
          <a:stretch>
            <a:fillRect/>
          </a:stretch>
        </p:blipFill>
        <p:spPr>
          <a:xfrm>
            <a:off x="5940152" y="1412776"/>
            <a:ext cx="2962615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i0tqiy7232-150x1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3861048"/>
            <a:ext cx="1428750" cy="1428750"/>
          </a:xfrm>
          <a:prstGeom prst="rect">
            <a:avLst/>
          </a:prstGeom>
        </p:spPr>
      </p:pic>
      <p:pic>
        <p:nvPicPr>
          <p:cNvPr id="19" name="Рисунок 18" descr="ethnic circ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412776"/>
            <a:ext cx="2555776" cy="2159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Bluetooth\inbox\для презентации\18e5945b6055ce15f15c979ed062b3e61736f5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9592"/>
            <a:ext cx="4572000" cy="1618407"/>
          </a:xfrm>
          <a:prstGeom prst="rect">
            <a:avLst/>
          </a:prstGeom>
          <a:noFill/>
        </p:spPr>
      </p:pic>
      <p:pic>
        <p:nvPicPr>
          <p:cNvPr id="2051" name="Picture 3" descr="C:\Users\User\Documents\Bluetooth\inbox\для презентации\18e5945b6055ce15f15c979ed062b3e61736f5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2643" y="5229200"/>
            <a:ext cx="4576500" cy="1620000"/>
          </a:xfrm>
          <a:prstGeom prst="rect">
            <a:avLst/>
          </a:prstGeom>
          <a:noFill/>
        </p:spPr>
      </p:pic>
      <p:pic>
        <p:nvPicPr>
          <p:cNvPr id="6" name="Содержимое 5" descr="Vgjai3mRQ5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576" y="188640"/>
            <a:ext cx="36004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i0BDNsDJUQ.jpg"/>
          <p:cNvPicPr>
            <a:picLocks noChangeAspect="1"/>
          </p:cNvPicPr>
          <p:nvPr/>
        </p:nvPicPr>
        <p:blipFill>
          <a:blip r:embed="rId4" cstate="print"/>
          <a:srcRect l="5715"/>
          <a:stretch>
            <a:fillRect/>
          </a:stretch>
        </p:blipFill>
        <p:spPr>
          <a:xfrm>
            <a:off x="755576" y="2780928"/>
            <a:ext cx="36004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nnX1fWgkmsk.jpg"/>
          <p:cNvPicPr>
            <a:picLocks noChangeAspect="1"/>
          </p:cNvPicPr>
          <p:nvPr/>
        </p:nvPicPr>
        <p:blipFill>
          <a:blip r:embed="rId5" cstate="print"/>
          <a:srcRect l="1902" r="2998"/>
          <a:stretch>
            <a:fillRect/>
          </a:stretch>
        </p:blipFill>
        <p:spPr>
          <a:xfrm>
            <a:off x="4788024" y="188640"/>
            <a:ext cx="36004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SG7dddJgRo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80928"/>
            <a:ext cx="360039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716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Координационный центр творческой самореализации инвалидов 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/>
              <a:t>(на базе волонтерского отряда «Диалог» МБУ ДО ДДТ г. Азова)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depositphotos_53352157-stock-illustration-cartoon-man-on-a-wheelchai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915" r="12633"/>
          <a:stretch>
            <a:fillRect/>
          </a:stretch>
        </p:blipFill>
        <p:spPr>
          <a:xfrm>
            <a:off x="0" y="2060848"/>
            <a:ext cx="3168352" cy="3371422"/>
          </a:xfrm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214678" y="1857364"/>
          <a:ext cx="557216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isability-awareness-osburn-academy-leed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2052" b="9740"/>
          <a:stretch>
            <a:fillRect/>
          </a:stretch>
        </p:blipFill>
        <p:spPr>
          <a:xfrm>
            <a:off x="2483768" y="0"/>
            <a:ext cx="4248472" cy="12241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268761"/>
            <a:ext cx="8208912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данным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МинЗдрава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ru-RU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каждый 10-й 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россиянин – инвалид!</a:t>
            </a:r>
          </a:p>
          <a:p>
            <a:pPr marL="0" indent="0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России зарегистрировано </a:t>
            </a:r>
            <a:r>
              <a:rPr lang="ru-RU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более 15 </a:t>
            </a:r>
            <a:r>
              <a:rPr lang="ru-RU" sz="4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млн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инвалидов!</a:t>
            </a:r>
          </a:p>
          <a:p>
            <a:pPr marL="0" indent="0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 лет 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число детей-инвалидов увеличилось более чем на 100 тысяч, достигнув </a:t>
            </a:r>
            <a:r>
              <a:rPr lang="ru-RU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636 тысяч человек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  <a:p>
            <a:pPr marL="0" indent="0">
              <a:buNone/>
            </a:pPr>
            <a:endParaRPr lang="ru-RU" sz="3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64.jpg"/>
          <p:cNvPicPr>
            <a:picLocks noChangeAspect="1"/>
          </p:cNvPicPr>
          <p:nvPr/>
        </p:nvPicPr>
        <p:blipFill>
          <a:blip r:embed="rId3" cstate="print"/>
          <a:srcRect t="7371" b="16703"/>
          <a:stretch>
            <a:fillRect/>
          </a:stretch>
        </p:blipFill>
        <p:spPr>
          <a:xfrm>
            <a:off x="2843808" y="5345832"/>
            <a:ext cx="3456384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Наша команда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C:\Users\User\Documents\Bluetooth\inbox\для презентации\zw6gLKQdd5M.jpg"/>
          <p:cNvPicPr>
            <a:picLocks noChangeAspect="1" noChangeArrowheads="1"/>
          </p:cNvPicPr>
          <p:nvPr/>
        </p:nvPicPr>
        <p:blipFill>
          <a:blip r:embed="rId2" cstate="print"/>
          <a:srcRect r="12719"/>
          <a:stretch>
            <a:fillRect/>
          </a:stretch>
        </p:blipFill>
        <p:spPr bwMode="auto">
          <a:xfrm>
            <a:off x="1928794" y="1142984"/>
            <a:ext cx="4819976" cy="3675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357421" y="4437112"/>
            <a:ext cx="4786347" cy="12311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Волонтерский отряд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«Диалог» 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МБУ ДО ДДТ г.Азова</a:t>
            </a:r>
          </a:p>
        </p:txBody>
      </p:sp>
      <p:pic>
        <p:nvPicPr>
          <p:cNvPr id="19" name="Picture 6" descr="C:\Users\User\Documents\Bluetooth\inbox\для презентации\inclusive-kids.jpg"/>
          <p:cNvPicPr>
            <a:picLocks noChangeAspect="1" noChangeArrowheads="1"/>
          </p:cNvPicPr>
          <p:nvPr/>
        </p:nvPicPr>
        <p:blipFill>
          <a:blip r:embed="rId3" cstate="print"/>
          <a:srcRect l="1477" t="34068" r="10680"/>
          <a:stretch>
            <a:fillRect/>
          </a:stretch>
        </p:blipFill>
        <p:spPr bwMode="auto">
          <a:xfrm>
            <a:off x="4860032" y="5877272"/>
            <a:ext cx="4283968" cy="980728"/>
          </a:xfrm>
          <a:prstGeom prst="rect">
            <a:avLst/>
          </a:prstGeom>
          <a:noFill/>
        </p:spPr>
      </p:pic>
      <p:pic>
        <p:nvPicPr>
          <p:cNvPr id="20" name="Picture 6" descr="C:\Users\User\Documents\Bluetooth\inbox\для презентации\inclusive-kids.jpg"/>
          <p:cNvPicPr>
            <a:picLocks noChangeAspect="1" noChangeArrowheads="1"/>
          </p:cNvPicPr>
          <p:nvPr/>
        </p:nvPicPr>
        <p:blipFill>
          <a:blip r:embed="rId3" cstate="print"/>
          <a:srcRect t="34068" r="344"/>
          <a:stretch>
            <a:fillRect/>
          </a:stretch>
        </p:blipFill>
        <p:spPr bwMode="auto">
          <a:xfrm>
            <a:off x="0" y="5877272"/>
            <a:ext cx="4860032" cy="98072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42910" y="1600201"/>
            <a:ext cx="6572296" cy="28289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1971660" cy="114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149</Words>
  <Application>Microsoft Office PowerPoint</Application>
  <PresentationFormat>Экран (4:3)</PresentationFormat>
  <Paragraphs>26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для детей с овз  и их семей «творить, дружить,  нескучно жить»</vt:lpstr>
      <vt:lpstr>«Безбарьерная среда» – так ли это?</vt:lpstr>
      <vt:lpstr> </vt:lpstr>
      <vt:lpstr>17 лет опыта общения с людьми с ОВЗ!</vt:lpstr>
      <vt:lpstr>Особенные люди – неимоверно талантливы и безумно добры!</vt:lpstr>
      <vt:lpstr>Слайд 6</vt:lpstr>
      <vt:lpstr>Координационный центр творческой самореализации инвалидов   (на базе волонтерского отряда «Диалог» МБУ ДО ДДТ г. Азова)</vt:lpstr>
      <vt:lpstr>Слайд 8</vt:lpstr>
      <vt:lpstr>Наша команда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детей с овз  и их семей «Творчество без границ»</dc:title>
  <dc:creator>User</dc:creator>
  <cp:lastModifiedBy>Комп</cp:lastModifiedBy>
  <cp:revision>48</cp:revision>
  <dcterms:created xsi:type="dcterms:W3CDTF">2008-03-10T22:36:16Z</dcterms:created>
  <dcterms:modified xsi:type="dcterms:W3CDTF">2021-07-03T14:28:20Z</dcterms:modified>
</cp:coreProperties>
</file>