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1" r:id="rId2"/>
    <p:sldId id="331" r:id="rId3"/>
    <p:sldId id="330" r:id="rId4"/>
    <p:sldId id="339" r:id="rId5"/>
    <p:sldId id="324" r:id="rId6"/>
    <p:sldId id="325" r:id="rId7"/>
    <p:sldId id="327" r:id="rId8"/>
    <p:sldId id="326" r:id="rId9"/>
    <p:sldId id="328" r:id="rId10"/>
    <p:sldId id="329" r:id="rId11"/>
    <p:sldId id="332" r:id="rId12"/>
    <p:sldId id="334" r:id="rId13"/>
    <p:sldId id="337" r:id="rId14"/>
    <p:sldId id="336" r:id="rId15"/>
    <p:sldId id="338" r:id="rId16"/>
    <p:sldId id="28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33" userDrawn="1">
          <p15:clr>
            <a:srgbClr val="A4A3A4"/>
          </p15:clr>
        </p15:guide>
        <p15:guide id="2" pos="7469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2F0"/>
    <a:srgbClr val="ECF0F1"/>
    <a:srgbClr val="323848"/>
    <a:srgbClr val="66CA67"/>
    <a:srgbClr val="FF8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4" autoAdjust="0"/>
  </p:normalViewPr>
  <p:slideViewPr>
    <p:cSldViewPr snapToGrid="0" showGuides="1">
      <p:cViewPr varScale="1">
        <p:scale>
          <a:sx n="110" d="100"/>
          <a:sy n="110" d="100"/>
        </p:scale>
        <p:origin x="678" y="96"/>
      </p:cViewPr>
      <p:guideLst>
        <p:guide pos="733"/>
        <p:guide pos="746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96E8C-D941-421D-89AF-9E3DDF77794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E6A40-AAF5-468A-9AAF-48EE5B27B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50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8696-AB55-4A3E-AFFE-38D03D8FC67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82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8696-AB55-4A3E-AFFE-38D03D8FC67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32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8696-AB55-4A3E-AFFE-38D03D8FC67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32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8696-AB55-4A3E-AFFE-38D03D8FC67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735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8696-AB55-4A3E-AFFE-38D03D8FC67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513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E6A40-AAF5-468A-9AAF-48EE5B27B03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845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8696-AB55-4A3E-AFFE-38D03D8FC67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660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8696-AB55-4A3E-AFFE-38D03D8FC67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107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8696-AB55-4A3E-AFFE-38D03D8FC67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32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8696-AB55-4A3E-AFFE-38D03D8FC67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32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8696-AB55-4A3E-AFFE-38D03D8FC67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32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8696-AB55-4A3E-AFFE-38D03D8FC67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32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8696-AB55-4A3E-AFFE-38D03D8FC67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32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8696-AB55-4A3E-AFFE-38D03D8FC67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3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AFAFC-6D6A-E68D-4300-7D0436165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AABCD-3B6F-23A8-4F0C-FA74ADFEE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BDFE58-AAEA-EC76-7B8E-CF97EA50F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F73A-EDAC-43C8-B47A-3F584DB9EEF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512A6-4820-B16A-6E47-332455F9C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DEA7D6-F4F0-71E3-DB53-46CAEAD60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389A-F4BC-4D13-BE7B-B54E4E13A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96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BD728-8A93-BBC2-94E4-59D5F42E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747A6B-20A8-6A6A-4FCC-7E6B870F8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E273B-AA5B-7237-CAE3-30AD296DB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F73A-EDAC-43C8-B47A-3F584DB9EEF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997043-2707-29FD-5D96-34EC8DEF3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F80F7F-DA3D-AE0F-EEA8-8DD192C80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389A-F4BC-4D13-BE7B-B54E4E13A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34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C5C50E-F708-8690-C1E0-897BD1F9B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0E4E07-6753-74C1-C639-E6E2FA94E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043775-41E4-98C7-4D9E-38979B540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F73A-EDAC-43C8-B47A-3F584DB9EEF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9BB118-2728-8133-3A87-E71C6153C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9A3CB0-7198-5E45-1B34-C5E4362D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389A-F4BC-4D13-BE7B-B54E4E13A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50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1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54316" y="2848066"/>
            <a:ext cx="9144000" cy="1655762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</a:t>
            </a:r>
            <a:r>
              <a:rPr lang="ru-RU" dirty="0" err="1"/>
              <a:t>подзаголока</a:t>
            </a:r>
            <a:r>
              <a:rPr lang="ru-RU" dirty="0"/>
              <a:t>  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 rot="16200000">
            <a:off x="10136829" y="2039786"/>
            <a:ext cx="3359458" cy="405303"/>
          </a:xfrm>
        </p:spPr>
        <p:txBody>
          <a:bodyPr/>
          <a:lstStyle>
            <a:lvl1pPr algn="l">
              <a:defRPr lang="ru-RU" sz="1000" spc="100" baseline="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 algn="r"/>
            <a:r>
              <a:rPr lang="ru-RU" dirty="0"/>
              <a:t> дом финансового просвещения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855A-9052-4BBB-97A7-19D6593394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354316" y="657225"/>
            <a:ext cx="8342798" cy="827507"/>
          </a:xfrm>
          <a:solidFill>
            <a:schemeClr val="accent1"/>
          </a:solidFill>
          <a:ln>
            <a:noFill/>
          </a:ln>
        </p:spPr>
        <p:txBody>
          <a:bodyPr wrap="none" lIns="252000" tIns="108000" rIns="252000" bIns="108000">
            <a:spAutoFit/>
          </a:bodyPr>
          <a:lstStyle>
            <a:lvl1pPr algn="l">
              <a:defRPr/>
            </a:lvl1pPr>
          </a:lstStyle>
          <a:p>
            <a:r>
              <a:rPr lang="ru-RU" dirty="0"/>
              <a:t>Образец длинного заголовка</a:t>
            </a: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-872637" y="-190881"/>
            <a:ext cx="1765525" cy="7331201"/>
            <a:chOff x="-796437" y="-190881"/>
            <a:chExt cx="1765525" cy="7331201"/>
          </a:xfrm>
        </p:grpSpPr>
        <p:pic>
          <p:nvPicPr>
            <p:cNvPr id="2" name="Рисунок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6437" y="-190881"/>
              <a:ext cx="1765525" cy="2463384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6437" y="2243027"/>
              <a:ext cx="1765525" cy="2463384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6437" y="4676936"/>
              <a:ext cx="1765525" cy="2463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670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pos="7242">
          <p15:clr>
            <a:srgbClr val="FBAE40"/>
          </p15:clr>
        </p15:guide>
        <p15:guide id="5" orient="horz" pos="414">
          <p15:clr>
            <a:srgbClr val="FBAE40"/>
          </p15:clr>
        </p15:guide>
        <p15:guide id="6" orient="horz" pos="390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79BF6-633B-3299-97AC-EC60A521D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51C4C-3897-2A1A-FDD0-33A5E6B59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13653C-0B44-28C3-898C-AD5CB3B7A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F73A-EDAC-43C8-B47A-3F584DB9EEF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EBB777-3E4E-9170-8A5B-8F25E405D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E6313B-99E3-8479-6EAB-B7642D7A5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389A-F4BC-4D13-BE7B-B54E4E13A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64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26EC3-5A2B-B521-0784-62AD055D1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8C1263-B4E3-A9EA-4642-B4101DFE9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A55486-0B20-8E6A-F793-1A21F12E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F73A-EDAC-43C8-B47A-3F584DB9EEF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EF6780-24DE-91FB-E305-DA41CCC9F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B5547A-3570-BFC2-51F4-33C267F8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389A-F4BC-4D13-BE7B-B54E4E13A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54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84E37-9660-36E6-A8C5-0748B062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1BB7B3-559A-9CE0-4C8F-708361729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C410A3-DA09-7E6D-A89F-761EDB9AB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0987C0-B552-56AD-1C73-7311CD02B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F73A-EDAC-43C8-B47A-3F584DB9EEF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86696B-96D9-CC06-42A5-2612DD0D7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F12729-8448-CF6C-C47C-D16543223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389A-F4BC-4D13-BE7B-B54E4E13A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56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773D6-F4C6-AC2C-B0B4-28E410F5E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258B5F-35F6-FBC3-579C-C17C40FD7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F27726-2B39-049A-690B-F91BD17E4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A44C6F9-47A2-6494-25C6-4EC318B2A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5BC5FD-1CC1-5F53-3877-BC63962CA6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14209B-08D8-D985-42B6-16339FEF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F73A-EDAC-43C8-B47A-3F584DB9EEF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6AFF95-E7DB-4F0C-52E5-76A68EF7A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5E62312-DEAC-6964-5AA8-0E1D06F6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389A-F4BC-4D13-BE7B-B54E4E13A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41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C1D31-2675-DEDB-FFEB-1A3107496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4710A6-5A10-0D90-DE34-2A0699A51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F73A-EDAC-43C8-B47A-3F584DB9EEF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F18300-9572-7C7C-E391-DF44FAD0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2ECF37-DFA6-0CA4-97A4-B3BF9B193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389A-F4BC-4D13-BE7B-B54E4E13A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71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88FE688-5DFA-796F-6BA0-AB44A62E6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F73A-EDAC-43C8-B47A-3F584DB9EEF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2254061-5760-272A-8E47-F40181DE4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305B55-BAB4-DFEA-408B-C0B78E8B3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389A-F4BC-4D13-BE7B-B54E4E13A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5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72F2B-797B-5E2C-E7B8-62F54A899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41BA9-9251-95CD-0E6A-55D0E745F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7603D8-B30F-6892-DDFB-89D4ABA7D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1971A5-A6DA-EDA8-959C-6D1A578EC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F73A-EDAC-43C8-B47A-3F584DB9EEF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BEFA89-41AB-A729-517E-F2AA43203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26E976-1599-2691-EAEC-2D4EE597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389A-F4BC-4D13-BE7B-B54E4E13A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79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ED924-BC1D-173D-FDB1-1FAA4DB9B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0B1660-26DD-8FE2-E95D-CA0C72AF8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A2798B-84D4-ED63-4EA8-0289EDA86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6BEBF6-34DB-1446-6200-408BC7146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F73A-EDAC-43C8-B47A-3F584DB9EEF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FB944B-3137-6FA8-B6EE-5CFF979C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EE9591-8AA3-9F9D-B12B-ADE53FA4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389A-F4BC-4D13-BE7B-B54E4E13A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9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B89CC-DC0F-7B2C-4D2A-CB997D574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6290FB-5E16-EB24-6809-DB554CE1A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742FF3-B80B-A193-024D-2628B947D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CF73A-EDAC-43C8-B47A-3F584DB9EEF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644B28-85A3-3588-9C59-E72EAEFC7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12994-7D10-E872-676D-FEC85E676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7389A-F4BC-4D13-BE7B-B54E4E13A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4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3638" y="4653651"/>
            <a:ext cx="7518544" cy="1387682"/>
          </a:xfrm>
        </p:spPr>
        <p:txBody>
          <a:bodyPr>
            <a:normAutofit/>
          </a:bodyPr>
          <a:lstStyle/>
          <a:p>
            <a:br>
              <a:rPr lang="ru-RU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Новосибирский </a:t>
            </a:r>
          </a:p>
          <a:p>
            <a:r>
              <a:rPr lang="ru-RU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Дом финансового просвещения</a:t>
            </a:r>
            <a:endParaRPr lang="ru-RU" sz="25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233" y="324464"/>
            <a:ext cx="2140258" cy="2140258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ABAFC60-ACFF-4A0C-AF3E-1EDF420BCE2B}"/>
              </a:ext>
            </a:extLst>
          </p:cNvPr>
          <p:cNvSpPr txBox="1">
            <a:spLocks/>
          </p:cNvSpPr>
          <p:nvPr/>
        </p:nvSpPr>
        <p:spPr>
          <a:xfrm>
            <a:off x="1163638" y="2308305"/>
            <a:ext cx="10333037" cy="1880103"/>
          </a:xfrm>
          <a:prstGeom prst="rect">
            <a:avLst/>
          </a:prstGeom>
          <a:solidFill>
            <a:srgbClr val="4882F0"/>
          </a:solidFill>
          <a:ln>
            <a:noFill/>
          </a:ln>
        </p:spPr>
        <p:txBody>
          <a:bodyPr vert="horz" wrap="square" lIns="252000" tIns="108000" rIns="252000" bIns="10800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мероприятиях </a:t>
            </a:r>
            <a:br>
              <a:rPr lang="ru-RU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участием волонтеров финансового просвещения в 2022 году</a:t>
            </a:r>
          </a:p>
        </p:txBody>
      </p:sp>
    </p:spTree>
    <p:extLst>
      <p:ext uri="{BB962C8B-B14F-4D97-AF65-F5344CB8AC3E}">
        <p14:creationId xmlns:p14="http://schemas.microsoft.com/office/powerpoint/2010/main" val="1722519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ижний колонтитул 3">
            <a:extLst>
              <a:ext uri="{FF2B5EF4-FFF2-40B4-BE49-F238E27FC236}">
                <a16:creationId xmlns:a16="http://schemas.microsoft.com/office/drawing/2014/main" id="{019350F5-19AA-4059-B6E1-AC0348B1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36829" y="2039786"/>
            <a:ext cx="3359458" cy="405303"/>
          </a:xfrm>
        </p:spPr>
        <p:txBody>
          <a:bodyPr/>
          <a:lstStyle/>
          <a:p>
            <a:pPr algn="r"/>
            <a:r>
              <a:rPr lang="ru-RU" dirty="0"/>
              <a:t> </a:t>
            </a:r>
          </a:p>
        </p:txBody>
      </p:sp>
      <p:sp>
        <p:nvSpPr>
          <p:cNvPr id="44" name="Заголовок 2">
            <a:extLst>
              <a:ext uri="{FF2B5EF4-FFF2-40B4-BE49-F238E27FC236}">
                <a16:creationId xmlns:a16="http://schemas.microsoft.com/office/drawing/2014/main" id="{22884EFF-835C-4275-9D37-A3371127C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662546"/>
            <a:ext cx="10333037" cy="973028"/>
          </a:xfrm>
          <a:solidFill>
            <a:srgbClr val="4882F0"/>
          </a:solidFill>
        </p:spPr>
        <p:txBody>
          <a:bodyPr>
            <a:noAutofit/>
          </a:bodyPr>
          <a:lstStyle/>
          <a:p>
            <a:r>
              <a:rPr lang="ru-RU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Марафон мероприятий с участием АРФГ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FFF9BD-1D08-3ABB-5E02-7C49D97CD4C0}"/>
              </a:ext>
            </a:extLst>
          </p:cNvPr>
          <p:cNvSpPr txBox="1"/>
          <p:nvPr/>
        </p:nvSpPr>
        <p:spPr>
          <a:xfrm>
            <a:off x="1074761" y="1771714"/>
            <a:ext cx="706477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10-12 ноября 2022 года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Серия </a:t>
            </a:r>
            <a:r>
              <a:rPr lang="ru-RU" sz="2000" b="1" dirty="0">
                <a:solidFill>
                  <a:srgbClr val="4882F0"/>
                </a:solidFill>
                <a:highlight>
                  <a:srgbClr val="ECF0F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очных</a:t>
            </a: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мероприятий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площадках библиотек, школ,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вуза, детских домов </a:t>
            </a:r>
            <a:r>
              <a:rPr lang="ru-RU" sz="2000" b="1" dirty="0">
                <a:solidFill>
                  <a:srgbClr val="4882F0"/>
                </a:solidFill>
                <a:highlight>
                  <a:srgbClr val="ECF0F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для учащихся различных уровней, взрослых и методистов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(лекции, игры, методические семинары, мастер-классы, радиоэфиры)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4882F0"/>
                </a:solidFill>
                <a:highlight>
                  <a:srgbClr val="ECF0F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Волонтеры: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эксперты и волонтеры АРФГ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4FFC93F-E61F-8306-E5F0-DB07C27DFA40}"/>
              </a:ext>
            </a:extLst>
          </p:cNvPr>
          <p:cNvSpPr txBox="1"/>
          <p:nvPr/>
        </p:nvSpPr>
        <p:spPr>
          <a:xfrm>
            <a:off x="1179723" y="4625794"/>
            <a:ext cx="4081462" cy="156966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мероприятий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волонтеров задействовано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площадок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568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охват участников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C8DFC2C-7848-DEA1-79DA-0A66ED85A42E}"/>
              </a:ext>
            </a:extLst>
          </p:cNvPr>
          <p:cNvSpPr/>
          <p:nvPr/>
        </p:nvSpPr>
        <p:spPr>
          <a:xfrm>
            <a:off x="1163638" y="4590263"/>
            <a:ext cx="4013132" cy="1605191"/>
          </a:xfrm>
          <a:prstGeom prst="rect">
            <a:avLst/>
          </a:prstGeom>
          <a:noFill/>
          <a:ln w="38100">
            <a:solidFill>
              <a:srgbClr val="488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B4427C-F75F-7CB3-FBC2-61135BA6BB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745" y="1925454"/>
            <a:ext cx="3125930" cy="220461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4882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24986D-0259-060F-1473-AD83ED32B3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0"/>
          <a:stretch/>
        </p:blipFill>
        <p:spPr>
          <a:xfrm>
            <a:off x="8370745" y="4301783"/>
            <a:ext cx="3125930" cy="189899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4882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4055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ижний колонтитул 3">
            <a:extLst>
              <a:ext uri="{FF2B5EF4-FFF2-40B4-BE49-F238E27FC236}">
                <a16:creationId xmlns:a16="http://schemas.microsoft.com/office/drawing/2014/main" id="{019350F5-19AA-4059-B6E1-AC0348B1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36829" y="2039786"/>
            <a:ext cx="3359458" cy="405303"/>
          </a:xfrm>
        </p:spPr>
        <p:txBody>
          <a:bodyPr/>
          <a:lstStyle/>
          <a:p>
            <a:pPr algn="r"/>
            <a:r>
              <a:rPr lang="ru-RU" dirty="0"/>
              <a:t> </a:t>
            </a:r>
          </a:p>
        </p:txBody>
      </p:sp>
      <p:sp>
        <p:nvSpPr>
          <p:cNvPr id="44" name="Заголовок 2">
            <a:extLst>
              <a:ext uri="{FF2B5EF4-FFF2-40B4-BE49-F238E27FC236}">
                <a16:creationId xmlns:a16="http://schemas.microsoft.com/office/drawing/2014/main" id="{22884EFF-835C-4275-9D37-A3371127C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662546"/>
            <a:ext cx="8643750" cy="973028"/>
          </a:xfrm>
          <a:solidFill>
            <a:srgbClr val="4882F0"/>
          </a:solidFill>
        </p:spPr>
        <p:txBody>
          <a:bodyPr>
            <a:noAutofit/>
          </a:bodyPr>
          <a:lstStyle/>
          <a:p>
            <a:r>
              <a:rPr lang="ru-RU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Цикл радиопередач на Радио54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FFF9BD-1D08-3ABB-5E02-7C49D97CD4C0}"/>
              </a:ext>
            </a:extLst>
          </p:cNvPr>
          <p:cNvSpPr txBox="1"/>
          <p:nvPr/>
        </p:nvSpPr>
        <p:spPr>
          <a:xfrm>
            <a:off x="1088446" y="1980588"/>
            <a:ext cx="6473521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течение 2022 года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Ежемесячно в утреннем шоу «Все свои»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организуются </a:t>
            </a:r>
            <a:r>
              <a:rPr lang="ru-RU" sz="2000" b="1" dirty="0">
                <a:solidFill>
                  <a:srgbClr val="4882F0"/>
                </a:solidFill>
                <a:highlight>
                  <a:srgbClr val="ECF0F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эфиры с финансовыми экспертами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solidFill>
                  <a:srgbClr val="F3F2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4882F0"/>
                </a:solidFill>
                <a:highlight>
                  <a:srgbClr val="ECF0F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викторины и голосования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4882F0"/>
                </a:solidFill>
                <a:highlight>
                  <a:srgbClr val="ECF0F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Волонтеры: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преподаватели НГУЭУ, финансовые консультанты, сотрудники банков, страховых,  микрофинансовых  и иных организаций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4FFC93F-E61F-8306-E5F0-DB07C27DFA40}"/>
              </a:ext>
            </a:extLst>
          </p:cNvPr>
          <p:cNvSpPr txBox="1"/>
          <p:nvPr/>
        </p:nvSpPr>
        <p:spPr>
          <a:xfrm>
            <a:off x="1185059" y="4889377"/>
            <a:ext cx="4327366" cy="147732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мероприятий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волонтеров задействовано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25 500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охват аудитории (1 эфир)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C8DFC2C-7848-DEA1-79DA-0A66ED85A42E}"/>
              </a:ext>
            </a:extLst>
          </p:cNvPr>
          <p:cNvSpPr/>
          <p:nvPr/>
        </p:nvSpPr>
        <p:spPr>
          <a:xfrm>
            <a:off x="1185059" y="4796118"/>
            <a:ext cx="4183541" cy="1401935"/>
          </a:xfrm>
          <a:prstGeom prst="rect">
            <a:avLst/>
          </a:prstGeom>
          <a:noFill/>
          <a:ln w="38100">
            <a:solidFill>
              <a:srgbClr val="488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80AFF8-2DDF-6B33-E1D5-3515701BCB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5" b="4858"/>
          <a:stretch/>
        </p:blipFill>
        <p:spPr>
          <a:xfrm>
            <a:off x="7679198" y="2542430"/>
            <a:ext cx="3817477" cy="29546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4882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8494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8EF413-0D9C-2FA8-9A68-5855E679C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 t="1594" r="9215" b="2931"/>
          <a:stretch>
            <a:fillRect/>
          </a:stretch>
        </p:blipFill>
        <p:spPr>
          <a:xfrm>
            <a:off x="9373419" y="1809081"/>
            <a:ext cx="2114290" cy="4386262"/>
          </a:xfrm>
          <a:custGeom>
            <a:avLst/>
            <a:gdLst>
              <a:gd name="connsiteX0" fmla="*/ 380702 w 2284168"/>
              <a:gd name="connsiteY0" fmla="*/ 0 h 4738687"/>
              <a:gd name="connsiteX1" fmla="*/ 1903466 w 2284168"/>
              <a:gd name="connsiteY1" fmla="*/ 0 h 4738687"/>
              <a:gd name="connsiteX2" fmla="*/ 2284168 w 2284168"/>
              <a:gd name="connsiteY2" fmla="*/ 380702 h 4738687"/>
              <a:gd name="connsiteX3" fmla="*/ 2284168 w 2284168"/>
              <a:gd name="connsiteY3" fmla="*/ 4357985 h 4738687"/>
              <a:gd name="connsiteX4" fmla="*/ 1903466 w 2284168"/>
              <a:gd name="connsiteY4" fmla="*/ 4738687 h 4738687"/>
              <a:gd name="connsiteX5" fmla="*/ 380702 w 2284168"/>
              <a:gd name="connsiteY5" fmla="*/ 4738687 h 4738687"/>
              <a:gd name="connsiteX6" fmla="*/ 0 w 2284168"/>
              <a:gd name="connsiteY6" fmla="*/ 4357985 h 4738687"/>
              <a:gd name="connsiteX7" fmla="*/ 0 w 2284168"/>
              <a:gd name="connsiteY7" fmla="*/ 380702 h 4738687"/>
              <a:gd name="connsiteX8" fmla="*/ 380702 w 2284168"/>
              <a:gd name="connsiteY8" fmla="*/ 0 h 473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4168" h="4738687">
                <a:moveTo>
                  <a:pt x="380702" y="0"/>
                </a:moveTo>
                <a:lnTo>
                  <a:pt x="1903466" y="0"/>
                </a:lnTo>
                <a:cubicBezTo>
                  <a:pt x="2113722" y="0"/>
                  <a:pt x="2284168" y="170446"/>
                  <a:pt x="2284168" y="380702"/>
                </a:cubicBezTo>
                <a:lnTo>
                  <a:pt x="2284168" y="4357985"/>
                </a:lnTo>
                <a:cubicBezTo>
                  <a:pt x="2284168" y="4568241"/>
                  <a:pt x="2113722" y="4738687"/>
                  <a:pt x="1903466" y="4738687"/>
                </a:cubicBezTo>
                <a:lnTo>
                  <a:pt x="380702" y="4738687"/>
                </a:lnTo>
                <a:cubicBezTo>
                  <a:pt x="170446" y="4738687"/>
                  <a:pt x="0" y="4568241"/>
                  <a:pt x="0" y="4357985"/>
                </a:cubicBezTo>
                <a:lnTo>
                  <a:pt x="0" y="380702"/>
                </a:lnTo>
                <a:cubicBezTo>
                  <a:pt x="0" y="170446"/>
                  <a:pt x="170446" y="0"/>
                  <a:pt x="380702" y="0"/>
                </a:cubicBezTo>
                <a:close/>
              </a:path>
            </a:pathLst>
          </a:custGeom>
        </p:spPr>
      </p:pic>
      <p:sp>
        <p:nvSpPr>
          <p:cNvPr id="34" name="Нижний колонтитул 3">
            <a:extLst>
              <a:ext uri="{FF2B5EF4-FFF2-40B4-BE49-F238E27FC236}">
                <a16:creationId xmlns:a16="http://schemas.microsoft.com/office/drawing/2014/main" id="{019350F5-19AA-4059-B6E1-AC0348B1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36829" y="2039786"/>
            <a:ext cx="3359458" cy="405303"/>
          </a:xfrm>
        </p:spPr>
        <p:txBody>
          <a:bodyPr/>
          <a:lstStyle/>
          <a:p>
            <a:pPr algn="r"/>
            <a:r>
              <a:rPr lang="ru-RU" dirty="0"/>
              <a:t> </a:t>
            </a:r>
          </a:p>
        </p:txBody>
      </p:sp>
      <p:sp>
        <p:nvSpPr>
          <p:cNvPr id="44" name="Заголовок 2">
            <a:extLst>
              <a:ext uri="{FF2B5EF4-FFF2-40B4-BE49-F238E27FC236}">
                <a16:creationId xmlns:a16="http://schemas.microsoft.com/office/drawing/2014/main" id="{22884EFF-835C-4275-9D37-A3371127C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662546"/>
            <a:ext cx="9163703" cy="973028"/>
          </a:xfrm>
          <a:solidFill>
            <a:srgbClr val="4882F0"/>
          </a:solidFill>
        </p:spPr>
        <p:txBody>
          <a:bodyPr>
            <a:noAutofit/>
          </a:bodyPr>
          <a:lstStyle/>
          <a:p>
            <a:r>
              <a:rPr lang="ru-RU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Всероссийский конгресс волонтеров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FFF9BD-1D08-3ABB-5E02-7C49D97CD4C0}"/>
              </a:ext>
            </a:extLst>
          </p:cNvPr>
          <p:cNvSpPr txBox="1"/>
          <p:nvPr/>
        </p:nvSpPr>
        <p:spPr>
          <a:xfrm>
            <a:off x="1075766" y="1711670"/>
            <a:ext cx="794441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12-20 июля 2022 года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VIII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Всероссийский конгресс волонтеров финансового просвещения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(Банк России, АРФГ)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solidFill>
                  <a:srgbClr val="4882F0"/>
                </a:solidFill>
                <a:highlight>
                  <a:srgbClr val="ECF0F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онлайн-формат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18 июля. Площадка Новосибирская область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4882F0"/>
                </a:solidFill>
                <a:highlight>
                  <a:srgbClr val="ECF0F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 фокусе: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финансовое просвещение для взрослых, важность работы с установками, особенности работы с людьми с ОВЗ, использование игр в просветительской работе, инициативы финансовых организаций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4FFC93F-E61F-8306-E5F0-DB07C27DFA40}"/>
              </a:ext>
            </a:extLst>
          </p:cNvPr>
          <p:cNvSpPr txBox="1"/>
          <p:nvPr/>
        </p:nvSpPr>
        <p:spPr>
          <a:xfrm>
            <a:off x="1290749" y="5012129"/>
            <a:ext cx="3803413" cy="113877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just"/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регионов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просмотров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C8DFC2C-7848-DEA1-79DA-0A66ED85A42E}"/>
              </a:ext>
            </a:extLst>
          </p:cNvPr>
          <p:cNvSpPr/>
          <p:nvPr/>
        </p:nvSpPr>
        <p:spPr>
          <a:xfrm>
            <a:off x="1185890" y="4871903"/>
            <a:ext cx="4013132" cy="1323440"/>
          </a:xfrm>
          <a:prstGeom prst="rect">
            <a:avLst/>
          </a:prstGeom>
          <a:noFill/>
          <a:ln w="38100">
            <a:solidFill>
              <a:srgbClr val="488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BA1088-69F5-DC68-451A-CF887B868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027" y="4820210"/>
            <a:ext cx="1344705" cy="138056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4882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Фигура, имеющая форму буквы L 3">
            <a:extLst>
              <a:ext uri="{FF2B5EF4-FFF2-40B4-BE49-F238E27FC236}">
                <a16:creationId xmlns:a16="http://schemas.microsoft.com/office/drawing/2014/main" id="{2C913532-AF81-BB14-E800-EBFAC951453A}"/>
              </a:ext>
            </a:extLst>
          </p:cNvPr>
          <p:cNvSpPr/>
          <p:nvPr/>
        </p:nvSpPr>
        <p:spPr>
          <a:xfrm rot="13425277">
            <a:off x="5495545" y="5093389"/>
            <a:ext cx="551317" cy="551317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Фигура, имеющая форму буквы L 5">
            <a:extLst>
              <a:ext uri="{FF2B5EF4-FFF2-40B4-BE49-F238E27FC236}">
                <a16:creationId xmlns:a16="http://schemas.microsoft.com/office/drawing/2014/main" id="{62D3B9AE-FEE0-687F-9C52-70A8A78CDC4E}"/>
              </a:ext>
            </a:extLst>
          </p:cNvPr>
          <p:cNvSpPr/>
          <p:nvPr/>
        </p:nvSpPr>
        <p:spPr>
          <a:xfrm rot="13425277">
            <a:off x="8316960" y="5093390"/>
            <a:ext cx="551317" cy="551317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44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ижний колонтитул 3">
            <a:extLst>
              <a:ext uri="{FF2B5EF4-FFF2-40B4-BE49-F238E27FC236}">
                <a16:creationId xmlns:a16="http://schemas.microsoft.com/office/drawing/2014/main" id="{019350F5-19AA-4059-B6E1-AC0348B1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36829" y="2039786"/>
            <a:ext cx="3359458" cy="405303"/>
          </a:xfrm>
        </p:spPr>
        <p:txBody>
          <a:bodyPr/>
          <a:lstStyle/>
          <a:p>
            <a:pPr algn="r"/>
            <a:r>
              <a:rPr lang="ru-RU" dirty="0"/>
              <a:t> </a:t>
            </a:r>
          </a:p>
        </p:txBody>
      </p:sp>
      <p:sp>
        <p:nvSpPr>
          <p:cNvPr id="44" name="Заголовок 2">
            <a:extLst>
              <a:ext uri="{FF2B5EF4-FFF2-40B4-BE49-F238E27FC236}">
                <a16:creationId xmlns:a16="http://schemas.microsoft.com/office/drawing/2014/main" id="{22884EFF-835C-4275-9D37-A3371127C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662546"/>
            <a:ext cx="7900591" cy="973028"/>
          </a:xfrm>
          <a:solidFill>
            <a:srgbClr val="4882F0"/>
          </a:solidFill>
        </p:spPr>
        <p:txBody>
          <a:bodyPr>
            <a:noAutofit/>
          </a:bodyPr>
          <a:lstStyle/>
          <a:p>
            <a:r>
              <a:rPr lang="ru-RU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Ежегодная конференция </a:t>
            </a:r>
            <a:br>
              <a:rPr lang="ru-RU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«Волонтеры благополучия»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FFF9BD-1D08-3ABB-5E02-7C49D97CD4C0}"/>
              </a:ext>
            </a:extLst>
          </p:cNvPr>
          <p:cNvSpPr txBox="1"/>
          <p:nvPr/>
        </p:nvSpPr>
        <p:spPr>
          <a:xfrm>
            <a:off x="1081776" y="1878700"/>
            <a:ext cx="7900591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21 декабря 2022 года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Межрегиональная конференция волонтеров финансового просвещения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(при поддержке АРФГ),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4882F0"/>
                </a:solidFill>
                <a:highlight>
                  <a:srgbClr val="ECF0F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онлайн-формат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4882F0"/>
                </a:solidFill>
                <a:highlight>
                  <a:srgbClr val="ECF0F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 фокусе: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 грантовой поддержки инициатив от АРФГ, проблемы и перспективы развития волонтерства в регионах,  итоги работы РВЦ Новосибирской области, мастер-классы для волонтеров и методистов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4FFC93F-E61F-8306-E5F0-DB07C27DFA40}"/>
              </a:ext>
            </a:extLst>
          </p:cNvPr>
          <p:cNvSpPr txBox="1"/>
          <p:nvPr/>
        </p:nvSpPr>
        <p:spPr>
          <a:xfrm>
            <a:off x="1175042" y="4983186"/>
            <a:ext cx="3803413" cy="1200329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just"/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спикеров</a:t>
            </a:r>
          </a:p>
          <a:p>
            <a:pPr algn="just"/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региона</a:t>
            </a:r>
          </a:p>
          <a:p>
            <a:pPr algn="just"/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255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регистраций участников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C8DFC2C-7848-DEA1-79DA-0A66ED85A42E}"/>
              </a:ext>
            </a:extLst>
          </p:cNvPr>
          <p:cNvSpPr/>
          <p:nvPr/>
        </p:nvSpPr>
        <p:spPr>
          <a:xfrm>
            <a:off x="1163638" y="4883781"/>
            <a:ext cx="4013132" cy="1323439"/>
          </a:xfrm>
          <a:prstGeom prst="rect">
            <a:avLst/>
          </a:prstGeom>
          <a:noFill/>
          <a:ln w="38100">
            <a:solidFill>
              <a:srgbClr val="488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32B835-C416-7F38-DB3B-27C0A0E63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" t="2075" r="8813" b="2306"/>
          <a:stretch>
            <a:fillRect/>
          </a:stretch>
        </p:blipFill>
        <p:spPr>
          <a:xfrm>
            <a:off x="9473147" y="1990165"/>
            <a:ext cx="2032728" cy="4217055"/>
          </a:xfrm>
          <a:custGeom>
            <a:avLst/>
            <a:gdLst>
              <a:gd name="connsiteX0" fmla="*/ 380702 w 2284168"/>
              <a:gd name="connsiteY0" fmla="*/ 0 h 4738687"/>
              <a:gd name="connsiteX1" fmla="*/ 1903466 w 2284168"/>
              <a:gd name="connsiteY1" fmla="*/ 0 h 4738687"/>
              <a:gd name="connsiteX2" fmla="*/ 2284168 w 2284168"/>
              <a:gd name="connsiteY2" fmla="*/ 380702 h 4738687"/>
              <a:gd name="connsiteX3" fmla="*/ 2284168 w 2284168"/>
              <a:gd name="connsiteY3" fmla="*/ 4357985 h 4738687"/>
              <a:gd name="connsiteX4" fmla="*/ 1903466 w 2284168"/>
              <a:gd name="connsiteY4" fmla="*/ 4738687 h 4738687"/>
              <a:gd name="connsiteX5" fmla="*/ 380702 w 2284168"/>
              <a:gd name="connsiteY5" fmla="*/ 4738687 h 4738687"/>
              <a:gd name="connsiteX6" fmla="*/ 0 w 2284168"/>
              <a:gd name="connsiteY6" fmla="*/ 4357985 h 4738687"/>
              <a:gd name="connsiteX7" fmla="*/ 0 w 2284168"/>
              <a:gd name="connsiteY7" fmla="*/ 380702 h 4738687"/>
              <a:gd name="connsiteX8" fmla="*/ 380702 w 2284168"/>
              <a:gd name="connsiteY8" fmla="*/ 0 h 473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4168" h="4738687">
                <a:moveTo>
                  <a:pt x="380702" y="0"/>
                </a:moveTo>
                <a:lnTo>
                  <a:pt x="1903466" y="0"/>
                </a:lnTo>
                <a:cubicBezTo>
                  <a:pt x="2113722" y="0"/>
                  <a:pt x="2284168" y="170446"/>
                  <a:pt x="2284168" y="380702"/>
                </a:cubicBezTo>
                <a:lnTo>
                  <a:pt x="2284168" y="4357985"/>
                </a:lnTo>
                <a:cubicBezTo>
                  <a:pt x="2284168" y="4568241"/>
                  <a:pt x="2113722" y="4738687"/>
                  <a:pt x="1903466" y="4738687"/>
                </a:cubicBezTo>
                <a:lnTo>
                  <a:pt x="380702" y="4738687"/>
                </a:lnTo>
                <a:cubicBezTo>
                  <a:pt x="170446" y="4738687"/>
                  <a:pt x="0" y="4568241"/>
                  <a:pt x="0" y="4357985"/>
                </a:cubicBezTo>
                <a:lnTo>
                  <a:pt x="0" y="380702"/>
                </a:lnTo>
                <a:cubicBezTo>
                  <a:pt x="0" y="170446"/>
                  <a:pt x="170446" y="0"/>
                  <a:pt x="380702" y="0"/>
                </a:cubicBezTo>
                <a:close/>
              </a:path>
            </a:pathLst>
          </a:cu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49" y="4877529"/>
            <a:ext cx="1296092" cy="130598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4882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Фигура, имеющая форму буквы L 5">
            <a:extLst>
              <a:ext uri="{FF2B5EF4-FFF2-40B4-BE49-F238E27FC236}">
                <a16:creationId xmlns:a16="http://schemas.microsoft.com/office/drawing/2014/main" id="{5A912B47-EFA2-4DD9-1F55-D1297050E88F}"/>
              </a:ext>
            </a:extLst>
          </p:cNvPr>
          <p:cNvSpPr/>
          <p:nvPr/>
        </p:nvSpPr>
        <p:spPr>
          <a:xfrm rot="13425277">
            <a:off x="5493070" y="5093388"/>
            <a:ext cx="551317" cy="551317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Фигура, имеющая форму буквы L 6">
            <a:extLst>
              <a:ext uri="{FF2B5EF4-FFF2-40B4-BE49-F238E27FC236}">
                <a16:creationId xmlns:a16="http://schemas.microsoft.com/office/drawing/2014/main" id="{904A7B42-0FE3-8C22-0811-CC2A5B480F20}"/>
              </a:ext>
            </a:extLst>
          </p:cNvPr>
          <p:cNvSpPr/>
          <p:nvPr/>
        </p:nvSpPr>
        <p:spPr>
          <a:xfrm rot="13425277">
            <a:off x="8316960" y="5093390"/>
            <a:ext cx="551317" cy="551317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71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ижний колонтитул 3">
            <a:extLst>
              <a:ext uri="{FF2B5EF4-FFF2-40B4-BE49-F238E27FC236}">
                <a16:creationId xmlns:a16="http://schemas.microsoft.com/office/drawing/2014/main" id="{019350F5-19AA-4059-B6E1-AC0348B1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36829" y="2039786"/>
            <a:ext cx="3359458" cy="405303"/>
          </a:xfrm>
        </p:spPr>
        <p:txBody>
          <a:bodyPr/>
          <a:lstStyle/>
          <a:p>
            <a:pPr algn="r"/>
            <a:r>
              <a:rPr lang="ru-RU" dirty="0"/>
              <a:t> </a:t>
            </a:r>
          </a:p>
        </p:txBody>
      </p:sp>
      <p:sp>
        <p:nvSpPr>
          <p:cNvPr id="44" name="Заголовок 2">
            <a:extLst>
              <a:ext uri="{FF2B5EF4-FFF2-40B4-BE49-F238E27FC236}">
                <a16:creationId xmlns:a16="http://schemas.microsoft.com/office/drawing/2014/main" id="{22884EFF-835C-4275-9D37-A3371127C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662546"/>
            <a:ext cx="9441609" cy="973028"/>
          </a:xfrm>
          <a:solidFill>
            <a:srgbClr val="4882F0"/>
          </a:solidFill>
        </p:spPr>
        <p:txBody>
          <a:bodyPr>
            <a:noAutofit/>
          </a:bodyPr>
          <a:lstStyle/>
          <a:p>
            <a:r>
              <a:rPr lang="ru-RU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Мотивационный конкурс волонтеров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FFF9BD-1D08-3ABB-5E02-7C49D97CD4C0}"/>
              </a:ext>
            </a:extLst>
          </p:cNvPr>
          <p:cNvSpPr txBox="1"/>
          <p:nvPr/>
        </p:nvSpPr>
        <p:spPr>
          <a:xfrm>
            <a:off x="1075765" y="1619858"/>
            <a:ext cx="8364070" cy="2593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декабрь 2022 – январь 2023 года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4882F0"/>
                </a:solidFill>
                <a:highlight>
                  <a:srgbClr val="ECF0F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повышению финансовой грамотности населения, а также стимулирование активности просветительской деятельности волонтеров финансового просвещения в НСО</a:t>
            </a:r>
          </a:p>
          <a:p>
            <a:endParaRPr lang="ru-RU" sz="1050" b="1" dirty="0">
              <a:solidFill>
                <a:srgbClr val="4882F0"/>
              </a:solidFill>
              <a:highlight>
                <a:srgbClr val="ECF0F1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4882F0"/>
                </a:solidFill>
                <a:highlight>
                  <a:srgbClr val="ECF0F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Участники: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волонтеры, принявшие участие в проектах и мероприятиях для различных целевых групп населения, организованных Домом финансового просвещения в 2022 году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4FFC93F-E61F-8306-E5F0-DB07C27DFA40}"/>
              </a:ext>
            </a:extLst>
          </p:cNvPr>
          <p:cNvSpPr txBox="1"/>
          <p:nvPr/>
        </p:nvSpPr>
        <p:spPr>
          <a:xfrm>
            <a:off x="1163638" y="4261783"/>
            <a:ext cx="4013132" cy="1938992"/>
          </a:xfrm>
          <a:prstGeom prst="rect">
            <a:avLst/>
          </a:prstGeom>
          <a:noFill/>
          <a:ln w="38100">
            <a:solidFill>
              <a:srgbClr val="4882F0"/>
            </a:solidFill>
          </a:ln>
        </p:spPr>
        <p:txBody>
          <a:bodyPr wrap="square" numCol="1">
            <a:spAutoFit/>
          </a:bodyPr>
          <a:lstStyle/>
          <a:p>
            <a:pPr algn="just"/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награждаемых волонтеров </a:t>
            </a:r>
          </a:p>
          <a:p>
            <a:pPr algn="just"/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организаций  </a:t>
            </a:r>
          </a:p>
          <a:p>
            <a:pPr algn="just"/>
            <a:r>
              <a:rPr lang="en-US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25</a:t>
            </a:r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</a:p>
          <a:p>
            <a:pPr algn="just"/>
            <a:r>
              <a:rPr lang="en-US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мероприятий</a:t>
            </a:r>
          </a:p>
          <a:p>
            <a:pPr algn="just"/>
            <a:r>
              <a:rPr lang="en-US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100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тыс. охват участников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2A3C88-7CB0-6F57-D2AC-4BECDDF57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t="2571" r="9929" b="2571"/>
          <a:stretch>
            <a:fillRect/>
          </a:stretch>
        </p:blipFill>
        <p:spPr>
          <a:xfrm>
            <a:off x="9361961" y="1841595"/>
            <a:ext cx="2101236" cy="4359180"/>
          </a:xfrm>
          <a:custGeom>
            <a:avLst/>
            <a:gdLst>
              <a:gd name="connsiteX0" fmla="*/ 380702 w 2284168"/>
              <a:gd name="connsiteY0" fmla="*/ 0 h 4738687"/>
              <a:gd name="connsiteX1" fmla="*/ 1903466 w 2284168"/>
              <a:gd name="connsiteY1" fmla="*/ 0 h 4738687"/>
              <a:gd name="connsiteX2" fmla="*/ 2284168 w 2284168"/>
              <a:gd name="connsiteY2" fmla="*/ 380702 h 4738687"/>
              <a:gd name="connsiteX3" fmla="*/ 2284168 w 2284168"/>
              <a:gd name="connsiteY3" fmla="*/ 4357985 h 4738687"/>
              <a:gd name="connsiteX4" fmla="*/ 1903466 w 2284168"/>
              <a:gd name="connsiteY4" fmla="*/ 4738687 h 4738687"/>
              <a:gd name="connsiteX5" fmla="*/ 380702 w 2284168"/>
              <a:gd name="connsiteY5" fmla="*/ 4738687 h 4738687"/>
              <a:gd name="connsiteX6" fmla="*/ 0 w 2284168"/>
              <a:gd name="connsiteY6" fmla="*/ 4357985 h 4738687"/>
              <a:gd name="connsiteX7" fmla="*/ 0 w 2284168"/>
              <a:gd name="connsiteY7" fmla="*/ 380702 h 4738687"/>
              <a:gd name="connsiteX8" fmla="*/ 380702 w 2284168"/>
              <a:gd name="connsiteY8" fmla="*/ 0 h 473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4168" h="4738687">
                <a:moveTo>
                  <a:pt x="380702" y="0"/>
                </a:moveTo>
                <a:lnTo>
                  <a:pt x="1903466" y="0"/>
                </a:lnTo>
                <a:cubicBezTo>
                  <a:pt x="2113722" y="0"/>
                  <a:pt x="2284168" y="170446"/>
                  <a:pt x="2284168" y="380702"/>
                </a:cubicBezTo>
                <a:lnTo>
                  <a:pt x="2284168" y="4357985"/>
                </a:lnTo>
                <a:cubicBezTo>
                  <a:pt x="2284168" y="4568241"/>
                  <a:pt x="2113722" y="4738687"/>
                  <a:pt x="1903466" y="4738687"/>
                </a:cubicBezTo>
                <a:lnTo>
                  <a:pt x="380702" y="4738687"/>
                </a:lnTo>
                <a:cubicBezTo>
                  <a:pt x="170446" y="4738687"/>
                  <a:pt x="0" y="4568241"/>
                  <a:pt x="0" y="4357985"/>
                </a:cubicBezTo>
                <a:lnTo>
                  <a:pt x="0" y="380702"/>
                </a:lnTo>
                <a:cubicBezTo>
                  <a:pt x="0" y="170446"/>
                  <a:pt x="170446" y="0"/>
                  <a:pt x="380702" y="0"/>
                </a:cubicBezTo>
                <a:close/>
              </a:path>
            </a:pathLst>
          </a:custGeom>
        </p:spPr>
      </p:pic>
      <p:sp>
        <p:nvSpPr>
          <p:cNvPr id="9" name="Фигура, имеющая форму буквы L 8">
            <a:extLst>
              <a:ext uri="{FF2B5EF4-FFF2-40B4-BE49-F238E27FC236}">
                <a16:creationId xmlns:a16="http://schemas.microsoft.com/office/drawing/2014/main" id="{B072D41D-C373-F619-7521-F21B97EDDFE6}"/>
              </a:ext>
            </a:extLst>
          </p:cNvPr>
          <p:cNvSpPr/>
          <p:nvPr/>
        </p:nvSpPr>
        <p:spPr>
          <a:xfrm rot="13425277">
            <a:off x="8263171" y="4955620"/>
            <a:ext cx="551317" cy="551317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055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2">
            <a:extLst>
              <a:ext uri="{FF2B5EF4-FFF2-40B4-BE49-F238E27FC236}">
                <a16:creationId xmlns:a16="http://schemas.microsoft.com/office/drawing/2014/main" id="{2003385E-207C-B2A2-4449-3FADBEDDD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662546"/>
            <a:ext cx="8207258" cy="647746"/>
          </a:xfrm>
          <a:solidFill>
            <a:srgbClr val="4882F0"/>
          </a:solidFill>
        </p:spPr>
        <p:txBody>
          <a:bodyPr>
            <a:noAutofit/>
          </a:bodyPr>
          <a:lstStyle/>
          <a:p>
            <a:r>
              <a:rPr lang="ru-RU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Общие результаты деятельности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050069AF-ED03-5A2D-C3D9-767BBDB4E8AF}"/>
              </a:ext>
            </a:extLst>
          </p:cNvPr>
          <p:cNvSpPr txBox="1">
            <a:spLocks/>
          </p:cNvSpPr>
          <p:nvPr/>
        </p:nvSpPr>
        <p:spPr>
          <a:xfrm>
            <a:off x="8116945" y="1600882"/>
            <a:ext cx="1323593" cy="674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3200" b="1" spc="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02C35F95-8237-A4E3-8079-8D6C1CA5ADF4}"/>
              </a:ext>
            </a:extLst>
          </p:cNvPr>
          <p:cNvSpPr txBox="1">
            <a:spLocks/>
          </p:cNvSpPr>
          <p:nvPr/>
        </p:nvSpPr>
        <p:spPr>
          <a:xfrm>
            <a:off x="9960277" y="1600882"/>
            <a:ext cx="1323593" cy="674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sz="3200" b="1" spc="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CD2F6A5-7CD5-C50A-B75D-A70F4CB11E11}"/>
              </a:ext>
            </a:extLst>
          </p:cNvPr>
          <p:cNvSpPr/>
          <p:nvPr/>
        </p:nvSpPr>
        <p:spPr>
          <a:xfrm>
            <a:off x="1163638" y="2141748"/>
            <a:ext cx="10333036" cy="5805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877DC2A8-58E9-424C-825C-3305EAD4C3BD}"/>
              </a:ext>
            </a:extLst>
          </p:cNvPr>
          <p:cNvSpPr txBox="1">
            <a:spLocks/>
          </p:cNvSpPr>
          <p:nvPr/>
        </p:nvSpPr>
        <p:spPr>
          <a:xfrm>
            <a:off x="1163638" y="2209651"/>
            <a:ext cx="3741578" cy="525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Охват населения</a:t>
            </a:r>
            <a:endParaRPr lang="ru-RU" sz="2500" b="1" spc="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бъект 2">
            <a:extLst>
              <a:ext uri="{FF2B5EF4-FFF2-40B4-BE49-F238E27FC236}">
                <a16:creationId xmlns:a16="http://schemas.microsoft.com/office/drawing/2014/main" id="{E022510E-722F-97BA-3BA7-B5FB6C6138AE}"/>
              </a:ext>
            </a:extLst>
          </p:cNvPr>
          <p:cNvSpPr txBox="1">
            <a:spLocks/>
          </p:cNvSpPr>
          <p:nvPr/>
        </p:nvSpPr>
        <p:spPr>
          <a:xfrm>
            <a:off x="1048011" y="2898740"/>
            <a:ext cx="4512449" cy="525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проектов</a:t>
            </a:r>
            <a:endParaRPr lang="ru-RU" sz="2500" b="1" spc="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Объект 2">
            <a:extLst>
              <a:ext uri="{FF2B5EF4-FFF2-40B4-BE49-F238E27FC236}">
                <a16:creationId xmlns:a16="http://schemas.microsoft.com/office/drawing/2014/main" id="{0DA73CB1-DE09-D02A-335D-962172362D5C}"/>
              </a:ext>
            </a:extLst>
          </p:cNvPr>
          <p:cNvSpPr txBox="1">
            <a:spLocks/>
          </p:cNvSpPr>
          <p:nvPr/>
        </p:nvSpPr>
        <p:spPr>
          <a:xfrm>
            <a:off x="1048012" y="3691080"/>
            <a:ext cx="5118967" cy="525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мероприятий</a:t>
            </a:r>
            <a:endParaRPr lang="ru-RU" sz="2500" b="1" spc="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Объект 2">
            <a:extLst>
              <a:ext uri="{FF2B5EF4-FFF2-40B4-BE49-F238E27FC236}">
                <a16:creationId xmlns:a16="http://schemas.microsoft.com/office/drawing/2014/main" id="{5CD05B54-0DE9-674B-8F7A-8A2F3829ED50}"/>
              </a:ext>
            </a:extLst>
          </p:cNvPr>
          <p:cNvSpPr txBox="1">
            <a:spLocks/>
          </p:cNvSpPr>
          <p:nvPr/>
        </p:nvSpPr>
        <p:spPr>
          <a:xfrm>
            <a:off x="1048011" y="4439378"/>
            <a:ext cx="6832609" cy="960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публикаций в СМИ,</a:t>
            </a:r>
          </a:p>
          <a:p>
            <a:pPr marL="0" indent="0">
              <a:buNone/>
            </a:pP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Интернете</a:t>
            </a:r>
            <a:endParaRPr lang="ru-RU" sz="2500" b="1" spc="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Объект 2">
            <a:extLst>
              <a:ext uri="{FF2B5EF4-FFF2-40B4-BE49-F238E27FC236}">
                <a16:creationId xmlns:a16="http://schemas.microsoft.com/office/drawing/2014/main" id="{F0F0C990-B283-BFB6-AB59-C841CE1381AF}"/>
              </a:ext>
            </a:extLst>
          </p:cNvPr>
          <p:cNvSpPr txBox="1">
            <a:spLocks/>
          </p:cNvSpPr>
          <p:nvPr/>
        </p:nvSpPr>
        <p:spPr>
          <a:xfrm>
            <a:off x="9834728" y="2868937"/>
            <a:ext cx="1620749" cy="517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DE195FC6-C91C-81E6-6126-63EDDC69EC06}"/>
              </a:ext>
            </a:extLst>
          </p:cNvPr>
          <p:cNvCxnSpPr>
            <a:cxnSpLocks/>
          </p:cNvCxnSpPr>
          <p:nvPr/>
        </p:nvCxnSpPr>
        <p:spPr>
          <a:xfrm>
            <a:off x="1135693" y="3505336"/>
            <a:ext cx="103609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EBAF04F4-EDA9-D078-037C-8BD670D85C4E}"/>
              </a:ext>
            </a:extLst>
          </p:cNvPr>
          <p:cNvCxnSpPr>
            <a:cxnSpLocks/>
          </p:cNvCxnSpPr>
          <p:nvPr/>
        </p:nvCxnSpPr>
        <p:spPr>
          <a:xfrm>
            <a:off x="1135693" y="4300726"/>
            <a:ext cx="103609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бъект 2">
            <a:extLst>
              <a:ext uri="{FF2B5EF4-FFF2-40B4-BE49-F238E27FC236}">
                <a16:creationId xmlns:a16="http://schemas.microsoft.com/office/drawing/2014/main" id="{4D302062-E819-5B14-AD48-3F6B63AA3424}"/>
              </a:ext>
            </a:extLst>
          </p:cNvPr>
          <p:cNvSpPr txBox="1">
            <a:spLocks/>
          </p:cNvSpPr>
          <p:nvPr/>
        </p:nvSpPr>
        <p:spPr>
          <a:xfrm>
            <a:off x="9834729" y="3691880"/>
            <a:ext cx="1613716" cy="517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836</a:t>
            </a:r>
          </a:p>
        </p:txBody>
      </p:sp>
      <p:sp>
        <p:nvSpPr>
          <p:cNvPr id="48" name="Объект 2">
            <a:extLst>
              <a:ext uri="{FF2B5EF4-FFF2-40B4-BE49-F238E27FC236}">
                <a16:creationId xmlns:a16="http://schemas.microsoft.com/office/drawing/2014/main" id="{A243A9B9-B8B0-926B-43A5-16CCA1571379}"/>
              </a:ext>
            </a:extLst>
          </p:cNvPr>
          <p:cNvSpPr txBox="1">
            <a:spLocks/>
          </p:cNvSpPr>
          <p:nvPr/>
        </p:nvSpPr>
        <p:spPr>
          <a:xfrm>
            <a:off x="9834729" y="4430701"/>
            <a:ext cx="1613716" cy="517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1 758</a:t>
            </a:r>
          </a:p>
        </p:txBody>
      </p:sp>
      <p:sp>
        <p:nvSpPr>
          <p:cNvPr id="49" name="Объект 2">
            <a:extLst>
              <a:ext uri="{FF2B5EF4-FFF2-40B4-BE49-F238E27FC236}">
                <a16:creationId xmlns:a16="http://schemas.microsoft.com/office/drawing/2014/main" id="{E47DEE26-AAEF-2B28-0168-6734BD117CD3}"/>
              </a:ext>
            </a:extLst>
          </p:cNvPr>
          <p:cNvSpPr txBox="1">
            <a:spLocks/>
          </p:cNvSpPr>
          <p:nvPr/>
        </p:nvSpPr>
        <p:spPr>
          <a:xfrm>
            <a:off x="8116946" y="2205943"/>
            <a:ext cx="1481457" cy="477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244 214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Объект 2">
            <a:extLst>
              <a:ext uri="{FF2B5EF4-FFF2-40B4-BE49-F238E27FC236}">
                <a16:creationId xmlns:a16="http://schemas.microsoft.com/office/drawing/2014/main" id="{64FB6C03-54E3-9B86-0655-FB56D738EB50}"/>
              </a:ext>
            </a:extLst>
          </p:cNvPr>
          <p:cNvSpPr txBox="1">
            <a:spLocks/>
          </p:cNvSpPr>
          <p:nvPr/>
        </p:nvSpPr>
        <p:spPr>
          <a:xfrm>
            <a:off x="8116946" y="2868937"/>
            <a:ext cx="1481457" cy="477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Объект 2">
            <a:extLst>
              <a:ext uri="{FF2B5EF4-FFF2-40B4-BE49-F238E27FC236}">
                <a16:creationId xmlns:a16="http://schemas.microsoft.com/office/drawing/2014/main" id="{23FA573C-B162-E906-9431-EEAE74ABA617}"/>
              </a:ext>
            </a:extLst>
          </p:cNvPr>
          <p:cNvSpPr txBox="1">
            <a:spLocks/>
          </p:cNvSpPr>
          <p:nvPr/>
        </p:nvSpPr>
        <p:spPr>
          <a:xfrm>
            <a:off x="8116946" y="3691880"/>
            <a:ext cx="1481457" cy="477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812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Объект 2">
            <a:extLst>
              <a:ext uri="{FF2B5EF4-FFF2-40B4-BE49-F238E27FC236}">
                <a16:creationId xmlns:a16="http://schemas.microsoft.com/office/drawing/2014/main" id="{A2BDA624-2CD7-C871-B90C-210BC2097E87}"/>
              </a:ext>
            </a:extLst>
          </p:cNvPr>
          <p:cNvSpPr txBox="1">
            <a:spLocks/>
          </p:cNvSpPr>
          <p:nvPr/>
        </p:nvSpPr>
        <p:spPr>
          <a:xfrm>
            <a:off x="8116946" y="4430701"/>
            <a:ext cx="1481457" cy="477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646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0274210C-0F29-9EBC-7C0D-48FE767E70F8}"/>
              </a:ext>
            </a:extLst>
          </p:cNvPr>
          <p:cNvCxnSpPr>
            <a:cxnSpLocks/>
          </p:cNvCxnSpPr>
          <p:nvPr/>
        </p:nvCxnSpPr>
        <p:spPr>
          <a:xfrm>
            <a:off x="1135693" y="5396638"/>
            <a:ext cx="103609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бъект 2">
            <a:extLst>
              <a:ext uri="{FF2B5EF4-FFF2-40B4-BE49-F238E27FC236}">
                <a16:creationId xmlns:a16="http://schemas.microsoft.com/office/drawing/2014/main" id="{435A21C1-DA40-AE1E-7F1F-984C08ED6E96}"/>
              </a:ext>
            </a:extLst>
          </p:cNvPr>
          <p:cNvSpPr txBox="1">
            <a:spLocks/>
          </p:cNvSpPr>
          <p:nvPr/>
        </p:nvSpPr>
        <p:spPr>
          <a:xfrm>
            <a:off x="1048011" y="5499786"/>
            <a:ext cx="5281269" cy="960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500" b="1" spc="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Объект 2">
            <a:extLst>
              <a:ext uri="{FF2B5EF4-FFF2-40B4-BE49-F238E27FC236}">
                <a16:creationId xmlns:a16="http://schemas.microsoft.com/office/drawing/2014/main" id="{7C9BAB57-2835-D04E-C17C-3C8AFFD23DFD}"/>
              </a:ext>
            </a:extLst>
          </p:cNvPr>
          <p:cNvSpPr txBox="1">
            <a:spLocks/>
          </p:cNvSpPr>
          <p:nvPr/>
        </p:nvSpPr>
        <p:spPr>
          <a:xfrm>
            <a:off x="6362452" y="5499786"/>
            <a:ext cx="1481457" cy="477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Объект 2">
            <a:extLst>
              <a:ext uri="{FF2B5EF4-FFF2-40B4-BE49-F238E27FC236}">
                <a16:creationId xmlns:a16="http://schemas.microsoft.com/office/drawing/2014/main" id="{0EE606CB-C802-BA7E-C7D1-EDEF920B4AEA}"/>
              </a:ext>
            </a:extLst>
          </p:cNvPr>
          <p:cNvSpPr txBox="1">
            <a:spLocks/>
          </p:cNvSpPr>
          <p:nvPr/>
        </p:nvSpPr>
        <p:spPr>
          <a:xfrm>
            <a:off x="9834729" y="5499786"/>
            <a:ext cx="1613716" cy="517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1" dirty="0">
              <a:solidFill>
                <a:srgbClr val="4882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Объект 2">
            <a:extLst>
              <a:ext uri="{FF2B5EF4-FFF2-40B4-BE49-F238E27FC236}">
                <a16:creationId xmlns:a16="http://schemas.microsoft.com/office/drawing/2014/main" id="{ACCF0A60-E961-AF79-5D44-4F667DDA427C}"/>
              </a:ext>
            </a:extLst>
          </p:cNvPr>
          <p:cNvSpPr txBox="1">
            <a:spLocks/>
          </p:cNvSpPr>
          <p:nvPr/>
        </p:nvSpPr>
        <p:spPr>
          <a:xfrm>
            <a:off x="8116946" y="5499786"/>
            <a:ext cx="1481457" cy="477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Объект 2">
            <a:extLst>
              <a:ext uri="{FF2B5EF4-FFF2-40B4-BE49-F238E27FC236}">
                <a16:creationId xmlns:a16="http://schemas.microsoft.com/office/drawing/2014/main" id="{100409E7-0ABC-7D42-C68B-36118A69B2F0}"/>
              </a:ext>
            </a:extLst>
          </p:cNvPr>
          <p:cNvSpPr txBox="1">
            <a:spLocks/>
          </p:cNvSpPr>
          <p:nvPr/>
        </p:nvSpPr>
        <p:spPr>
          <a:xfrm>
            <a:off x="9834728" y="2180209"/>
            <a:ext cx="1908307" cy="517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280 515</a:t>
            </a:r>
          </a:p>
          <a:p>
            <a:endParaRPr lang="ru-RU" dirty="0">
              <a:solidFill>
                <a:srgbClr val="4882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C8ADFB-75ED-8258-DE3E-1DD853F4A764}"/>
              </a:ext>
            </a:extLst>
          </p:cNvPr>
          <p:cNvSpPr txBox="1"/>
          <p:nvPr/>
        </p:nvSpPr>
        <p:spPr>
          <a:xfrm>
            <a:off x="1048011" y="5606970"/>
            <a:ext cx="439682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Волонтерский корпус</a:t>
            </a:r>
            <a:endParaRPr lang="ru-RU" sz="2500" b="1" spc="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8A0A49-6DBE-CFB8-6955-649C1BB80C09}"/>
              </a:ext>
            </a:extLst>
          </p:cNvPr>
          <p:cNvSpPr txBox="1"/>
          <p:nvPr/>
        </p:nvSpPr>
        <p:spPr>
          <a:xfrm>
            <a:off x="8137328" y="5553739"/>
            <a:ext cx="8129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702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CA6670BD-9C73-2293-0C77-96D28B46E0F4}"/>
              </a:ext>
            </a:extLst>
          </p:cNvPr>
          <p:cNvSpPr txBox="1">
            <a:spLocks/>
          </p:cNvSpPr>
          <p:nvPr/>
        </p:nvSpPr>
        <p:spPr>
          <a:xfrm>
            <a:off x="9841761" y="5602933"/>
            <a:ext cx="1613716" cy="517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868</a:t>
            </a:r>
          </a:p>
        </p:txBody>
      </p:sp>
    </p:spTree>
    <p:extLst>
      <p:ext uri="{BB962C8B-B14F-4D97-AF65-F5344CB8AC3E}">
        <p14:creationId xmlns:p14="http://schemas.microsoft.com/office/powerpoint/2010/main" val="3151344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 rot="21216282">
            <a:off x="4631575" y="4358780"/>
            <a:ext cx="3359458" cy="405303"/>
          </a:xfrm>
        </p:spPr>
        <p:txBody>
          <a:bodyPr/>
          <a:lstStyle/>
          <a:p>
            <a:pPr algn="r"/>
            <a:endParaRPr lang="ru-RU" dirty="0"/>
          </a:p>
          <a:p>
            <a:pPr algn="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63638" y="2496439"/>
            <a:ext cx="6250174" cy="1865121"/>
          </a:xfrm>
          <a:solidFill>
            <a:srgbClr val="4882F0"/>
          </a:solidFill>
        </p:spPr>
        <p:txBody>
          <a:bodyPr>
            <a:noAutofit/>
          </a:bodyPr>
          <a:lstStyle/>
          <a:p>
            <a:r>
              <a:rPr lang="ru-RU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</a:t>
            </a:r>
            <a:br>
              <a:rPr lang="ru-RU" sz="5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52213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ижний колонтитул 3">
            <a:extLst>
              <a:ext uri="{FF2B5EF4-FFF2-40B4-BE49-F238E27FC236}">
                <a16:creationId xmlns:a16="http://schemas.microsoft.com/office/drawing/2014/main" id="{019350F5-19AA-4059-B6E1-AC0348B1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36829" y="2039786"/>
            <a:ext cx="3359458" cy="405303"/>
          </a:xfrm>
        </p:spPr>
        <p:txBody>
          <a:bodyPr/>
          <a:lstStyle/>
          <a:p>
            <a:pPr algn="r"/>
            <a:r>
              <a:rPr lang="ru-RU" dirty="0"/>
              <a:t> </a:t>
            </a:r>
          </a:p>
        </p:txBody>
      </p:sp>
      <p:sp>
        <p:nvSpPr>
          <p:cNvPr id="44" name="Заголовок 2">
            <a:extLst>
              <a:ext uri="{FF2B5EF4-FFF2-40B4-BE49-F238E27FC236}">
                <a16:creationId xmlns:a16="http://schemas.microsoft.com/office/drawing/2014/main" id="{22884EFF-835C-4275-9D37-A3371127C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688" y="662546"/>
            <a:ext cx="9451512" cy="973028"/>
          </a:xfrm>
          <a:solidFill>
            <a:srgbClr val="4882F0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ru-RU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Новосибирский </a:t>
            </a:r>
            <a:br>
              <a:rPr lang="ru-RU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 финансового просвещения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B49232-5BA3-567F-06DE-72F69437AB28}"/>
              </a:ext>
            </a:extLst>
          </p:cNvPr>
          <p:cNvSpPr txBox="1"/>
          <p:nvPr/>
        </p:nvSpPr>
        <p:spPr>
          <a:xfrm>
            <a:off x="5943559" y="3343606"/>
            <a:ext cx="580477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8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1. 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просветительской инфраструктуры</a:t>
            </a:r>
          </a:p>
          <a:p>
            <a:pPr>
              <a:spcBef>
                <a:spcPts val="1200"/>
              </a:spcBef>
            </a:pPr>
            <a:r>
              <a:rPr lang="ru-RU" sz="28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2. 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волонтерского движения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sz="28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просветительских мероприятий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sz="28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4. 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тематического информирования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8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методологической основы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D94A6C3-69F7-4D3D-6C64-8489943F3FA6}"/>
              </a:ext>
            </a:extLst>
          </p:cNvPr>
          <p:cNvSpPr/>
          <p:nvPr/>
        </p:nvSpPr>
        <p:spPr>
          <a:xfrm>
            <a:off x="1417016" y="1742964"/>
            <a:ext cx="3031702" cy="598782"/>
          </a:xfrm>
          <a:prstGeom prst="roundRect">
            <a:avLst/>
          </a:prstGeom>
          <a:noFill/>
          <a:ln w="38100">
            <a:solidFill>
              <a:srgbClr val="488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994681-E03B-8635-4F02-28029D0E51F0}"/>
              </a:ext>
            </a:extLst>
          </p:cNvPr>
          <p:cNvSpPr txBox="1"/>
          <p:nvPr/>
        </p:nvSpPr>
        <p:spPr>
          <a:xfrm>
            <a:off x="1422551" y="1855974"/>
            <a:ext cx="30261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Учредители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2559C6D-571F-F51F-671D-254897E59DA9}"/>
              </a:ext>
            </a:extLst>
          </p:cNvPr>
          <p:cNvSpPr/>
          <p:nvPr/>
        </p:nvSpPr>
        <p:spPr>
          <a:xfrm>
            <a:off x="1165688" y="3483018"/>
            <a:ext cx="3463130" cy="598782"/>
          </a:xfrm>
          <a:prstGeom prst="roundRect">
            <a:avLst/>
          </a:prstGeom>
          <a:noFill/>
          <a:ln w="38100">
            <a:solidFill>
              <a:srgbClr val="488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BF61AE-C423-426B-BB18-118CB4F26750}"/>
              </a:ext>
            </a:extLst>
          </p:cNvPr>
          <p:cNvSpPr txBox="1"/>
          <p:nvPr/>
        </p:nvSpPr>
        <p:spPr>
          <a:xfrm>
            <a:off x="1355648" y="3590980"/>
            <a:ext cx="31544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аудитория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FEF300A-BDC5-8EFD-9EBF-EEDEA60CC33D}"/>
              </a:ext>
            </a:extLst>
          </p:cNvPr>
          <p:cNvSpPr/>
          <p:nvPr/>
        </p:nvSpPr>
        <p:spPr>
          <a:xfrm>
            <a:off x="5799004" y="1738240"/>
            <a:ext cx="5970209" cy="598782"/>
          </a:xfrm>
          <a:prstGeom prst="roundRect">
            <a:avLst/>
          </a:prstGeom>
          <a:noFill/>
          <a:ln w="38100">
            <a:solidFill>
              <a:srgbClr val="488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CE6800-5D64-65EF-14AE-3BB08AA387F5}"/>
              </a:ext>
            </a:extLst>
          </p:cNvPr>
          <p:cNvSpPr txBox="1"/>
          <p:nvPr/>
        </p:nvSpPr>
        <p:spPr>
          <a:xfrm>
            <a:off x="5921422" y="1837576"/>
            <a:ext cx="56924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деятельности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4D9FCE9-2576-8996-683F-7F33614C7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8" y="5288535"/>
            <a:ext cx="985420" cy="98542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A547579-6462-E355-B492-9AA996EAE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13" y="5259960"/>
            <a:ext cx="985420" cy="98542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652CFC-E435-51A2-C59C-51D591A34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34" y="5288991"/>
            <a:ext cx="911784" cy="91178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827B847-3150-9B9D-7BC1-BAE5E1FD2B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6" b="29534"/>
          <a:stretch/>
        </p:blipFill>
        <p:spPr>
          <a:xfrm>
            <a:off x="2582271" y="2571630"/>
            <a:ext cx="1868731" cy="85737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4E49D0F-2BA6-4759-9424-1E974DFFB7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117" y="2396532"/>
            <a:ext cx="1010657" cy="101065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E648320-F42B-E6D9-AF10-3B40BED31C1F}"/>
              </a:ext>
            </a:extLst>
          </p:cNvPr>
          <p:cNvSpPr txBox="1"/>
          <p:nvPr/>
        </p:nvSpPr>
        <p:spPr>
          <a:xfrm>
            <a:off x="1396964" y="4000007"/>
            <a:ext cx="665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FBF336-7AD4-5A0A-7D08-E0D5316F66D9}"/>
              </a:ext>
            </a:extLst>
          </p:cNvPr>
          <p:cNvSpPr txBox="1"/>
          <p:nvPr/>
        </p:nvSpPr>
        <p:spPr>
          <a:xfrm>
            <a:off x="2655303" y="4000007"/>
            <a:ext cx="665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F3EBE8C-BF60-3775-270F-6D8BA58C484B}"/>
              </a:ext>
            </a:extLst>
          </p:cNvPr>
          <p:cNvSpPr txBox="1"/>
          <p:nvPr/>
        </p:nvSpPr>
        <p:spPr>
          <a:xfrm>
            <a:off x="3913642" y="4000007"/>
            <a:ext cx="665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F664E0E-07D1-0520-5D6D-D5FECF1092D5}"/>
              </a:ext>
            </a:extLst>
          </p:cNvPr>
          <p:cNvSpPr txBox="1"/>
          <p:nvPr/>
        </p:nvSpPr>
        <p:spPr>
          <a:xfrm>
            <a:off x="1420550" y="4014867"/>
            <a:ext cx="665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D7B323-50F9-E48B-027B-F726FBA73E7A}"/>
              </a:ext>
            </a:extLst>
          </p:cNvPr>
          <p:cNvSpPr txBox="1"/>
          <p:nvPr/>
        </p:nvSpPr>
        <p:spPr>
          <a:xfrm>
            <a:off x="2678889" y="4014867"/>
            <a:ext cx="665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DFFBC0-722B-E67D-1248-C5BA22B3B4CF}"/>
              </a:ext>
            </a:extLst>
          </p:cNvPr>
          <p:cNvSpPr txBox="1"/>
          <p:nvPr/>
        </p:nvSpPr>
        <p:spPr>
          <a:xfrm>
            <a:off x="3937228" y="4014867"/>
            <a:ext cx="665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42" name="Фигура, имеющая форму буквы L 41">
            <a:extLst>
              <a:ext uri="{FF2B5EF4-FFF2-40B4-BE49-F238E27FC236}">
                <a16:creationId xmlns:a16="http://schemas.microsoft.com/office/drawing/2014/main" id="{F541184C-C93F-1D56-A6B8-476DEFAD1D65}"/>
              </a:ext>
            </a:extLst>
          </p:cNvPr>
          <p:cNvSpPr/>
          <p:nvPr/>
        </p:nvSpPr>
        <p:spPr>
          <a:xfrm rot="18936839">
            <a:off x="8570287" y="2584536"/>
            <a:ext cx="551317" cy="551317"/>
          </a:xfrm>
          <a:prstGeom prst="corne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04B927-E8BE-A5D8-1F29-07EF2CD88638}"/>
              </a:ext>
            </a:extLst>
          </p:cNvPr>
          <p:cNvSpPr txBox="1"/>
          <p:nvPr/>
        </p:nvSpPr>
        <p:spPr>
          <a:xfrm>
            <a:off x="1187997" y="4859714"/>
            <a:ext cx="9367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учащиеся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969C5-9A2D-9851-9A7E-9A30602BBC15}"/>
              </a:ext>
            </a:extLst>
          </p:cNvPr>
          <p:cNvSpPr txBox="1"/>
          <p:nvPr/>
        </p:nvSpPr>
        <p:spPr>
          <a:xfrm>
            <a:off x="2440750" y="4726201"/>
            <a:ext cx="936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взрослое население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8D325-51C7-61DB-E739-FAA4691319F8}"/>
              </a:ext>
            </a:extLst>
          </p:cNvPr>
          <p:cNvSpPr txBox="1"/>
          <p:nvPr/>
        </p:nvSpPr>
        <p:spPr>
          <a:xfrm>
            <a:off x="3489642" y="4633867"/>
            <a:ext cx="1416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социально-уязвимые граждане </a:t>
            </a:r>
          </a:p>
        </p:txBody>
      </p:sp>
    </p:spTree>
    <p:extLst>
      <p:ext uri="{BB962C8B-B14F-4D97-AF65-F5344CB8AC3E}">
        <p14:creationId xmlns:p14="http://schemas.microsoft.com/office/powerpoint/2010/main" val="3668075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ижний колонтитул 3">
            <a:extLst>
              <a:ext uri="{FF2B5EF4-FFF2-40B4-BE49-F238E27FC236}">
                <a16:creationId xmlns:a16="http://schemas.microsoft.com/office/drawing/2014/main" id="{019350F5-19AA-4059-B6E1-AC0348B1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36829" y="2039786"/>
            <a:ext cx="3359458" cy="405303"/>
          </a:xfrm>
        </p:spPr>
        <p:txBody>
          <a:bodyPr/>
          <a:lstStyle/>
          <a:p>
            <a:pPr algn="r"/>
            <a:r>
              <a:rPr lang="ru-RU" dirty="0">
                <a:solidFill>
                  <a:srgbClr val="4882F0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994681-E03B-8635-4F02-28029D0E51F0}"/>
              </a:ext>
            </a:extLst>
          </p:cNvPr>
          <p:cNvSpPr txBox="1"/>
          <p:nvPr/>
        </p:nvSpPr>
        <p:spPr>
          <a:xfrm>
            <a:off x="1252957" y="3228945"/>
            <a:ext cx="46934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Портрет волонтера-эксперта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FEF300A-BDC5-8EFD-9EBF-EEDEA60CC33D}"/>
              </a:ext>
            </a:extLst>
          </p:cNvPr>
          <p:cNvSpPr/>
          <p:nvPr/>
        </p:nvSpPr>
        <p:spPr>
          <a:xfrm>
            <a:off x="6541888" y="3174308"/>
            <a:ext cx="4954788" cy="528116"/>
          </a:xfrm>
          <a:prstGeom prst="roundRect">
            <a:avLst/>
          </a:prstGeom>
          <a:noFill/>
          <a:ln w="38100">
            <a:solidFill>
              <a:srgbClr val="488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CE6800-5D64-65EF-14AE-3BB08AA387F5}"/>
              </a:ext>
            </a:extLst>
          </p:cNvPr>
          <p:cNvSpPr txBox="1"/>
          <p:nvPr/>
        </p:nvSpPr>
        <p:spPr>
          <a:xfrm>
            <a:off x="6541887" y="3233417"/>
            <a:ext cx="49926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Чему учат волонтеры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C800CB3-AABC-E332-DD61-9C13B4FDC507}"/>
              </a:ext>
            </a:extLst>
          </p:cNvPr>
          <p:cNvSpPr/>
          <p:nvPr/>
        </p:nvSpPr>
        <p:spPr>
          <a:xfrm>
            <a:off x="1157630" y="1944744"/>
            <a:ext cx="10339046" cy="911784"/>
          </a:xfrm>
          <a:prstGeom prst="roundRect">
            <a:avLst/>
          </a:prstGeom>
          <a:noFill/>
          <a:ln w="38100">
            <a:solidFill>
              <a:srgbClr val="488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31C7DF-A2E4-691C-08B2-E857B8EC8A2C}"/>
              </a:ext>
            </a:extLst>
          </p:cNvPr>
          <p:cNvSpPr txBox="1"/>
          <p:nvPr/>
        </p:nvSpPr>
        <p:spPr>
          <a:xfrm>
            <a:off x="1163638" y="2057754"/>
            <a:ext cx="103330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4882F0"/>
                </a:solidFill>
                <a:highlight>
                  <a:srgbClr val="ECF0F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Волонтер финансового просвещения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человек, ведущий добровольческую деятельность с целью финансового просвещения населения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55F4CFD-1260-76F2-EA82-144606B7BDBA}"/>
              </a:ext>
            </a:extLst>
          </p:cNvPr>
          <p:cNvSpPr txBox="1"/>
          <p:nvPr/>
        </p:nvSpPr>
        <p:spPr>
          <a:xfrm>
            <a:off x="1103352" y="3800118"/>
            <a:ext cx="499264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SzPct val="120000"/>
              <a:buBlip>
                <a:blip r:embed="rId3"/>
              </a:buBlip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представители финансовых организаций (банки, страховые компании и др.) </a:t>
            </a:r>
          </a:p>
          <a:p>
            <a:pPr marL="342900" indent="-342900">
              <a:spcBef>
                <a:spcPts val="1200"/>
              </a:spcBef>
              <a:buSzPct val="120000"/>
              <a:buBlip>
                <a:blip r:embed="rId3"/>
              </a:buBlip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представители системы образования</a:t>
            </a:r>
          </a:p>
          <a:p>
            <a:pPr marL="342900" indent="-342900">
              <a:spcBef>
                <a:spcPts val="1200"/>
              </a:spcBef>
              <a:buSzPct val="120000"/>
              <a:buBlip>
                <a:blip r:embed="rId3"/>
              </a:buBlip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представители РЦФГ</a:t>
            </a:r>
          </a:p>
          <a:p>
            <a:pPr marL="342900" indent="-342900">
              <a:spcBef>
                <a:spcPts val="1200"/>
              </a:spcBef>
              <a:buSzPct val="120000"/>
              <a:buBlip>
                <a:blip r:embed="rId3"/>
              </a:buBlip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представители Банка России и др.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5046AB5-FC45-2CD1-953C-E84B4CF20E40}"/>
              </a:ext>
            </a:extLst>
          </p:cNvPr>
          <p:cNvSpPr txBox="1"/>
          <p:nvPr/>
        </p:nvSpPr>
        <p:spPr>
          <a:xfrm>
            <a:off x="6541888" y="3954005"/>
            <a:ext cx="499264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SzPct val="120000"/>
              <a:buBlip>
                <a:blip r:embed="rId3"/>
              </a:buBlip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следить за личным бюджетом</a:t>
            </a:r>
          </a:p>
          <a:p>
            <a:pPr marL="342900" indent="-342900">
              <a:spcBef>
                <a:spcPts val="1200"/>
              </a:spcBef>
              <a:buSzPct val="120000"/>
              <a:buBlip>
                <a:blip r:embed="rId3"/>
              </a:buBlip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формировать подушку безопасности</a:t>
            </a:r>
          </a:p>
          <a:p>
            <a:pPr marL="342900" indent="-342900">
              <a:spcBef>
                <a:spcPts val="1200"/>
              </a:spcBef>
              <a:buSzPct val="120000"/>
              <a:buBlip>
                <a:blip r:embed="rId3"/>
              </a:buBlip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избегать закредитованности</a:t>
            </a:r>
          </a:p>
          <a:p>
            <a:pPr marL="342900" indent="-342900">
              <a:spcBef>
                <a:spcPts val="1200"/>
              </a:spcBef>
              <a:buSzPct val="120000"/>
              <a:buBlip>
                <a:blip r:embed="rId3"/>
              </a:buBlip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распознавать признаки финансового мошенничества и др.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CFD09D-7ED9-5BF0-4FBB-6F873A5411DD}"/>
              </a:ext>
            </a:extLst>
          </p:cNvPr>
          <p:cNvSpPr/>
          <p:nvPr/>
        </p:nvSpPr>
        <p:spPr>
          <a:xfrm>
            <a:off x="1182603" y="3174308"/>
            <a:ext cx="4992649" cy="528116"/>
          </a:xfrm>
          <a:prstGeom prst="roundRect">
            <a:avLst/>
          </a:prstGeom>
          <a:noFill/>
          <a:ln w="38100">
            <a:solidFill>
              <a:srgbClr val="488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Заголовок 2">
            <a:extLst>
              <a:ext uri="{FF2B5EF4-FFF2-40B4-BE49-F238E27FC236}">
                <a16:creationId xmlns:a16="http://schemas.microsoft.com/office/drawing/2014/main" id="{7A333876-4D13-853A-455F-0226475F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688" y="662546"/>
            <a:ext cx="9451512" cy="973028"/>
          </a:xfrm>
          <a:solidFill>
            <a:srgbClr val="4882F0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ru-RU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Волонтер финансового просвещения:</a:t>
            </a:r>
            <a:br>
              <a:rPr lang="ru-RU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кто он?</a:t>
            </a:r>
          </a:p>
        </p:txBody>
      </p:sp>
    </p:spTree>
    <p:extLst>
      <p:ext uri="{BB962C8B-B14F-4D97-AF65-F5344CB8AC3E}">
        <p14:creationId xmlns:p14="http://schemas.microsoft.com/office/powerpoint/2010/main" val="286183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983EAB4-BC0C-6A11-E4B8-ADCF1A6EC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2197307"/>
            <a:ext cx="10145599" cy="1572326"/>
          </a:xfrm>
          <a:solidFill>
            <a:srgbClr val="4882F0"/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Примеры реализованных</a:t>
            </a:r>
            <a:b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проектов и мероприятий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CC8CEA2-5C08-A81F-FEE8-7E8D0B1CDCBC}"/>
              </a:ext>
            </a:extLst>
          </p:cNvPr>
          <p:cNvGrpSpPr/>
          <p:nvPr/>
        </p:nvGrpSpPr>
        <p:grpSpPr>
          <a:xfrm>
            <a:off x="11309237" y="-236601"/>
            <a:ext cx="1765525" cy="7331201"/>
            <a:chOff x="-796437" y="-190881"/>
            <a:chExt cx="1765525" cy="73312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60C79D2-B6F4-8F34-0BE4-2E0A7D2197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6437" y="-190881"/>
              <a:ext cx="1765525" cy="2463384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551C81D-3EAE-1E72-F372-3CB15F3146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6437" y="2243027"/>
              <a:ext cx="1765525" cy="2463384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89B0B98C-A904-EEB3-598A-53D4A6C7B3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6437" y="4676936"/>
              <a:ext cx="1765525" cy="2463384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B328024-58F8-F972-340D-075B1C572B23}"/>
              </a:ext>
            </a:extLst>
          </p:cNvPr>
          <p:cNvSpPr txBox="1"/>
          <p:nvPr/>
        </p:nvSpPr>
        <p:spPr>
          <a:xfrm>
            <a:off x="1163638" y="3769633"/>
            <a:ext cx="7602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участием волонтеров</a:t>
            </a:r>
          </a:p>
          <a:p>
            <a:r>
              <a: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финансового просвещения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74473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ижний колонтитул 3">
            <a:extLst>
              <a:ext uri="{FF2B5EF4-FFF2-40B4-BE49-F238E27FC236}">
                <a16:creationId xmlns:a16="http://schemas.microsoft.com/office/drawing/2014/main" id="{019350F5-19AA-4059-B6E1-AC0348B1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36829" y="2039786"/>
            <a:ext cx="3359458" cy="405303"/>
          </a:xfrm>
        </p:spPr>
        <p:txBody>
          <a:bodyPr/>
          <a:lstStyle/>
          <a:p>
            <a:pPr algn="r"/>
            <a:r>
              <a:rPr lang="ru-RU" dirty="0"/>
              <a:t> </a:t>
            </a:r>
          </a:p>
        </p:txBody>
      </p:sp>
      <p:sp>
        <p:nvSpPr>
          <p:cNvPr id="44" name="Заголовок 2">
            <a:extLst>
              <a:ext uri="{FF2B5EF4-FFF2-40B4-BE49-F238E27FC236}">
                <a16:creationId xmlns:a16="http://schemas.microsoft.com/office/drawing/2014/main" id="{22884EFF-835C-4275-9D37-A3371127C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662546"/>
            <a:ext cx="8389937" cy="973028"/>
          </a:xfrm>
          <a:solidFill>
            <a:srgbClr val="4882F0"/>
          </a:solidFill>
        </p:spPr>
        <p:txBody>
          <a:bodyPr>
            <a:noAutofit/>
          </a:bodyPr>
          <a:lstStyle/>
          <a:p>
            <a:r>
              <a:rPr lang="ru-RU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Открытые уроки для школьников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FFF9BD-1D08-3ABB-5E02-7C49D97CD4C0}"/>
              </a:ext>
            </a:extLst>
          </p:cNvPr>
          <p:cNvSpPr txBox="1"/>
          <p:nvPr/>
        </p:nvSpPr>
        <p:spPr>
          <a:xfrm>
            <a:off x="1057275" y="1737681"/>
            <a:ext cx="7077775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квартал 2022 года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Серия </a:t>
            </a:r>
            <a:r>
              <a:rPr lang="ru-RU" sz="2000" b="1" dirty="0">
                <a:solidFill>
                  <a:srgbClr val="4882F0"/>
                </a:solidFill>
                <a:highlight>
                  <a:srgbClr val="ECF0F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очных</a:t>
            </a: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мероприятий</a:t>
            </a: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финансовой грамотности для школьников в муниципальных районах области</a:t>
            </a:r>
          </a:p>
          <a:p>
            <a:endParaRPr lang="ru-RU" sz="1400" b="1" dirty="0">
              <a:highlight>
                <a:srgbClr val="ECF0F1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4882F0"/>
                </a:solidFill>
                <a:highlight>
                  <a:srgbClr val="ECF0F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Волонтеры: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начальники и сотрудники ТФО Минфина региона, сотрудники регионального банка «Левобережный»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4FFC93F-E61F-8306-E5F0-DB07C27DFA40}"/>
              </a:ext>
            </a:extLst>
          </p:cNvPr>
          <p:cNvSpPr txBox="1"/>
          <p:nvPr/>
        </p:nvSpPr>
        <p:spPr>
          <a:xfrm>
            <a:off x="1188047" y="4260587"/>
            <a:ext cx="3817936" cy="1846659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400" b="1" dirty="0">
                <a:solidFill>
                  <a:srgbClr val="66CA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мероприятий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волонтеров задействовано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3 344</a:t>
            </a:r>
            <a:r>
              <a:rPr lang="ru-RU" sz="2000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охват школьников</a:t>
            </a:r>
          </a:p>
          <a:p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площадка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C8DFC2C-7848-DEA1-79DA-0A66ED85A42E}"/>
              </a:ext>
            </a:extLst>
          </p:cNvPr>
          <p:cNvSpPr/>
          <p:nvPr/>
        </p:nvSpPr>
        <p:spPr>
          <a:xfrm>
            <a:off x="1188047" y="4178890"/>
            <a:ext cx="4103688" cy="2010054"/>
          </a:xfrm>
          <a:prstGeom prst="rect">
            <a:avLst/>
          </a:prstGeom>
          <a:noFill/>
          <a:ln w="38100">
            <a:solidFill>
              <a:srgbClr val="488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882F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66" y="1760837"/>
            <a:ext cx="3303009" cy="210453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4882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6"/>
          <a:stretch/>
        </p:blipFill>
        <p:spPr>
          <a:xfrm>
            <a:off x="8193665" y="4190720"/>
            <a:ext cx="3303010" cy="20100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4882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136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ижний колонтитул 3">
            <a:extLst>
              <a:ext uri="{FF2B5EF4-FFF2-40B4-BE49-F238E27FC236}">
                <a16:creationId xmlns:a16="http://schemas.microsoft.com/office/drawing/2014/main" id="{019350F5-19AA-4059-B6E1-AC0348B1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36829" y="2039786"/>
            <a:ext cx="3359458" cy="405303"/>
          </a:xfrm>
        </p:spPr>
        <p:txBody>
          <a:bodyPr/>
          <a:lstStyle/>
          <a:p>
            <a:pPr algn="r"/>
            <a:r>
              <a:rPr lang="ru-RU" dirty="0"/>
              <a:t> </a:t>
            </a:r>
          </a:p>
        </p:txBody>
      </p:sp>
      <p:sp>
        <p:nvSpPr>
          <p:cNvPr id="44" name="Заголовок 2">
            <a:extLst>
              <a:ext uri="{FF2B5EF4-FFF2-40B4-BE49-F238E27FC236}">
                <a16:creationId xmlns:a16="http://schemas.microsoft.com/office/drawing/2014/main" id="{22884EFF-835C-4275-9D37-A3371127C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662546"/>
            <a:ext cx="10333037" cy="973028"/>
          </a:xfrm>
          <a:solidFill>
            <a:srgbClr val="4882F0"/>
          </a:solidFill>
        </p:spPr>
        <p:txBody>
          <a:bodyPr>
            <a:noAutofit/>
          </a:bodyPr>
          <a:lstStyle/>
          <a:p>
            <a:r>
              <a:rPr lang="ru-RU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Лекции для взрослых в библиотеках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FFF9BD-1D08-3ABB-5E02-7C49D97CD4C0}"/>
              </a:ext>
            </a:extLst>
          </p:cNvPr>
          <p:cNvSpPr txBox="1"/>
          <p:nvPr/>
        </p:nvSpPr>
        <p:spPr>
          <a:xfrm>
            <a:off x="1074420" y="1908574"/>
            <a:ext cx="7109936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течение 2022 года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Циклы регулярных </a:t>
            </a:r>
            <a:r>
              <a:rPr lang="ru-RU" sz="2000" b="1" dirty="0">
                <a:solidFill>
                  <a:srgbClr val="4882F0"/>
                </a:solidFill>
                <a:highlight>
                  <a:srgbClr val="ECF0F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очных</a:t>
            </a: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мероприятий</a:t>
            </a: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финансовой грамотности  для взрослого населения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000" b="1" dirty="0">
                <a:solidFill>
                  <a:srgbClr val="4882F0"/>
                </a:solidFill>
                <a:highlight>
                  <a:srgbClr val="ECF0F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онлайн-подключениями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библиотек районов региона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4882F0"/>
                </a:solidFill>
                <a:highlight>
                  <a:srgbClr val="ECF0F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Волонтеры: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преподаватели НГУЭУ, сотрудники органов власти, финансовых и страховых организаций, независимые финансовые консультанты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4FFC93F-E61F-8306-E5F0-DB07C27DFA40}"/>
              </a:ext>
            </a:extLst>
          </p:cNvPr>
          <p:cNvSpPr txBox="1"/>
          <p:nvPr/>
        </p:nvSpPr>
        <p:spPr>
          <a:xfrm>
            <a:off x="1232057" y="4625794"/>
            <a:ext cx="4081462" cy="156966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мероприятий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волонтеров задействовано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1900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охват слушателей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20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библиотек (МО)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C8DFC2C-7848-DEA1-79DA-0A66ED85A42E}"/>
              </a:ext>
            </a:extLst>
          </p:cNvPr>
          <p:cNvSpPr/>
          <p:nvPr/>
        </p:nvSpPr>
        <p:spPr>
          <a:xfrm>
            <a:off x="1185863" y="4625794"/>
            <a:ext cx="4013132" cy="1569660"/>
          </a:xfrm>
          <a:prstGeom prst="rect">
            <a:avLst/>
          </a:prstGeom>
          <a:noFill/>
          <a:ln w="38100">
            <a:solidFill>
              <a:srgbClr val="488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1365F94-D64E-3D85-BBF7-C74A8533E5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7"/>
          <a:stretch/>
        </p:blipFill>
        <p:spPr>
          <a:xfrm>
            <a:off x="8184356" y="4258382"/>
            <a:ext cx="3291240" cy="193707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4882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7"/>
          <a:stretch/>
        </p:blipFill>
        <p:spPr>
          <a:xfrm>
            <a:off x="8184356" y="1908574"/>
            <a:ext cx="3291240" cy="193707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4882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1242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ижний колонтитул 3">
            <a:extLst>
              <a:ext uri="{FF2B5EF4-FFF2-40B4-BE49-F238E27FC236}">
                <a16:creationId xmlns:a16="http://schemas.microsoft.com/office/drawing/2014/main" id="{019350F5-19AA-4059-B6E1-AC0348B1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36829" y="2039786"/>
            <a:ext cx="3359458" cy="405303"/>
          </a:xfrm>
        </p:spPr>
        <p:txBody>
          <a:bodyPr/>
          <a:lstStyle/>
          <a:p>
            <a:pPr algn="r"/>
            <a:r>
              <a:rPr lang="ru-RU" dirty="0"/>
              <a:t> </a:t>
            </a:r>
          </a:p>
        </p:txBody>
      </p:sp>
      <p:sp>
        <p:nvSpPr>
          <p:cNvPr id="44" name="Заголовок 2">
            <a:extLst>
              <a:ext uri="{FF2B5EF4-FFF2-40B4-BE49-F238E27FC236}">
                <a16:creationId xmlns:a16="http://schemas.microsoft.com/office/drawing/2014/main" id="{22884EFF-835C-4275-9D37-A3371127C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662546"/>
            <a:ext cx="10333037" cy="973028"/>
          </a:xfrm>
          <a:solidFill>
            <a:srgbClr val="4882F0"/>
          </a:solidFill>
        </p:spPr>
        <p:txBody>
          <a:bodyPr>
            <a:noAutofit/>
          </a:bodyPr>
          <a:lstStyle/>
          <a:p>
            <a:r>
              <a:rPr lang="ru-RU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Выставка «</a:t>
            </a:r>
            <a:r>
              <a:rPr lang="ru-RU" sz="3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Финсоветник</a:t>
            </a:r>
            <a:r>
              <a:rPr lang="ru-RU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в с. Усть-Тарка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FFF9BD-1D08-3ABB-5E02-7C49D97CD4C0}"/>
              </a:ext>
            </a:extLst>
          </p:cNvPr>
          <p:cNvSpPr txBox="1"/>
          <p:nvPr/>
        </p:nvSpPr>
        <p:spPr>
          <a:xfrm>
            <a:off x="1082040" y="1826725"/>
            <a:ext cx="7102317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июль-декабрь 2022 года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4882F0"/>
                </a:solidFill>
                <a:highlight>
                  <a:srgbClr val="ECF0F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Тематическая выставка в отдаленном районе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была расширена очными мероприятиями для детей и взрослых (игры, лекции, семинары, уличные акции)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4882F0"/>
                </a:solidFill>
                <a:highlight>
                  <a:srgbClr val="ECF0F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Волонтеры:</a:t>
            </a:r>
            <a:r>
              <a:rPr lang="ru-RU" sz="20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сотрудники библиотек Усть-Таркского района НСО под руководством директора ЦБС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С.А.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Лейболт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4FFC93F-E61F-8306-E5F0-DB07C27DFA40}"/>
              </a:ext>
            </a:extLst>
          </p:cNvPr>
          <p:cNvSpPr txBox="1"/>
          <p:nvPr/>
        </p:nvSpPr>
        <p:spPr>
          <a:xfrm>
            <a:off x="1188919" y="4792693"/>
            <a:ext cx="4081462" cy="1200329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25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мероприятий </a:t>
            </a:r>
          </a:p>
          <a:p>
            <a:r>
              <a:rPr lang="en-US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охват аудитории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299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ед. печатной продукции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C8DFC2C-7848-DEA1-79DA-0A66ED85A42E}"/>
              </a:ext>
            </a:extLst>
          </p:cNvPr>
          <p:cNvSpPr/>
          <p:nvPr/>
        </p:nvSpPr>
        <p:spPr>
          <a:xfrm>
            <a:off x="1188919" y="4590263"/>
            <a:ext cx="4013132" cy="1605191"/>
          </a:xfrm>
          <a:prstGeom prst="rect">
            <a:avLst/>
          </a:prstGeom>
          <a:noFill/>
          <a:ln w="38100">
            <a:solidFill>
              <a:srgbClr val="488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6" b="7414"/>
          <a:stretch/>
        </p:blipFill>
        <p:spPr>
          <a:xfrm>
            <a:off x="8184358" y="4331677"/>
            <a:ext cx="3312318" cy="186377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4882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57" y="1826725"/>
            <a:ext cx="3312318" cy="220821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4882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8465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ижний колонтитул 3">
            <a:extLst>
              <a:ext uri="{FF2B5EF4-FFF2-40B4-BE49-F238E27FC236}">
                <a16:creationId xmlns:a16="http://schemas.microsoft.com/office/drawing/2014/main" id="{019350F5-19AA-4059-B6E1-AC0348B1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36829" y="2039786"/>
            <a:ext cx="3359458" cy="405303"/>
          </a:xfrm>
        </p:spPr>
        <p:txBody>
          <a:bodyPr/>
          <a:lstStyle/>
          <a:p>
            <a:pPr algn="r"/>
            <a:r>
              <a:rPr lang="ru-RU" dirty="0"/>
              <a:t> </a:t>
            </a:r>
          </a:p>
        </p:txBody>
      </p:sp>
      <p:sp>
        <p:nvSpPr>
          <p:cNvPr id="44" name="Заголовок 2">
            <a:extLst>
              <a:ext uri="{FF2B5EF4-FFF2-40B4-BE49-F238E27FC236}">
                <a16:creationId xmlns:a16="http://schemas.microsoft.com/office/drawing/2014/main" id="{22884EFF-835C-4275-9D37-A3371127C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662546"/>
            <a:ext cx="8114833" cy="973028"/>
          </a:xfrm>
          <a:solidFill>
            <a:srgbClr val="4882F0"/>
          </a:solidFill>
        </p:spPr>
        <p:txBody>
          <a:bodyPr>
            <a:noAutofit/>
          </a:bodyPr>
          <a:lstStyle/>
          <a:p>
            <a:r>
              <a:rPr lang="ru-RU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Тематическая палатка </a:t>
            </a:r>
            <a:br>
              <a:rPr lang="ru-RU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День города Новосибирска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FFF9BD-1D08-3ABB-5E02-7C49D97CD4C0}"/>
              </a:ext>
            </a:extLst>
          </p:cNvPr>
          <p:cNvSpPr txBox="1"/>
          <p:nvPr/>
        </p:nvSpPr>
        <p:spPr>
          <a:xfrm>
            <a:off x="1082041" y="1776704"/>
            <a:ext cx="7033226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26 июня 2022 года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Массовое </a:t>
            </a:r>
            <a:r>
              <a:rPr lang="ru-RU" sz="2000" b="1" dirty="0">
                <a:solidFill>
                  <a:srgbClr val="4882F0"/>
                </a:solidFill>
                <a:highlight>
                  <a:srgbClr val="ECF0F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очное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мероприятие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финансовой грамотности для детей и взрослых (тематические игры,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финзачет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экспресс-консультации, проверка подлинности купюр, раздача брошюр, фотозона)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4882F0"/>
                </a:solidFill>
                <a:highlight>
                  <a:srgbClr val="ECF0F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Волонтеры:</a:t>
            </a:r>
            <a:r>
              <a:rPr lang="ru-RU" sz="20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преподаватели НГУЭУ, студенты НГУЭУ, сотрудники Банка России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4FFC93F-E61F-8306-E5F0-DB07C27DFA40}"/>
              </a:ext>
            </a:extLst>
          </p:cNvPr>
          <p:cNvSpPr txBox="1"/>
          <p:nvPr/>
        </p:nvSpPr>
        <p:spPr>
          <a:xfrm>
            <a:off x="1163638" y="4564713"/>
            <a:ext cx="4334871" cy="156966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активностей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волонтеров задействовано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охват аудитории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397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ед. брошюр распространено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C8DFC2C-7848-DEA1-79DA-0A66ED85A42E}"/>
              </a:ext>
            </a:extLst>
          </p:cNvPr>
          <p:cNvSpPr/>
          <p:nvPr/>
        </p:nvSpPr>
        <p:spPr>
          <a:xfrm>
            <a:off x="1163638" y="4564713"/>
            <a:ext cx="4434083" cy="1605191"/>
          </a:xfrm>
          <a:prstGeom prst="rect">
            <a:avLst/>
          </a:prstGeom>
          <a:noFill/>
          <a:ln w="38100">
            <a:solidFill>
              <a:srgbClr val="488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DA8D64-EC8F-DC92-79B6-C9DE0A642A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7"/>
          <a:stretch/>
        </p:blipFill>
        <p:spPr>
          <a:xfrm>
            <a:off x="8173883" y="1836448"/>
            <a:ext cx="3322791" cy="194096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4882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882" y="4007783"/>
            <a:ext cx="3322791" cy="22171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4882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411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ижний колонтитул 3">
            <a:extLst>
              <a:ext uri="{FF2B5EF4-FFF2-40B4-BE49-F238E27FC236}">
                <a16:creationId xmlns:a16="http://schemas.microsoft.com/office/drawing/2014/main" id="{019350F5-19AA-4059-B6E1-AC0348B1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136829" y="2039786"/>
            <a:ext cx="3359458" cy="405303"/>
          </a:xfrm>
        </p:spPr>
        <p:txBody>
          <a:bodyPr/>
          <a:lstStyle/>
          <a:p>
            <a:pPr algn="r"/>
            <a:r>
              <a:rPr lang="ru-RU" dirty="0"/>
              <a:t> </a:t>
            </a:r>
          </a:p>
        </p:txBody>
      </p:sp>
      <p:sp>
        <p:nvSpPr>
          <p:cNvPr id="44" name="Заголовок 2">
            <a:extLst>
              <a:ext uri="{FF2B5EF4-FFF2-40B4-BE49-F238E27FC236}">
                <a16:creationId xmlns:a16="http://schemas.microsoft.com/office/drawing/2014/main" id="{22884EFF-835C-4275-9D37-A3371127C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662546"/>
            <a:ext cx="10333037" cy="973028"/>
          </a:xfrm>
          <a:solidFill>
            <a:srgbClr val="4882F0"/>
          </a:solidFill>
        </p:spPr>
        <p:txBody>
          <a:bodyPr>
            <a:noAutofit/>
          </a:bodyPr>
          <a:lstStyle/>
          <a:p>
            <a:r>
              <a:rPr lang="ru-RU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Обучающие мероприятия для лиц с ОВЗ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FFF9BD-1D08-3ABB-5E02-7C49D97CD4C0}"/>
              </a:ext>
            </a:extLst>
          </p:cNvPr>
          <p:cNvSpPr txBox="1"/>
          <p:nvPr/>
        </p:nvSpPr>
        <p:spPr>
          <a:xfrm>
            <a:off x="1082956" y="1856071"/>
            <a:ext cx="6715647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течение 2022 года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Тематические </a:t>
            </a:r>
            <a:r>
              <a:rPr lang="ru-RU" sz="2000" b="1" dirty="0">
                <a:solidFill>
                  <a:srgbClr val="4882F0"/>
                </a:solidFill>
                <a:highlight>
                  <a:srgbClr val="ECF0F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очные и онлайн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площадке Областной специальной библиотеки для незрячих и слабовидящих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4882F0"/>
                </a:solidFill>
                <a:highlight>
                  <a:srgbClr val="ECF0F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Волонтеры:</a:t>
            </a:r>
            <a:r>
              <a:rPr lang="ru-RU" sz="20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преподаватели НГУЭУ, финансовые консультанты, сотрудники банка «Левобережный», сотрудники специальной библиотеки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4FFC93F-E61F-8306-E5F0-DB07C27DFA40}"/>
              </a:ext>
            </a:extLst>
          </p:cNvPr>
          <p:cNvSpPr txBox="1"/>
          <p:nvPr/>
        </p:nvSpPr>
        <p:spPr>
          <a:xfrm>
            <a:off x="1163638" y="4832263"/>
            <a:ext cx="4081462" cy="1200329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волонтеров задействовано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4882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охват участников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C8DFC2C-7848-DEA1-79DA-0A66ED85A42E}"/>
              </a:ext>
            </a:extLst>
          </p:cNvPr>
          <p:cNvSpPr/>
          <p:nvPr/>
        </p:nvSpPr>
        <p:spPr>
          <a:xfrm>
            <a:off x="1163638" y="4723447"/>
            <a:ext cx="4013132" cy="1477328"/>
          </a:xfrm>
          <a:prstGeom prst="rect">
            <a:avLst/>
          </a:prstGeom>
          <a:noFill/>
          <a:ln w="38100">
            <a:solidFill>
              <a:srgbClr val="488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D8B145-BFA9-E0D7-1E79-1030D0F16F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517" y="1944371"/>
            <a:ext cx="3500157" cy="190135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4882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423FBA-8624-F719-4144-04AC3B2530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518" y="3997959"/>
            <a:ext cx="3500156" cy="22219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4882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19041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798</Words>
  <Application>Microsoft Office PowerPoint</Application>
  <PresentationFormat>Широкоэкранный</PresentationFormat>
  <Paragraphs>169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Тема Office</vt:lpstr>
      <vt:lpstr>Презентация PowerPoint</vt:lpstr>
      <vt:lpstr>Новосибирский  Дом финансового просвещения</vt:lpstr>
      <vt:lpstr>Волонтер финансового просвещения: кто он?</vt:lpstr>
      <vt:lpstr>Примеры реализованных проектов и мероприятий</vt:lpstr>
      <vt:lpstr>Открытые уроки для школьников</vt:lpstr>
      <vt:lpstr>Лекции для взрослых в библиотеках</vt:lpstr>
      <vt:lpstr>Выставка «Финсоветник» в с. Усть-Тарка</vt:lpstr>
      <vt:lpstr>Тематическая палатка  в День города Новосибирска</vt:lpstr>
      <vt:lpstr>Обучающие мероприятия для лиц с ОВЗ</vt:lpstr>
      <vt:lpstr>Марафон мероприятий с участием АРФГ</vt:lpstr>
      <vt:lpstr>Цикл радиопередач на Радио54</vt:lpstr>
      <vt:lpstr>Всероссийский конгресс волонтеров</vt:lpstr>
      <vt:lpstr>Ежегодная конференция  «Волонтеры благополучия»</vt:lpstr>
      <vt:lpstr>Мотивационный конкурс волонтеров</vt:lpstr>
      <vt:lpstr>Общие результаты деятельности</vt:lpstr>
      <vt:lpstr>Спасибо 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Зиновьева Дарья Дмитриевна</cp:lastModifiedBy>
  <cp:revision>9</cp:revision>
  <dcterms:created xsi:type="dcterms:W3CDTF">2023-05-05T04:56:25Z</dcterms:created>
  <dcterms:modified xsi:type="dcterms:W3CDTF">2023-05-12T05:23:04Z</dcterms:modified>
</cp:coreProperties>
</file>