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840" r:id="rId2"/>
  </p:sldMasterIdLst>
  <p:notesMasterIdLst>
    <p:notesMasterId r:id="rId39"/>
  </p:notesMasterIdLst>
  <p:sldIdLst>
    <p:sldId id="286" r:id="rId3"/>
    <p:sldId id="257" r:id="rId4"/>
    <p:sldId id="287" r:id="rId5"/>
    <p:sldId id="259" r:id="rId6"/>
    <p:sldId id="266" r:id="rId7"/>
    <p:sldId id="267" r:id="rId8"/>
    <p:sldId id="268" r:id="rId9"/>
    <p:sldId id="264" r:id="rId10"/>
    <p:sldId id="265" r:id="rId11"/>
    <p:sldId id="288" r:id="rId12"/>
    <p:sldId id="305" r:id="rId13"/>
    <p:sldId id="289" r:id="rId14"/>
    <p:sldId id="291" r:id="rId15"/>
    <p:sldId id="292" r:id="rId16"/>
    <p:sldId id="295" r:id="rId17"/>
    <p:sldId id="296" r:id="rId18"/>
    <p:sldId id="290" r:id="rId19"/>
    <p:sldId id="293" r:id="rId20"/>
    <p:sldId id="304" r:id="rId21"/>
    <p:sldId id="297" r:id="rId22"/>
    <p:sldId id="298" r:id="rId23"/>
    <p:sldId id="299" r:id="rId24"/>
    <p:sldId id="303" r:id="rId25"/>
    <p:sldId id="300" r:id="rId26"/>
    <p:sldId id="282" r:id="rId27"/>
    <p:sldId id="283" r:id="rId28"/>
    <p:sldId id="301" r:id="rId29"/>
    <p:sldId id="302" r:id="rId30"/>
    <p:sldId id="272" r:id="rId31"/>
    <p:sldId id="277" r:id="rId32"/>
    <p:sldId id="281" r:id="rId33"/>
    <p:sldId id="269" r:id="rId34"/>
    <p:sldId id="274" r:id="rId35"/>
    <p:sldId id="275" r:id="rId36"/>
    <p:sldId id="270" r:id="rId37"/>
    <p:sldId id="278" r:id="rId3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С 11 января по 31 мая</c:v>
                </c:pt>
                <c:pt idx="1">
                  <c:v>С 1 июня по 15 октября</c:v>
                </c:pt>
                <c:pt idx="2">
                  <c:v>С 1 января по 31 мая 2022</c:v>
                </c:pt>
                <c:pt idx="3">
                  <c:v>Общне колличество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3000</c:v>
                </c:pt>
                <c:pt idx="1">
                  <c:v>3600</c:v>
                </c:pt>
                <c:pt idx="2">
                  <c:v>6500</c:v>
                </c:pt>
                <c:pt idx="3">
                  <c:v>13100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shape val="box"/>
        <c:axId val="267522816"/>
        <c:axId val="267525120"/>
        <c:axId val="0"/>
      </c:bar3DChart>
      <c:catAx>
        <c:axId val="267522816"/>
        <c:scaling>
          <c:orientation val="minMax"/>
        </c:scaling>
        <c:delete val="0"/>
        <c:axPos val="b"/>
        <c:majorTickMark val="out"/>
        <c:minorTickMark val="none"/>
        <c:tickLblPos val="nextTo"/>
        <c:crossAx val="267525120"/>
        <c:crosses val="autoZero"/>
        <c:auto val="1"/>
        <c:lblAlgn val="ctr"/>
        <c:lblOffset val="100"/>
        <c:noMultiLvlLbl val="0"/>
      </c:catAx>
      <c:valAx>
        <c:axId val="26752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752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ACC52-66F6-4C85-A2B0-2DFE21DB8E6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BAB01-F853-4B38-87CD-43EFBCC22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8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innasilenok@me.com" TargetMode="External"/><Relationship Id="rId2" Type="http://schemas.openxmlformats.org/officeDocument/2006/relationships/hyperlink" Target="tel:+79184390667" TargetMode="Externa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огос\Desktop\ТЕКУЩЕЕ\Логотипы\единство-поколений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31" y="3438141"/>
            <a:ext cx="4067659" cy="336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099313"/>
            <a:ext cx="64391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КРАСНОДАРСКАЯ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 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ОРГАНИЗАЦИЯ 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ВЗАИМОДЕЙСТВИЮ 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И МОЛОДЁЖИ 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«ЕДИНСТВО ПОКОЛЕНИЙ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260648"/>
            <a:ext cx="66771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КОМАНДА</a:t>
            </a:r>
          </a:p>
          <a:p>
            <a:pPr algn="ctr"/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829679"/>
              </p:ext>
            </p:extLst>
          </p:nvPr>
        </p:nvGraphicFramePr>
        <p:xfrm>
          <a:off x="251520" y="953145"/>
          <a:ext cx="8640960" cy="5616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652"/>
                <a:gridCol w="4654308"/>
              </a:tblGrid>
              <a:tr h="1068874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</a:t>
                      </a:r>
                      <a:r>
                        <a:rPr lang="ru-RU" sz="1600" dirty="0" smtClean="0"/>
                        <a:t>Силенок </a:t>
                      </a:r>
                    </a:p>
                    <a:p>
                      <a:r>
                        <a:rPr lang="ru-RU" sz="1600" dirty="0" smtClean="0"/>
                        <a:t>             Инна Казимировна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                         </a:t>
                      </a:r>
                    </a:p>
                    <a:p>
                      <a:r>
                        <a:rPr lang="ru-RU" sz="1600" dirty="0" smtClean="0"/>
                        <a:t>                                               </a:t>
                      </a:r>
                      <a:r>
                        <a:rPr lang="ru-RU" sz="1600" dirty="0" err="1" smtClean="0"/>
                        <a:t>Василец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r>
                        <a:rPr lang="ru-RU" sz="1600" dirty="0" smtClean="0"/>
                        <a:t>                                Татьяна Витальевна</a:t>
                      </a:r>
                      <a:endParaRPr lang="ru-RU" sz="1600" dirty="0"/>
                    </a:p>
                  </a:txBody>
                  <a:tcPr/>
                </a:tc>
              </a:tr>
              <a:tr h="990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                                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                                                     Кононенко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                                                      Валентина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                                                      Александровна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Чекуева </a:t>
                      </a:r>
                    </a:p>
                    <a:p>
                      <a:r>
                        <a:rPr lang="ru-RU" sz="1600" dirty="0" err="1" smtClean="0"/>
                        <a:t>Зульфия</a:t>
                      </a:r>
                      <a:r>
                        <a:rPr lang="ru-RU" sz="1600" dirty="0" smtClean="0"/>
                        <a:t> Николаевна</a:t>
                      </a:r>
                      <a:endParaRPr lang="ru-RU" sz="1600" dirty="0"/>
                    </a:p>
                  </a:txBody>
                  <a:tcPr/>
                </a:tc>
              </a:tr>
              <a:tr h="106887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                                          </a:t>
                      </a:r>
                    </a:p>
                    <a:p>
                      <a:r>
                        <a:rPr lang="ru-RU" sz="1600" dirty="0" smtClean="0"/>
                        <a:t>                                     Самсонова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                                Гульнара </a:t>
                      </a:r>
                      <a:r>
                        <a:rPr lang="ru-RU" sz="1600" baseline="0" dirty="0" err="1" smtClean="0"/>
                        <a:t>Хайдаровна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                                                              </a:t>
                      </a:r>
                    </a:p>
                    <a:p>
                      <a:r>
                        <a:rPr lang="ru-RU" sz="1600" dirty="0" smtClean="0"/>
                        <a:t>                                                                                 Голубев </a:t>
                      </a:r>
                    </a:p>
                    <a:p>
                      <a:r>
                        <a:rPr lang="ru-RU" sz="1600" dirty="0" smtClean="0"/>
                        <a:t>                                                          Василий Георгиевич</a:t>
                      </a:r>
                      <a:endParaRPr lang="ru-RU" sz="1600" dirty="0"/>
                    </a:p>
                  </a:txBody>
                  <a:tcPr/>
                </a:tc>
              </a:tr>
              <a:tr h="106887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600" dirty="0" smtClean="0"/>
                        <a:t>                                  Воронова  </a:t>
                      </a:r>
                    </a:p>
                    <a:p>
                      <a:r>
                        <a:rPr lang="ru-RU" sz="1600" dirty="0" smtClean="0"/>
                        <a:t>                          Инна Юрьевна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                                                                   Силенок </a:t>
                      </a:r>
                    </a:p>
                    <a:p>
                      <a:r>
                        <a:rPr lang="ru-RU" sz="1600" dirty="0" smtClean="0"/>
                        <a:t>                                                                  Петр Федорович</a:t>
                      </a:r>
                    </a:p>
                  </a:txBody>
                  <a:tcPr/>
                </a:tc>
              </a:tr>
              <a:tr h="106887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                                             </a:t>
                      </a:r>
                    </a:p>
                    <a:p>
                      <a:r>
                        <a:rPr lang="ru-RU" sz="1600" dirty="0" smtClean="0"/>
                        <a:t>                                                                  </a:t>
                      </a:r>
                      <a:r>
                        <a:rPr lang="ru-RU" sz="1600" dirty="0" err="1" smtClean="0"/>
                        <a:t>Дрыгина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r>
                        <a:rPr lang="ru-RU" sz="1600" dirty="0" smtClean="0"/>
                        <a:t>                                                                  Наталья </a:t>
                      </a:r>
                    </a:p>
                    <a:p>
                      <a:r>
                        <a:rPr lang="ru-RU" sz="1600" dirty="0" smtClean="0"/>
                        <a:t>                                                      Александровна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                                          </a:t>
                      </a:r>
                      <a:r>
                        <a:rPr lang="ru-RU" sz="1600" dirty="0" smtClean="0"/>
                        <a:t>Гончаров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pPr algn="l"/>
                      <a:r>
                        <a:rPr lang="ru-RU" sz="1600" baseline="0" dirty="0" smtClean="0"/>
                        <a:t>                                               Дмитрий Геннадьевич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4" name="Picture 8" descr="C:\Users\Логос\Desktop\Премия МЫВМЕСТЕ\команда\vorono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340" y="4221088"/>
            <a:ext cx="129367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Логос\Desktop\Премия МЫВМЕСТЕ\команда\самсон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6" y="2996952"/>
            <a:ext cx="1283418" cy="14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:\Users\Логос\Desktop\Премия МЫВМЕСТЕ\команда\василец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06" y="1002489"/>
            <a:ext cx="1266829" cy="12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Логос\Desktop\Премия МЫВМЕСТЕ\команда\ГОлубев Васил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76" y="2869779"/>
            <a:ext cx="1747313" cy="120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Логос\Desktop\Премия МЫВМЕСТЕ\команда\гончаров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317" y="5355311"/>
            <a:ext cx="182420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Логос\Desktop\Премия МЫВМЕСТЕ\команда\pf-b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952" y="4185919"/>
            <a:ext cx="1761134" cy="116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Логос\Desktop\Премия МЫВМЕСТЕ\команда\чекуев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648" y="1844824"/>
            <a:ext cx="1311701" cy="140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Логос\Desktop\Премия МЫВМЕСТЕ\фото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95" y="857074"/>
            <a:ext cx="1296144" cy="12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Логос\Desktop\Премия МЫВМЕСТЕ\команда\кононенко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81" y="1595094"/>
            <a:ext cx="1172961" cy="14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Логос\Desktop\Премия МЫВМЕСТЕ\дрыгина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55" y="5355311"/>
            <a:ext cx="1381581" cy="15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79394107"/>
              </p:ext>
            </p:extLst>
          </p:nvPr>
        </p:nvGraphicFramePr>
        <p:xfrm>
          <a:off x="827584" y="2420888"/>
          <a:ext cx="7402286" cy="428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260648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spcBef>
                <a:spcPct val="0"/>
              </a:spcBef>
            </a:pP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Количество людей, обратившихся на горячую линию психологической помощи населению </a:t>
            </a:r>
            <a:endParaRPr lang="ru-RU" sz="3200" b="1" dirty="0" smtClean="0">
              <a:solidFill>
                <a:prstClr val="whit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 latinLnBrk="0">
              <a:spcBef>
                <a:spcPct val="0"/>
              </a:spcBef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регионах 8-800-350-80-52</a:t>
            </a:r>
            <a:b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8328"/>
            <a:ext cx="8003232" cy="10744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ВАСИЛЕЦ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Витальевна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Логос\Desktop\Премия МЫВМЕСТЕ\команда\василе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3073"/>
            <a:ext cx="3312368" cy="497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9065" y="1886162"/>
            <a:ext cx="5040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рач-психотерапевт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категории,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Европейского Реестра,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действительный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Профессиональной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Психотерапевтической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Лиги,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сертифицированный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коуч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1981 году окончила Оренбургский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по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«лечебное дело».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году присвоена высшая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«психотерапия».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 году организовала психотерапевтический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«Вдохновение» в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городе-курорте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Анапа,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работать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врачом-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психотерапевтом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ГОЛУБЕВ 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Георгиевич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Логос\Desktop\Премия МЫВМЕСТЕ\команда\ГОлубев Васил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60851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8112" y="173057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- медицинское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(психиатр, </a:t>
            </a: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психотерапевт),  психологическое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прикладной </a:t>
            </a: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психоанализ управленческое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МВА </a:t>
            </a: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Информационно-аналитическая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 государственного и муниципального </a:t>
            </a: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Постдипломное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ФАИСОМ-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лабаратория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/системный 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 </a:t>
            </a:r>
            <a:r>
              <a:rPr lang="en-US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public </a:t>
            </a:r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relations;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тренер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сертификационной программы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D.Certificate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;</a:t>
            </a:r>
          </a:p>
          <a:p>
            <a:pPr lvl="0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МИМ-IIMD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GmbH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бизнес-тренер; системный 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коучинг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Школа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трекеров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ФРИИ Выпускник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психографики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прикладной когнитивистики «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Psychea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Действительный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член: 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Психотерапевтической Лиги РФ (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мультимодальная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психотерапия)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Межнационального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по исследованию качества жизни 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Сертифицированный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практик: 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Европейской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Психотерапии(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ЕАР) </a:t>
            </a:r>
            <a:r>
              <a:rPr lang="en-US" sz="1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Neurostructural</a:t>
            </a:r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Technique International Institute of Applied Health Services  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wingwave-коучинг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САМСОНОВА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Гульнара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Хайдаровна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Логос\Desktop\Премия МЫВМЕСТЕ\команда\самсон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285877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1727746"/>
            <a:ext cx="51125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БОУ «Центр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комплексного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детей» Министерства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молодёжной политики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Чувашской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Республики, главный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внештатный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системы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Чувашской Республики,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экспертный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МОО РПП,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отделения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МОО РПП,</a:t>
            </a:r>
          </a:p>
          <a:p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работник образования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ЧЕКУЕВА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Зульфия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Николаевна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Логос\Desktop\Премия МЫВМЕСТЕ\команда\чекуе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30942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48758" y="1628800"/>
            <a:ext cx="4248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Экспертный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президент 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егионального отделения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«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Психологической Помощи» в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Карачаево-Черкесии</a:t>
            </a:r>
          </a:p>
          <a:p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психологических наук 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ВОРОНОВА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Инна Юрьевна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Логос\Desktop\Премия МЫВМЕСТЕ\команда\voron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384376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16846" y="1700808"/>
            <a:ext cx="5040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психолог,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гипнотерапевт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транзактный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аналитик, тренер, направления работы: нейролингвистическое программирование (НЛП), поведенческая психотерапия.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Экспертный член Межрегиональной общественной организации «Развитие психологической помощи» (МОО РПП),  Президент Регионального отделения  МОО РПП Мурманск, Член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Этике, Комитета по взаимодействию  с детьми и родителями, Комитета по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тренеров  МОО РПП,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волонтер-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Мурманск.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Участвовала в проекте #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 время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работала волонтером-психологом на горячей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СИЛЕНОК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Пётр Фёдорович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Логос\Desktop\Премия МЫВМЕСТЕ\команда\pf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17" y="2353203"/>
            <a:ext cx="4824536" cy="333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348880"/>
            <a:ext cx="39676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психологических наук, 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сертифицированный тренер НЛП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(1995 г., Канада),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 единого реестра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психотерапевтов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Европы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Всемирного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и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модальности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Генеративная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психотерапия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 центра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сихологии «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Логос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заведующий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кафедрой генеративной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психотерапии Академии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технологий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КОНОНЕНКО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Александровна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Логос\Desktop\Премия МЫВМЕСТЕ\команда\кононенк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6" y="1665093"/>
            <a:ext cx="4215730" cy="489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2132856"/>
            <a:ext cx="428396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Психолог, волонтер-психолог, преподаватель психологии,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НЛП,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эриксоновский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гипнотерапевт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работает на региональной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горячей </a:t>
            </a:r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бесплатной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помощи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ДРЫГИНА 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Александровна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Логос\Desktop\Премия МЫВМЕСТЕ\дрыгин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7804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162880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: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сестра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Октябрьское медицинское училище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2007г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.- 2011г. Педагог-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ГОУ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г.Москвы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" Московский городской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университет", 2018 г.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Клиническая (медицинская)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психологияФедеральное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образовательное учреждение высшего образования " Южный федеральный университет"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профпереподготовка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Протокол 9, от 27.11.2019г. заседания комиссии МО РФ по аттестации работников психологической службы ВС РФ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военной психологии.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Действительный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ОППЛ, член СПП, председатель Локального отделения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МООЕКПП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в г. Сочи.</a:t>
            </a:r>
          </a:p>
        </p:txBody>
      </p:sp>
    </p:spTree>
    <p:extLst>
      <p:ext uri="{BB962C8B-B14F-4D97-AF65-F5344CB8AC3E}">
        <p14:creationId xmlns:p14="http://schemas.microsoft.com/office/powerpoint/2010/main" val="22440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37" y="1268760"/>
            <a:ext cx="3405263" cy="383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47040"/>
            <a:ext cx="9144000" cy="1069514"/>
          </a:xfrm>
        </p:spPr>
        <p:txBody>
          <a:bodyPr/>
          <a:lstStyle/>
          <a:p>
            <a:r>
              <a:rPr lang="ru-RU" altLang="ko-KR" dirty="0" smtClean="0">
                <a:solidFill>
                  <a:schemeClr val="bg1"/>
                </a:solidFill>
              </a:rPr>
              <a:t>ПРЕДСЕДАТЕЛЬ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60648"/>
          </a:xfrm>
        </p:spPr>
        <p:txBody>
          <a:bodyPr>
            <a:normAutofit fontScale="92500" lnSpcReduction="10000"/>
          </a:bodyPr>
          <a:lstStyle/>
          <a:p>
            <a:r>
              <a:rPr lang="ru-RU" altLang="ko-K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Силенок Инна </a:t>
            </a:r>
            <a:r>
              <a:rPr lang="ru-RU" altLang="ko-KR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Казимировна</a:t>
            </a:r>
            <a:endParaRPr lang="en-US" altLang="ko-K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1484784"/>
            <a:ext cx="5738737" cy="5184576"/>
          </a:xfrm>
        </p:spPr>
        <p:txBody>
          <a:bodyPr>
            <a:normAutofit fontScale="92500" lnSpcReduction="20000"/>
          </a:bodyPr>
          <a:lstStyle/>
          <a:p>
            <a:r>
              <a:rPr lang="ru-RU" altLang="ko-KR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Психолог, главный редактор общероссийской психологической газеты «Золотая лестница»,  психотерапевт Единого реестра профессиональных психотерапевтов Европы и Единого Всемирного реестра психотерапевтов, тренер тренеров,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горячей линии психологической помощи «Мы вместе» (апрель 2020 г. – 30 апреля 2021 г.), руководитель горячей линии психологической помощи детям и подросткам ОНФ «Тренер», руководитель региональной горячей линии психологической помощи населению Краснодарского края, председатель КРООВВМ «Единство поколений»,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заместитель директора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психологии и бизнес консультирования «Логос»,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действительный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член, преподаватель международного уровня и аккредитованный супервизор Общероссийской профессиональной психотерапевтической лиги, председатель комитета по психологическому </a:t>
            </a:r>
            <a:r>
              <a:rPr lang="ru-RU" altLang="ko-KR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волонтерству</a:t>
            </a:r>
            <a:r>
              <a:rPr lang="ru-RU" altLang="ko-KR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добровольчеству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ОППЛ, президент Межрегиональная общественная организация «Развития психологической помощи»</a:t>
            </a:r>
          </a:p>
          <a:p>
            <a:r>
              <a:rPr lang="ru-RU" altLang="ko-KR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Союза писателей России</a:t>
            </a:r>
            <a:endParaRPr lang="ko-KR" alt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Геннадьевич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Логос\Desktop\Премия МЫВМЕСТЕ\команда\гончар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916832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2219057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Врач-психиатр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менеджмента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конфликтологии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медицинской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психологии, экспертный член и президент Саратовского регионального отделения МОО РПП </a:t>
            </a:r>
          </a:p>
          <a:p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Медиации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06951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информирование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96752"/>
            <a:ext cx="46085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Волонтёры КРООВВМ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Поколений» проводят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информирование,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психологическую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беженцам из Донбасса и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Луганска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взрослым и детям, а также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Психологический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беженцев в своих кабинетах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края.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провели уроки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безопасности на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информационной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безопасности,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от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фейков профилактики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негативных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новостей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Логос\Desktop\Премия МЫВМЕСТЕ\2db8c642-cd53-4eab-9e54-bdb72b171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Логос\Desktop\Премия МЫВМЕСТЕ\d22265c9-00e5-4db5-b297-6769f67392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49" y="2996952"/>
            <a:ext cx="2736134" cy="364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388424" cy="8088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беженцам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Логос\Desktop\Премия МЫВМЕСТЕ\беженц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13251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Логос\Desktop\Премия МЫВМЕСТЕ\беженц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1412776"/>
            <a:ext cx="4147864" cy="496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8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388424" cy="8088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беженцам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Логос\Desktop\Премия МЫВМЕСТЕ\дн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62" y="1412776"/>
            <a:ext cx="3805014" cy="50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Логос\Desktop\Премия МЫВМЕСТЕ\днр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641285" cy="49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88087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защиты детей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 descr="C:\Users\Логос\Desktop\Премия МЫВМЕСТЕ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3043"/>
            <a:ext cx="4464495" cy="32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Логос\Desktop\Премия МЫВМЕСТЕ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91860"/>
            <a:ext cx="2520280" cy="336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Логос\Desktop\Премия МЫВМЕСТЕ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27543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0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5" y="2708920"/>
            <a:ext cx="3385751" cy="33857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53086" y="2762990"/>
            <a:ext cx="4572000" cy="33316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 с детьми и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подростками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девиантным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отклоняющимся) поведением;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 с молодежью,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склонной к употреблению ПАВ;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членами семей лиц склонных к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девиантному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/деструктивному поведению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050" dirty="0">
              <a:solidFill>
                <a:srgbClr val="0F912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14" y="626686"/>
            <a:ext cx="794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подростками и молодежью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sun9-11.userapi.com/impg/NdMjaVEuFAYi6Rl4tbR0xpkdhkPctKFlYGvi_w/AyAlqro8pPo.jpg?size=1920x1088&amp;quality=96&amp;sign=e2583affa80183661a551a7bc3e1f1b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715"/>
            <a:ext cx="5689564" cy="3224086"/>
          </a:xfrm>
          <a:prstGeom prst="rect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un9-75.userapi.com/impg/Qs6oeZxHI_jkN25pZp0ZigPTLZ_RsRFXqP4GjA/RT3l98r1LwA.jpg?size=899x1600&amp;quality=96&amp;sign=56cdcca917b28263c54822babd4c60e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342242" cy="4375836"/>
          </a:xfrm>
          <a:prstGeom prst="rect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391409"/>
            <a:ext cx="8281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подростками на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тему: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«Принципы социального влияния» (25.07)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524328" cy="106951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3" y="1916832"/>
            <a:ext cx="3341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Волонтёры-психологи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учениях МЧС</a:t>
            </a:r>
          </a:p>
        </p:txBody>
      </p:sp>
      <p:pic>
        <p:nvPicPr>
          <p:cNvPr id="16386" name="Picture 2" descr="C:\Users\Логос\Desktop\Премия МЫВМЕСТЕ\мч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6" y="1484784"/>
            <a:ext cx="5244604" cy="393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Логос\Desktop\Премия МЫВМЕСТЕ\мяс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96" y="3284984"/>
            <a:ext cx="4465211" cy="334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6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141277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Логос\Desktop\Премия МЫВМЕСТЕ\мчс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31" y="2205315"/>
            <a:ext cx="2994657" cy="410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Логос\Desktop\Премия МЫВМЕСТЕ\мчс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5" y="1288862"/>
            <a:ext cx="5472008" cy="410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3775" y="5459454"/>
            <a:ext cx="5472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учения волонтёров-психологов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психологической 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службой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МЧС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8636"/>
            <a:ext cx="7524328" cy="13841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F9125"/>
                </a:solidFill>
              </a:rPr>
              <a:t/>
            </a:r>
            <a:br>
              <a:rPr lang="ru-RU" sz="2400" dirty="0" smtClean="0">
                <a:solidFill>
                  <a:srgbClr val="0F9125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"Как говорить "Нет" без чувства вины, если "Да" и "Нет" весят одинаково"</a:t>
            </a:r>
          </a:p>
        </p:txBody>
      </p:sp>
      <p:pic>
        <p:nvPicPr>
          <p:cNvPr id="15362" name="Picture 2" descr="sotvorchest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62473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Направления деятельности: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176464"/>
          </a:xfrm>
        </p:spPr>
        <p:txBody>
          <a:bodyPr>
            <a:normAutofit fontScale="77500" lnSpcReduction="20000"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Психологическое волонтерство: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поддержка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просвещение (психологическая газета «Золотая Лестница», уроки психологической безопасности, акции по психологическому информированию)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помощь</a:t>
            </a:r>
          </a:p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Культурное волонтерство: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конкурсов и фестивалей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возрастных категорий граждан 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сборников стихов и малой прозы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нотных сборников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выставок, концертов и творческих встреч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416" y="332656"/>
            <a:ext cx="7715200" cy="12961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есплатные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очные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терапевтические группы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озможно, это изображение (Денис Кандиков и текст «15 июля выздоровление от зависимости y близкого человека бесплатная терапевтическая группа»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7"/>
            <a:ext cx="4320480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озможно, это изображение (Настя Рогова и текст «22иля эмоциональное выгорание и его профилактика бесплатная терапевтическая группа»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7"/>
            <a:ext cx="4337610" cy="433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67441"/>
            <a:ext cx="8020316" cy="1333367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F9125"/>
                </a:solidFill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 ДИСКУСИОННЫЕ ПЛАТФОРМЫ</a:t>
            </a:r>
          </a:p>
          <a:p>
            <a:pPr algn="just"/>
            <a:endParaRPr lang="ru-RU" sz="1800" dirty="0">
              <a:solidFill>
                <a:srgbClr val="0F9125"/>
              </a:solidFill>
            </a:endParaRPr>
          </a:p>
        </p:txBody>
      </p:sp>
      <p:pic>
        <p:nvPicPr>
          <p:cNvPr id="16386" name="Picture 2" descr="809d79b0 74e4 4247 bbe4 10fab8e3074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13627"/>
            <a:ext cx="3483812" cy="358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23341"/>
            <a:ext cx="4104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проводятся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дискуссионные платформы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актуальным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проблемным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современного общества: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Причины и профилактика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деструктивного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 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сексуальности в современном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Нарушение полового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 Сексуальные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травмы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аддикции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«Современный мир. Психическое здоровье общества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пандемии».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1862"/>
            <a:ext cx="7992888" cy="11509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повышение          профессиональных компетенций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волонтеров-психологов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7" y="1988840"/>
            <a:ext cx="794987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812809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проводятся круглые столы, конференции,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супервизии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 в целях получения профессиональных навыков и повышения компетенций в онлайн и очном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форматах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87202"/>
            <a:ext cx="7524328" cy="144016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«Работа с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подростками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горячей линии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0232" y="5877272"/>
            <a:ext cx="3096344" cy="46064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 2021 года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988daa55 ea76 49bc 92a0 7dfc22481b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525658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4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08912" cy="106951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анятие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терапевтической группы для психологов волонтеров горячей линии бесплатной психологической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32048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занятии приняли участие 40 человек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21 июля 2021 года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Возможно, это изображение (6 человек, в том числе Татьяна Калмыкова, экран и текс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553" y="332656"/>
            <a:ext cx="7503171" cy="1069514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Научно-практическая-конференция «Психологическая помощь 2021»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Логос\Desktop\Премия МЫВМЕСТЕ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184576" cy="52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7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524328" cy="10695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Присоединяйтесь!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4005064"/>
            <a:ext cx="4680520" cy="256368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Силенок Инна Казимировна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+7 918 439-06-67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innasilenok@me.com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149037"/>
            <a:ext cx="7524328" cy="1069514"/>
          </a:xfrm>
        </p:spPr>
        <p:txBody>
          <a:bodyPr/>
          <a:lstStyle/>
          <a:p>
            <a:r>
              <a:rPr lang="ru-RU" altLang="ko-KR" dirty="0" smtClean="0">
                <a:solidFill>
                  <a:schemeClr val="bg1"/>
                </a:solidFill>
              </a:rPr>
              <a:t>ЦЕЛИ ОРГАНИЗАЦИИ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5544616"/>
          </a:xfrm>
        </p:spPr>
        <p:txBody>
          <a:bodyPr>
            <a:normAutofit fontScale="92500" lnSpcReduction="10000"/>
          </a:bodyPr>
          <a:lstStyle/>
          <a:p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Патриотическое, эстетическое, духовно-нравственное воспитание граждан;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Социальная, юридическая и психологическая поддержка граждан;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Преемственность поколений, наставничество, передача традиций </a:t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старшего поколения младшему;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Формирование культуры обращения к психологам;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Укрепление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здоровья населения; 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6.С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одействие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распространению и развитию психологической грамотности населения;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И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нформирование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общественности о возможности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b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психологической помощью;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Привлечение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ученых и специалистов к решению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актуальных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и практических задач в области психологии в интересах всего общества;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Методологическая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организационная, информационная 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психологов, педагогов-психологов социальных педагогов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осуществлении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профессиональной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и законных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76672"/>
            <a:ext cx="8147248" cy="1008112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КРООВВМ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ПОКОЛЕНИЙ»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0"/>
          </p:nvPr>
        </p:nvSpPr>
        <p:spPr>
          <a:xfrm>
            <a:off x="395536" y="1268760"/>
            <a:ext cx="8229600" cy="5328592"/>
          </a:xfrm>
        </p:spPr>
        <p:txBody>
          <a:bodyPr>
            <a:normAutofit lnSpcReduction="10000"/>
          </a:bodyPr>
          <a:lstStyle/>
          <a:p>
            <a:endParaRPr lang="ru-RU" sz="1800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психологическая помощь и поддержка населения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творческий конкурс «Венок Победы»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творческий конкурс «Пою тебя моя Кубань»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творческий конкурс «Мой Краснодар, тебя я песней славлю»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творческий конкурс «Любви все возрасты покорны»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творческий конкурс «Праздник детства – Кубань»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творческий конкурс «Поэт и гражданин»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творческий конкурс «Герои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Афгана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патриотический мюзикл «Страницы памяти»</a:t>
            </a:r>
          </a:p>
          <a:p>
            <a:endParaRPr lang="ru-RU" sz="1800" dirty="0" smtClean="0">
              <a:solidFill>
                <a:schemeClr val="tx2"/>
              </a:solidFill>
            </a:endParaRPr>
          </a:p>
          <a:p>
            <a:endParaRPr lang="ru-RU" sz="1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405879"/>
            <a:ext cx="8315251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и поддержка населения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79512" y="1844824"/>
            <a:ext cx="7776864" cy="482453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«Радость – это просто» – 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занятий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 в социальных сетях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газета «Золотая Лестница» - электронное СМИ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53136"/>
            <a:ext cx="75231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4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531" y="404664"/>
            <a:ext cx="8807469" cy="10081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Психологическая </a:t>
            </a:r>
            <a:r>
              <a:rPr lang="ru-RU" sz="3200" dirty="0" smtClean="0">
                <a:solidFill>
                  <a:schemeClr val="bg1"/>
                </a:solidFill>
              </a:rPr>
              <a:t>газета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«Золотая Лестница</a:t>
            </a:r>
            <a:r>
              <a:rPr lang="ru-RU" sz="3200" dirty="0" smtClean="0">
                <a:solidFill>
                  <a:schemeClr val="bg1"/>
                </a:solidFill>
              </a:rPr>
              <a:t>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99792" y="1484784"/>
            <a:ext cx="6264696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КРОООВВМ «Единство поколений»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редакционной       коллегии. 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газеты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выходят: 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научно-популярные статьи от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ведущих              специалистов-психологов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рассказы;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терапевтические метафоры и сказки;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развивающие психические процессы у детей и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взрослых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пропагандирующие активное долголетие и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здоровый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выдающихся специалистов в области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академической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практической психологии;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факты из жизни психологов разных времен и стран;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зарубежные исследования в области психологии и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психотерапии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ранее не выходившие на русском языке;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методики психодиагностики;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методологическое обоснование и короткие техники для снятия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стресса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84984"/>
            <a:ext cx="3528392" cy="104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6531" y="2060848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https://psygazeta.ru</a:t>
            </a:r>
            <a:r>
              <a:rPr lang="en-US" b="1" dirty="0">
                <a:solidFill>
                  <a:srgbClr val="0F9125"/>
                </a:solidFill>
              </a:rPr>
              <a:t>/</a:t>
            </a:r>
            <a:endParaRPr lang="ru-RU" b="1" dirty="0">
              <a:solidFill>
                <a:srgbClr val="0F91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9061"/>
            <a:ext cx="7524328" cy="106951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969523"/>
            <a:ext cx="4248472" cy="5189113"/>
          </a:xfrm>
        </p:spPr>
        <p:txBody>
          <a:bodyPr wrap="square" anchor="ctr">
            <a:spAutoFit/>
          </a:bodyPr>
          <a:lstStyle/>
          <a:p>
            <a:endParaRPr lang="ru-RU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</a:t>
            </a:r>
            <a:endParaRPr lang="ru-RU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благодарственные письма   от Президента РФ 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Владимира Владимировича Путина и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памятную 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 «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бескорыстный вклад в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  Общероссийской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взаимопомощи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вместе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   работу на горячей линии    психологической помощи.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членов организации      были награждены              благодарственными 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письмами Общероссийского Народного Фронта.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71" y="1772816"/>
            <a:ext cx="403244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9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3" y="1556792"/>
            <a:ext cx="8712967" cy="4896544"/>
          </a:xfrm>
        </p:spPr>
        <p:txBody>
          <a:bodyPr>
            <a:normAutofit/>
          </a:bodyPr>
          <a:lstStyle/>
          <a:p>
            <a:pPr algn="just"/>
            <a:endParaRPr lang="ru-RU" sz="1600" dirty="0" smtClean="0">
              <a:solidFill>
                <a:srgbClr val="0F9125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помощь населению Краснодарского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Психологи-волонтеры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января 2021 года по настоящее время оказывают бесплатную психологическую помощь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населению Краснодарского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горячей линии и в очном формате. 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время на горячую линию   поступило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обработано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звонков</a:t>
            </a:r>
          </a:p>
          <a:p>
            <a:pPr algn="ctr"/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F912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663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3657</TotalTime>
  <Words>1313</Words>
  <Application>Microsoft Office PowerPoint</Application>
  <PresentationFormat>Экран (4:3)</PresentationFormat>
  <Paragraphs>282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Custom Design</vt:lpstr>
      <vt:lpstr>Волна</vt:lpstr>
      <vt:lpstr>Презентация PowerPoint</vt:lpstr>
      <vt:lpstr>ПРЕДСЕДАТЕЛЬ</vt:lpstr>
      <vt:lpstr> Направления деятельности:</vt:lpstr>
      <vt:lpstr>ЦЕЛИ ОРГАНИЗАЦИИ</vt:lpstr>
      <vt:lpstr>Презентация PowerPoint</vt:lpstr>
      <vt:lpstr>Презентация PowerPoint</vt:lpstr>
      <vt:lpstr>Психологическая газета  «Золотая Лестница»</vt:lpstr>
      <vt:lpstr>Достижения</vt:lpstr>
      <vt:lpstr>Презентация PowerPoint</vt:lpstr>
      <vt:lpstr>Презентация PowerPoint</vt:lpstr>
      <vt:lpstr>Презентация PowerPoint</vt:lpstr>
      <vt:lpstr>ВАСИЛЕЦ  Татьяна Витальевна</vt:lpstr>
      <vt:lpstr>ГОЛУБЕВ  Василий Георгиевич</vt:lpstr>
      <vt:lpstr>САМСОНОВА  Гульнара Хайдаровна</vt:lpstr>
      <vt:lpstr>ЧЕКУЕВА  Зульфия Николаевна</vt:lpstr>
      <vt:lpstr>ВОРОНОВА  Инна Юрьевна</vt:lpstr>
      <vt:lpstr>СИЛЕНОК  Пётр Фёдорович</vt:lpstr>
      <vt:lpstr>КОНОНЕНКО  Валентина Александровна</vt:lpstr>
      <vt:lpstr>ДРЫГИНА  Наталья Александровна</vt:lpstr>
      <vt:lpstr>ГОНЧАРОВ  Дмитрий Геннадьевич</vt:lpstr>
      <vt:lpstr>Психологическое информирование</vt:lpstr>
      <vt:lpstr>Помощь беженцам</vt:lpstr>
      <vt:lpstr>Помощь беженцам</vt:lpstr>
      <vt:lpstr>День защиты детей</vt:lpstr>
      <vt:lpstr>Презентация PowerPoint</vt:lpstr>
      <vt:lpstr>Презентация PowerPoint</vt:lpstr>
      <vt:lpstr>ОБУЧЕНИЕ </vt:lpstr>
      <vt:lpstr>ОБУЧЕНИЕ</vt:lpstr>
      <vt:lpstr> Семинар "Как говорить "Нет" без чувства вины, если "Да" и "Нет" весят одинаково"</vt:lpstr>
      <vt:lpstr>Презентация PowerPoint</vt:lpstr>
      <vt:lpstr>Презентация PowerPoint</vt:lpstr>
      <vt:lpstr>Презентация PowerPoint</vt:lpstr>
      <vt:lpstr>Научно-практическая конференция  «Работа с  детьми и подростками на горячей линии  психологической помощи» </vt:lpstr>
      <vt:lpstr>Занятие терапевтической группы для психологов волонтеров горячей линии бесплатной психологической помощи</vt:lpstr>
      <vt:lpstr>Научно-практическая-конференция «Психологическая помощь 2021»</vt:lpstr>
      <vt:lpstr> Благодарим за внимание!  Присоединяйтесь!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Логос</cp:lastModifiedBy>
  <cp:revision>80</cp:revision>
  <dcterms:created xsi:type="dcterms:W3CDTF">2014-04-01T16:35:38Z</dcterms:created>
  <dcterms:modified xsi:type="dcterms:W3CDTF">2022-06-08T15:02:11Z</dcterms:modified>
</cp:coreProperties>
</file>