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4630400" cy="8229600"/>
  <p:notesSz cx="8229600" cy="14630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64" d="100"/>
          <a:sy n="64" d="100"/>
        </p:scale>
        <p:origin x="64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1401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hyperlink" Target="https://gamma.app/?utm_source=made-with-gamma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1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95000"/>
            </a:srgbClr>
          </a:solidFill>
          <a:ln/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2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95000"/>
            </a:srgbClr>
          </a:solidFill>
          <a:ln/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3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95000"/>
            </a:srgbClr>
          </a:solidFill>
          <a:ln/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4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95000"/>
            </a:srgbClr>
          </a:solidFill>
          <a:ln/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5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95000"/>
            </a:srgbClr>
          </a:solidFill>
          <a:ln/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6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95000"/>
            </a:srgbClr>
          </a:solidFill>
          <a:ln/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 7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0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4630400" cy="8229600"/>
          </a:xfrm>
          <a:prstGeom prst="rect">
            <a:avLst/>
          </a:prstGeom>
        </p:spPr>
      </p:pic>
      <p:sp>
        <p:nvSpPr>
          <p:cNvPr id="3" name="Shape 0"/>
          <p:cNvSpPr/>
          <p:nvPr/>
        </p:nvSpPr>
        <p:spPr>
          <a:xfrm>
            <a:off x="0" y="0"/>
            <a:ext cx="14630400" cy="8229600"/>
          </a:xfrm>
          <a:prstGeom prst="rect">
            <a:avLst/>
          </a:prstGeom>
          <a:solidFill>
            <a:srgbClr val="FFFFFF">
              <a:alpha val="95000"/>
            </a:srgbClr>
          </a:solidFill>
          <a:ln/>
        </p:spPr>
      </p:sp>
      <p:pic>
        <p:nvPicPr>
          <p:cNvPr id="4" name="Image 1" descr="preencoded.png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39215" y="7749540"/>
            <a:ext cx="1722605" cy="41148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3296111" y="1959920"/>
            <a:ext cx="7468553" cy="21120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ts val="5500"/>
              </a:lnSpc>
              <a:buNone/>
            </a:pPr>
            <a:r>
              <a:rPr lang="en-US" sz="4400" kern="0" spc="-89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Молодежный отряд «Доброволец»: Вместе делаем мир лучше!</a:t>
            </a:r>
            <a:endParaRPr lang="en-US" sz="4400" dirty="0"/>
          </a:p>
        </p:txBody>
      </p:sp>
      <p:sp>
        <p:nvSpPr>
          <p:cNvPr id="4" name="Text 1"/>
          <p:cNvSpPr/>
          <p:nvPr/>
        </p:nvSpPr>
        <p:spPr>
          <a:xfrm>
            <a:off x="3895717" y="4829530"/>
            <a:ext cx="7468553" cy="114907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3000"/>
              </a:lnSpc>
              <a:buNone/>
            </a:pPr>
            <a:r>
              <a:rPr lang="en-US" sz="1850" kern="0" spc="-38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Молодежный отряд «Доброволец» – это сообщество энергичных людей. Они стремятся изменить мир к лучшему через волонтерство. Отряд активно участвует в организации мероприятий.</a:t>
            </a:r>
            <a:endParaRPr lang="en-US" sz="185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837724" y="2133719"/>
            <a:ext cx="12954952" cy="14080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5500"/>
              </a:lnSpc>
              <a:buNone/>
            </a:pPr>
            <a:r>
              <a:rPr lang="en-US" sz="4400" kern="0" spc="-89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Наша помощь в организации культурно-массовых мероприятий</a:t>
            </a:r>
            <a:endParaRPr lang="en-US" sz="4400" dirty="0"/>
          </a:p>
        </p:txBody>
      </p:sp>
      <p:sp>
        <p:nvSpPr>
          <p:cNvPr id="3" name="Text 1"/>
          <p:cNvSpPr/>
          <p:nvPr/>
        </p:nvSpPr>
        <p:spPr>
          <a:xfrm>
            <a:off x="837724" y="4140041"/>
            <a:ext cx="2848928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kern="0" spc="-44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Городские праздники</a:t>
            </a:r>
            <a:endParaRPr lang="en-US" sz="2200" dirty="0"/>
          </a:p>
        </p:txBody>
      </p:sp>
      <p:sp>
        <p:nvSpPr>
          <p:cNvPr id="4" name="Text 2"/>
          <p:cNvSpPr/>
          <p:nvPr/>
        </p:nvSpPr>
        <p:spPr>
          <a:xfrm>
            <a:off x="837724" y="4731306"/>
            <a:ext cx="6185535" cy="114907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3000"/>
              </a:lnSpc>
              <a:buNone/>
            </a:pPr>
            <a:r>
              <a:rPr lang="en-US" sz="1850" kern="0" spc="-38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Мы активно участвуем в Дне города. Также помогаем на Масленице и в Новый год. Волонтеры создают праздничную атмосферу.</a:t>
            </a:r>
            <a:endParaRPr lang="en-US" sz="1850" dirty="0"/>
          </a:p>
        </p:txBody>
      </p:sp>
      <p:sp>
        <p:nvSpPr>
          <p:cNvPr id="5" name="Text 3"/>
          <p:cNvSpPr/>
          <p:nvPr/>
        </p:nvSpPr>
        <p:spPr>
          <a:xfrm>
            <a:off x="7614761" y="4140041"/>
            <a:ext cx="3059549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kern="0" spc="-44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Концерты и фестивали</a:t>
            </a:r>
            <a:endParaRPr lang="en-US" sz="2200" dirty="0"/>
          </a:p>
        </p:txBody>
      </p:sp>
      <p:sp>
        <p:nvSpPr>
          <p:cNvPr id="6" name="Text 4"/>
          <p:cNvSpPr/>
          <p:nvPr/>
        </p:nvSpPr>
        <p:spPr>
          <a:xfrm>
            <a:off x="7614761" y="4731306"/>
            <a:ext cx="6185535" cy="114907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3000"/>
              </a:lnSpc>
              <a:buNone/>
            </a:pPr>
            <a:r>
              <a:rPr lang="en-US" sz="1850" kern="0" spc="-38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Мы оказываем помощь в проведении концертов. Также помогаем на фестивалях и выставках. Волонтеры помогают участникам.</a:t>
            </a:r>
            <a:endParaRPr lang="en-US" sz="18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837724" y="1334601"/>
            <a:ext cx="12954952" cy="14080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5500"/>
              </a:lnSpc>
              <a:buNone/>
            </a:pPr>
            <a:r>
              <a:rPr lang="en-US" sz="4400" kern="0" spc="-89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Волонтеры в сервисной службе: Наша забота – ваш комфорт!</a:t>
            </a:r>
            <a:endParaRPr lang="en-US" sz="4400" dirty="0"/>
          </a:p>
        </p:txBody>
      </p:sp>
      <p:sp>
        <p:nvSpPr>
          <p:cNvPr id="4" name="Shape 1"/>
          <p:cNvSpPr/>
          <p:nvPr/>
        </p:nvSpPr>
        <p:spPr>
          <a:xfrm>
            <a:off x="830104" y="5468697"/>
            <a:ext cx="6357818" cy="2138482"/>
          </a:xfrm>
          <a:prstGeom prst="roundRect">
            <a:avLst>
              <a:gd name="adj" fmla="val 4701"/>
            </a:avLst>
          </a:prstGeom>
          <a:solidFill>
            <a:srgbClr val="F4D4F7"/>
          </a:solidFill>
          <a:ln w="7620">
            <a:solidFill>
              <a:srgbClr val="DABADD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1084659" y="5672018"/>
            <a:ext cx="3450431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kern="0" spc="-44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Информационные стойки</a:t>
            </a:r>
            <a:endParaRPr lang="en-US" sz="2200" dirty="0"/>
          </a:p>
        </p:txBody>
      </p:sp>
      <p:sp>
        <p:nvSpPr>
          <p:cNvPr id="6" name="Text 3"/>
          <p:cNvSpPr/>
          <p:nvPr/>
        </p:nvSpPr>
        <p:spPr>
          <a:xfrm>
            <a:off x="1084659" y="6167557"/>
            <a:ext cx="5863947" cy="114907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3000"/>
              </a:lnSpc>
              <a:buNone/>
            </a:pPr>
            <a:r>
              <a:rPr lang="en-US" sz="1850" kern="0" spc="-38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Мы работаем на информационных стойках. Отвечаем на вопросы зрителей. Предоставляем информацию о мероприятиях.</a:t>
            </a:r>
            <a:endParaRPr lang="en-US" sz="1850" dirty="0"/>
          </a:p>
        </p:txBody>
      </p:sp>
      <p:sp>
        <p:nvSpPr>
          <p:cNvPr id="7" name="Shape 4"/>
          <p:cNvSpPr/>
          <p:nvPr/>
        </p:nvSpPr>
        <p:spPr>
          <a:xfrm>
            <a:off x="7434858" y="5425083"/>
            <a:ext cx="6357818" cy="2138482"/>
          </a:xfrm>
          <a:prstGeom prst="roundRect">
            <a:avLst>
              <a:gd name="adj" fmla="val 4701"/>
            </a:avLst>
          </a:prstGeom>
          <a:solidFill>
            <a:srgbClr val="F4D4F7"/>
          </a:solidFill>
          <a:ln w="7620">
            <a:solidFill>
              <a:srgbClr val="DABADD"/>
            </a:solidFill>
            <a:prstDash val="solid"/>
          </a:ln>
        </p:spPr>
      </p:sp>
      <p:sp>
        <p:nvSpPr>
          <p:cNvPr id="8" name="Text 5"/>
          <p:cNvSpPr/>
          <p:nvPr/>
        </p:nvSpPr>
        <p:spPr>
          <a:xfrm>
            <a:off x="7681793" y="5672018"/>
            <a:ext cx="2816185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50"/>
              </a:lnSpc>
              <a:buNone/>
            </a:pPr>
            <a:r>
              <a:rPr lang="en-US" sz="2200" kern="0" spc="-44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Доступность</a:t>
            </a:r>
            <a:endParaRPr lang="en-US" sz="2200" dirty="0"/>
          </a:p>
        </p:txBody>
      </p:sp>
      <p:sp>
        <p:nvSpPr>
          <p:cNvPr id="9" name="Text 6"/>
          <p:cNvSpPr/>
          <p:nvPr/>
        </p:nvSpPr>
        <p:spPr>
          <a:xfrm>
            <a:off x="7681793" y="6167557"/>
            <a:ext cx="5863947" cy="114907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3000"/>
              </a:lnSpc>
              <a:buNone/>
            </a:pPr>
            <a:r>
              <a:rPr lang="en-US" sz="1850" kern="0" spc="-38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Обеспечиваем доступность мероприятий. Помогаем людям с ограниченными возможностями. Создаем равные возможности для всех.</a:t>
            </a:r>
            <a:endParaRPr lang="en-US" sz="185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6212443" y="571143"/>
            <a:ext cx="7691914" cy="1220391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4800"/>
              </a:lnSpc>
              <a:buNone/>
            </a:pPr>
            <a:r>
              <a:rPr lang="en-US" sz="3800" kern="0" spc="-77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За кулисами: Работа, которую не видно, но она важна!</a:t>
            </a:r>
            <a:endParaRPr lang="en-US" sz="3800" dirty="0"/>
          </a:p>
        </p:txBody>
      </p:sp>
      <p:pic>
        <p:nvPicPr>
          <p:cNvPr id="4" name="Image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2443" y="2102644"/>
            <a:ext cx="1037272" cy="1507927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7560826" y="2310051"/>
            <a:ext cx="2440543" cy="30503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kern="0" spc="-38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Оформление</a:t>
            </a:r>
            <a:endParaRPr lang="en-US" sz="1900" dirty="0"/>
          </a:p>
        </p:txBody>
      </p:sp>
      <p:sp>
        <p:nvSpPr>
          <p:cNvPr id="6" name="Text 2"/>
          <p:cNvSpPr/>
          <p:nvPr/>
        </p:nvSpPr>
        <p:spPr>
          <a:xfrm>
            <a:off x="7560826" y="2739509"/>
            <a:ext cx="6343531" cy="6636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00"/>
              </a:lnSpc>
              <a:buNone/>
            </a:pPr>
            <a:r>
              <a:rPr lang="en-US" sz="1600" kern="0" spc="-33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Расставляем декорации. Продумываем оформление и реализуем его на мероприятиях.</a:t>
            </a:r>
            <a:endParaRPr lang="en-US" sz="1600" dirty="0"/>
          </a:p>
        </p:txBody>
      </p:sp>
      <p:pic>
        <p:nvPicPr>
          <p:cNvPr id="7" name="Image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2443" y="3610570"/>
            <a:ext cx="1037272" cy="1507927"/>
          </a:xfrm>
          <a:prstGeom prst="rect">
            <a:avLst/>
          </a:prstGeom>
        </p:spPr>
      </p:pic>
      <p:sp>
        <p:nvSpPr>
          <p:cNvPr id="8" name="Text 3"/>
          <p:cNvSpPr/>
          <p:nvPr/>
        </p:nvSpPr>
        <p:spPr>
          <a:xfrm>
            <a:off x="7560826" y="3817977"/>
            <a:ext cx="2440543" cy="30503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kern="0" spc="-38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Подготовка</a:t>
            </a:r>
            <a:endParaRPr lang="en-US" sz="1900" dirty="0"/>
          </a:p>
        </p:txBody>
      </p:sp>
      <p:sp>
        <p:nvSpPr>
          <p:cNvPr id="9" name="Text 4"/>
          <p:cNvSpPr/>
          <p:nvPr/>
        </p:nvSpPr>
        <p:spPr>
          <a:xfrm>
            <a:off x="7560826" y="4247436"/>
            <a:ext cx="6343531" cy="6636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00"/>
              </a:lnSpc>
              <a:buNone/>
            </a:pPr>
            <a:r>
              <a:rPr lang="en-US" sz="1600" kern="0" spc="-33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Готовим площадку к мероприятию. Убираем после его завершения. Поддерживаем чистоту и порядок.</a:t>
            </a:r>
            <a:endParaRPr lang="en-US" sz="1600" dirty="0"/>
          </a:p>
        </p:txBody>
      </p:sp>
      <p:pic>
        <p:nvPicPr>
          <p:cNvPr id="10" name="Image 3" descr="preencode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12443" y="5118497"/>
            <a:ext cx="1037272" cy="1507927"/>
          </a:xfrm>
          <a:prstGeom prst="rect">
            <a:avLst/>
          </a:prstGeom>
        </p:spPr>
      </p:pic>
      <p:sp>
        <p:nvSpPr>
          <p:cNvPr id="11" name="Text 5"/>
          <p:cNvSpPr/>
          <p:nvPr/>
        </p:nvSpPr>
        <p:spPr>
          <a:xfrm>
            <a:off x="7560826" y="5325904"/>
            <a:ext cx="2814995" cy="305038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kern="0" spc="-38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Выпускающий режиссер</a:t>
            </a:r>
            <a:endParaRPr lang="en-US" sz="1900" dirty="0"/>
          </a:p>
        </p:txBody>
      </p:sp>
      <p:sp>
        <p:nvSpPr>
          <p:cNvPr id="12" name="Text 6"/>
          <p:cNvSpPr/>
          <p:nvPr/>
        </p:nvSpPr>
        <p:spPr>
          <a:xfrm>
            <a:off x="7560826" y="5755362"/>
            <a:ext cx="6343531" cy="66365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00"/>
              </a:lnSpc>
              <a:buNone/>
            </a:pPr>
            <a:r>
              <a:rPr lang="en-US" sz="1600" kern="0" spc="-33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Работаем с коллективами, помогаем всем вовремя оказаться на своих местах и выйти на сцену</a:t>
            </a:r>
            <a:endParaRPr lang="en-US" sz="1600" dirty="0"/>
          </a:p>
        </p:txBody>
      </p:sp>
      <p:sp>
        <p:nvSpPr>
          <p:cNvPr id="13" name="Text 7"/>
          <p:cNvSpPr/>
          <p:nvPr/>
        </p:nvSpPr>
        <p:spPr>
          <a:xfrm>
            <a:off x="6523553" y="7093148"/>
            <a:ext cx="7380803" cy="33182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600"/>
              </a:lnSpc>
              <a:buNone/>
            </a:pPr>
            <a:r>
              <a:rPr lang="en-US" sz="1600" kern="0" spc="-33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Мы – команда, и вместе мы можем все!</a:t>
            </a:r>
            <a:endParaRPr lang="en-US" sz="1600" dirty="0"/>
          </a:p>
        </p:txBody>
      </p:sp>
      <p:sp>
        <p:nvSpPr>
          <p:cNvPr id="14" name="Shape 8"/>
          <p:cNvSpPr/>
          <p:nvPr/>
        </p:nvSpPr>
        <p:spPr>
          <a:xfrm>
            <a:off x="6212443" y="6859786"/>
            <a:ext cx="22860" cy="798552"/>
          </a:xfrm>
          <a:prstGeom prst="rect">
            <a:avLst/>
          </a:prstGeom>
          <a:solidFill>
            <a:srgbClr val="D75BE2"/>
          </a:solidFill>
          <a:ln/>
        </p:spPr>
      </p:sp>
      <p:pic>
        <p:nvPicPr>
          <p:cNvPr id="15" name="Рисунок 1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995" t="-182" r="10246"/>
          <a:stretch/>
        </p:blipFill>
        <p:spPr>
          <a:xfrm>
            <a:off x="0" y="720"/>
            <a:ext cx="4946754" cy="82445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837724" y="1446609"/>
            <a:ext cx="7468553" cy="211205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5500"/>
              </a:lnSpc>
              <a:buNone/>
            </a:pPr>
            <a:r>
              <a:rPr lang="en-US" sz="4400" kern="0" spc="-89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Создаем и организуем: Наши собственные культурные инициативы</a:t>
            </a:r>
            <a:endParaRPr lang="en-US" sz="4400" dirty="0"/>
          </a:p>
        </p:txBody>
      </p:sp>
      <p:pic>
        <p:nvPicPr>
          <p:cNvPr id="4" name="Image 1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7724" y="3917633"/>
            <a:ext cx="598408" cy="598408"/>
          </a:xfrm>
          <a:prstGeom prst="rect">
            <a:avLst/>
          </a:prstGeom>
        </p:spPr>
      </p:pic>
      <p:sp>
        <p:nvSpPr>
          <p:cNvPr id="5" name="Text 1"/>
          <p:cNvSpPr/>
          <p:nvPr/>
        </p:nvSpPr>
        <p:spPr>
          <a:xfrm>
            <a:off x="837724" y="4755356"/>
            <a:ext cx="2816185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kern="0" spc="-44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Тематические вечера</a:t>
            </a:r>
            <a:endParaRPr lang="en-US" sz="2200" dirty="0"/>
          </a:p>
        </p:txBody>
      </p:sp>
      <p:sp>
        <p:nvSpPr>
          <p:cNvPr id="6" name="Text 2"/>
          <p:cNvSpPr/>
          <p:nvPr/>
        </p:nvSpPr>
        <p:spPr>
          <a:xfrm>
            <a:off x="837724" y="5250894"/>
            <a:ext cx="3554730" cy="153209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50" kern="0" spc="-38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Организуем тематические вечера. Проводим квесты и мастер-классы. Создаем интересные события.</a:t>
            </a:r>
            <a:endParaRPr lang="en-US" sz="1850" dirty="0"/>
          </a:p>
        </p:txBody>
      </p:sp>
      <p:pic>
        <p:nvPicPr>
          <p:cNvPr id="7" name="Image 2" descr="preencode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51427" y="3917633"/>
            <a:ext cx="598408" cy="598408"/>
          </a:xfrm>
          <a:prstGeom prst="rect">
            <a:avLst/>
          </a:prstGeom>
        </p:spPr>
      </p:pic>
      <p:sp>
        <p:nvSpPr>
          <p:cNvPr id="8" name="Text 3"/>
          <p:cNvSpPr/>
          <p:nvPr/>
        </p:nvSpPr>
        <p:spPr>
          <a:xfrm>
            <a:off x="4751427" y="4755356"/>
            <a:ext cx="2831783" cy="351949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750"/>
              </a:lnSpc>
              <a:buNone/>
            </a:pPr>
            <a:r>
              <a:rPr lang="en-US" sz="2200" kern="0" spc="-44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Социальные проекты</a:t>
            </a:r>
            <a:endParaRPr lang="en-US" sz="2200" dirty="0"/>
          </a:p>
        </p:txBody>
      </p:sp>
      <p:sp>
        <p:nvSpPr>
          <p:cNvPr id="9" name="Text 4"/>
          <p:cNvSpPr/>
          <p:nvPr/>
        </p:nvSpPr>
        <p:spPr>
          <a:xfrm>
            <a:off x="4751427" y="5250894"/>
            <a:ext cx="3554849" cy="153209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3000"/>
              </a:lnSpc>
              <a:buNone/>
            </a:pPr>
            <a:r>
              <a:rPr lang="en-US" sz="1850" kern="0" spc="-38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Реализуем социальные проекты. Направлены на решение актуальных проблем. Пример – "Эко-патруль".</a:t>
            </a:r>
            <a:endParaRPr lang="en-US" sz="185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726758" y="571024"/>
            <a:ext cx="7690485" cy="183237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4800"/>
              </a:lnSpc>
              <a:buNone/>
            </a:pPr>
            <a:r>
              <a:rPr lang="en-US" sz="3800" kern="0" spc="-77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Детям – радость: Организуем мероприятия для юных жителей города</a:t>
            </a:r>
            <a:endParaRPr lang="en-US" sz="3800" dirty="0"/>
          </a:p>
        </p:txBody>
      </p:sp>
      <p:sp>
        <p:nvSpPr>
          <p:cNvPr id="4" name="Shape 1"/>
          <p:cNvSpPr/>
          <p:nvPr/>
        </p:nvSpPr>
        <p:spPr>
          <a:xfrm>
            <a:off x="960358" y="2714863"/>
            <a:ext cx="22860" cy="4944070"/>
          </a:xfrm>
          <a:prstGeom prst="roundRect">
            <a:avLst>
              <a:gd name="adj" fmla="val 381520"/>
            </a:avLst>
          </a:prstGeom>
          <a:solidFill>
            <a:srgbClr val="DABADD"/>
          </a:solidFill>
          <a:ln/>
        </p:spPr>
      </p:sp>
      <p:sp>
        <p:nvSpPr>
          <p:cNvPr id="5" name="Shape 2"/>
          <p:cNvSpPr/>
          <p:nvPr/>
        </p:nvSpPr>
        <p:spPr>
          <a:xfrm>
            <a:off x="1171099" y="3170634"/>
            <a:ext cx="622935" cy="22860"/>
          </a:xfrm>
          <a:prstGeom prst="roundRect">
            <a:avLst>
              <a:gd name="adj" fmla="val 381520"/>
            </a:avLst>
          </a:prstGeom>
          <a:solidFill>
            <a:srgbClr val="DABADD"/>
          </a:solidFill>
          <a:ln/>
        </p:spPr>
      </p:sp>
      <p:sp>
        <p:nvSpPr>
          <p:cNvPr id="6" name="Shape 3"/>
          <p:cNvSpPr/>
          <p:nvPr/>
        </p:nvSpPr>
        <p:spPr>
          <a:xfrm>
            <a:off x="726758" y="2948464"/>
            <a:ext cx="467201" cy="467201"/>
          </a:xfrm>
          <a:prstGeom prst="roundRect">
            <a:avLst>
              <a:gd name="adj" fmla="val 18668"/>
            </a:avLst>
          </a:prstGeom>
          <a:solidFill>
            <a:srgbClr val="F4D4F7"/>
          </a:solidFill>
          <a:ln w="7620">
            <a:solidFill>
              <a:srgbClr val="DABADD"/>
            </a:solidFill>
            <a:prstDash val="solid"/>
          </a:ln>
        </p:spPr>
      </p:sp>
      <p:sp>
        <p:nvSpPr>
          <p:cNvPr id="7" name="Text 4"/>
          <p:cNvSpPr/>
          <p:nvPr/>
        </p:nvSpPr>
        <p:spPr>
          <a:xfrm>
            <a:off x="813792" y="2998887"/>
            <a:ext cx="293132" cy="36635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300"/>
              </a:lnSpc>
              <a:buNone/>
            </a:pPr>
            <a:r>
              <a:rPr lang="en-US" sz="2300" kern="0" spc="-46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1</a:t>
            </a:r>
            <a:endParaRPr lang="en-US" sz="2300" dirty="0"/>
          </a:p>
        </p:txBody>
      </p:sp>
      <p:sp>
        <p:nvSpPr>
          <p:cNvPr id="8" name="Text 5"/>
          <p:cNvSpPr/>
          <p:nvPr/>
        </p:nvSpPr>
        <p:spPr>
          <a:xfrm>
            <a:off x="1998583" y="2922508"/>
            <a:ext cx="2442924" cy="30539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kern="0" spc="-38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Детские праздники</a:t>
            </a:r>
            <a:endParaRPr lang="en-US" sz="1900" dirty="0"/>
          </a:p>
        </p:txBody>
      </p:sp>
      <p:sp>
        <p:nvSpPr>
          <p:cNvPr id="9" name="Text 6"/>
          <p:cNvSpPr/>
          <p:nvPr/>
        </p:nvSpPr>
        <p:spPr>
          <a:xfrm>
            <a:off x="1998583" y="3352443"/>
            <a:ext cx="6418659" cy="66436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00"/>
              </a:lnSpc>
              <a:buNone/>
            </a:pPr>
            <a:r>
              <a:rPr lang="en-US" sz="1600" kern="0" spc="-33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Проводим детские праздники. Организуем конкурсы и спортивные соревнования. Дарим радость детям.</a:t>
            </a:r>
            <a:endParaRPr lang="en-US" sz="1600" dirty="0"/>
          </a:p>
        </p:txBody>
      </p:sp>
      <p:sp>
        <p:nvSpPr>
          <p:cNvPr id="10" name="Shape 7"/>
          <p:cNvSpPr/>
          <p:nvPr/>
        </p:nvSpPr>
        <p:spPr>
          <a:xfrm>
            <a:off x="1171099" y="4887873"/>
            <a:ext cx="622935" cy="22860"/>
          </a:xfrm>
          <a:prstGeom prst="roundRect">
            <a:avLst>
              <a:gd name="adj" fmla="val 381520"/>
            </a:avLst>
          </a:prstGeom>
          <a:solidFill>
            <a:srgbClr val="DABADD"/>
          </a:solidFill>
          <a:ln/>
        </p:spPr>
      </p:sp>
      <p:sp>
        <p:nvSpPr>
          <p:cNvPr id="11" name="Shape 8"/>
          <p:cNvSpPr/>
          <p:nvPr/>
        </p:nvSpPr>
        <p:spPr>
          <a:xfrm>
            <a:off x="726758" y="4665702"/>
            <a:ext cx="467201" cy="467201"/>
          </a:xfrm>
          <a:prstGeom prst="roundRect">
            <a:avLst>
              <a:gd name="adj" fmla="val 18668"/>
            </a:avLst>
          </a:prstGeom>
          <a:solidFill>
            <a:srgbClr val="F4D4F7"/>
          </a:solidFill>
          <a:ln w="7620">
            <a:solidFill>
              <a:srgbClr val="DABADD"/>
            </a:solidFill>
            <a:prstDash val="solid"/>
          </a:ln>
        </p:spPr>
      </p:sp>
      <p:sp>
        <p:nvSpPr>
          <p:cNvPr id="12" name="Text 9"/>
          <p:cNvSpPr/>
          <p:nvPr/>
        </p:nvSpPr>
        <p:spPr>
          <a:xfrm>
            <a:off x="813792" y="4716125"/>
            <a:ext cx="293132" cy="36635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300"/>
              </a:lnSpc>
              <a:buNone/>
            </a:pPr>
            <a:r>
              <a:rPr lang="en-US" sz="2300" kern="0" spc="-46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2</a:t>
            </a:r>
            <a:endParaRPr lang="en-US" sz="2300" dirty="0"/>
          </a:p>
        </p:txBody>
      </p:sp>
      <p:sp>
        <p:nvSpPr>
          <p:cNvPr id="13" name="Text 10"/>
          <p:cNvSpPr/>
          <p:nvPr/>
        </p:nvSpPr>
        <p:spPr>
          <a:xfrm>
            <a:off x="1998583" y="4639747"/>
            <a:ext cx="2442924" cy="30539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kern="0" spc="-38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Мастер-классы</a:t>
            </a:r>
            <a:endParaRPr lang="en-US" sz="1900" dirty="0"/>
          </a:p>
        </p:txBody>
      </p:sp>
      <p:sp>
        <p:nvSpPr>
          <p:cNvPr id="14" name="Text 11"/>
          <p:cNvSpPr/>
          <p:nvPr/>
        </p:nvSpPr>
        <p:spPr>
          <a:xfrm>
            <a:off x="1998583" y="5069681"/>
            <a:ext cx="6418659" cy="66436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00"/>
              </a:lnSpc>
              <a:buNone/>
            </a:pPr>
            <a:r>
              <a:rPr lang="en-US" sz="1600" kern="0" spc="-33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Организуем мастер-классы по творчеству. Развиваем таланты у детей. Помогаем им раскрыть свой потенциал.</a:t>
            </a:r>
            <a:endParaRPr lang="en-US" sz="1600" dirty="0"/>
          </a:p>
        </p:txBody>
      </p:sp>
      <p:sp>
        <p:nvSpPr>
          <p:cNvPr id="15" name="Shape 12"/>
          <p:cNvSpPr/>
          <p:nvPr/>
        </p:nvSpPr>
        <p:spPr>
          <a:xfrm>
            <a:off x="1171099" y="6605111"/>
            <a:ext cx="622935" cy="22860"/>
          </a:xfrm>
          <a:prstGeom prst="roundRect">
            <a:avLst>
              <a:gd name="adj" fmla="val 381520"/>
            </a:avLst>
          </a:prstGeom>
          <a:solidFill>
            <a:srgbClr val="DABADD"/>
          </a:solidFill>
          <a:ln/>
        </p:spPr>
      </p:sp>
      <p:sp>
        <p:nvSpPr>
          <p:cNvPr id="16" name="Shape 13"/>
          <p:cNvSpPr/>
          <p:nvPr/>
        </p:nvSpPr>
        <p:spPr>
          <a:xfrm>
            <a:off x="726758" y="6382941"/>
            <a:ext cx="467201" cy="467201"/>
          </a:xfrm>
          <a:prstGeom prst="roundRect">
            <a:avLst>
              <a:gd name="adj" fmla="val 18668"/>
            </a:avLst>
          </a:prstGeom>
          <a:solidFill>
            <a:srgbClr val="F4D4F7"/>
          </a:solidFill>
          <a:ln w="7620">
            <a:solidFill>
              <a:srgbClr val="DABADD"/>
            </a:solidFill>
            <a:prstDash val="solid"/>
          </a:ln>
        </p:spPr>
      </p:sp>
      <p:sp>
        <p:nvSpPr>
          <p:cNvPr id="17" name="Text 14"/>
          <p:cNvSpPr/>
          <p:nvPr/>
        </p:nvSpPr>
        <p:spPr>
          <a:xfrm>
            <a:off x="813792" y="6433364"/>
            <a:ext cx="293132" cy="36635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300"/>
              </a:lnSpc>
              <a:buNone/>
            </a:pPr>
            <a:r>
              <a:rPr lang="en-US" sz="2300" kern="0" spc="-46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3</a:t>
            </a:r>
            <a:endParaRPr lang="en-US" sz="2300" dirty="0"/>
          </a:p>
        </p:txBody>
      </p:sp>
      <p:sp>
        <p:nvSpPr>
          <p:cNvPr id="18" name="Text 15"/>
          <p:cNvSpPr/>
          <p:nvPr/>
        </p:nvSpPr>
        <p:spPr>
          <a:xfrm>
            <a:off x="1998583" y="6356985"/>
            <a:ext cx="2442924" cy="30539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l">
              <a:lnSpc>
                <a:spcPts val="2400"/>
              </a:lnSpc>
              <a:buNone/>
            </a:pPr>
            <a:r>
              <a:rPr lang="en-US" sz="1900" kern="0" spc="-38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Летние лагеря</a:t>
            </a:r>
            <a:endParaRPr lang="en-US" sz="1900" dirty="0"/>
          </a:p>
        </p:txBody>
      </p:sp>
      <p:sp>
        <p:nvSpPr>
          <p:cNvPr id="19" name="Text 16"/>
          <p:cNvSpPr/>
          <p:nvPr/>
        </p:nvSpPr>
        <p:spPr>
          <a:xfrm>
            <a:off x="1998583" y="6786920"/>
            <a:ext cx="6418659" cy="66436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00"/>
              </a:lnSpc>
              <a:buNone/>
            </a:pPr>
            <a:r>
              <a:rPr lang="en-US" sz="1600" kern="0" spc="-33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Участвуем в работе летних лагерей. Организуем детские площадки. Обеспечиваем интересный досуг.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0"/>
          <p:cNvSpPr/>
          <p:nvPr/>
        </p:nvSpPr>
        <p:spPr>
          <a:xfrm>
            <a:off x="823317" y="3588306"/>
            <a:ext cx="12983766" cy="138374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5400"/>
              </a:lnSpc>
              <a:buNone/>
            </a:pPr>
            <a:r>
              <a:rPr lang="en-US" sz="4350" kern="0" spc="-87" dirty="0">
                <a:solidFill>
                  <a:srgbClr val="D73AD7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Безопасность превыше всего: Обучение и подготовка волонтеров</a:t>
            </a:r>
            <a:endParaRPr lang="en-US" sz="4350" dirty="0"/>
          </a:p>
        </p:txBody>
      </p:sp>
      <p:sp>
        <p:nvSpPr>
          <p:cNvPr id="4" name="Shape 1"/>
          <p:cNvSpPr/>
          <p:nvPr/>
        </p:nvSpPr>
        <p:spPr>
          <a:xfrm>
            <a:off x="823317" y="5589389"/>
            <a:ext cx="529233" cy="529233"/>
          </a:xfrm>
          <a:prstGeom prst="roundRect">
            <a:avLst>
              <a:gd name="adj" fmla="val 18669"/>
            </a:avLst>
          </a:prstGeom>
          <a:solidFill>
            <a:srgbClr val="F4D4F7"/>
          </a:solidFill>
          <a:ln w="7620">
            <a:solidFill>
              <a:srgbClr val="DABADD"/>
            </a:solidFill>
            <a:prstDash val="solid"/>
          </a:ln>
        </p:spPr>
      </p:sp>
      <p:sp>
        <p:nvSpPr>
          <p:cNvPr id="5" name="Text 2"/>
          <p:cNvSpPr/>
          <p:nvPr/>
        </p:nvSpPr>
        <p:spPr>
          <a:xfrm>
            <a:off x="921841" y="5646420"/>
            <a:ext cx="332065" cy="4150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00"/>
              </a:lnSpc>
              <a:buNone/>
            </a:pPr>
            <a:r>
              <a:rPr lang="en-US" sz="2600" kern="0" spc="-52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1</a:t>
            </a:r>
            <a:endParaRPr lang="en-US" sz="2600" dirty="0"/>
          </a:p>
        </p:txBody>
      </p:sp>
      <p:sp>
        <p:nvSpPr>
          <p:cNvPr id="6" name="Text 3"/>
          <p:cNvSpPr/>
          <p:nvPr/>
        </p:nvSpPr>
        <p:spPr>
          <a:xfrm>
            <a:off x="1587698" y="5589389"/>
            <a:ext cx="2767489" cy="34587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50" kern="0" spc="-44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Первая помощь</a:t>
            </a:r>
            <a:endParaRPr lang="en-US" sz="2150" dirty="0"/>
          </a:p>
        </p:txBody>
      </p:sp>
      <p:sp>
        <p:nvSpPr>
          <p:cNvPr id="7" name="Text 4"/>
          <p:cNvSpPr/>
          <p:nvPr/>
        </p:nvSpPr>
        <p:spPr>
          <a:xfrm>
            <a:off x="1587698" y="6076355"/>
            <a:ext cx="3406735" cy="150542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950"/>
              </a:lnSpc>
              <a:buNone/>
            </a:pPr>
            <a:r>
              <a:rPr lang="en-US" sz="1850" kern="0" spc="-37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Проводим тренинги по оказанию первой помощи. Обучаем необходимым навыкам. Готовим к любым ситуациям.</a:t>
            </a:r>
            <a:endParaRPr lang="en-US" sz="1850" dirty="0"/>
          </a:p>
        </p:txBody>
      </p:sp>
      <p:sp>
        <p:nvSpPr>
          <p:cNvPr id="8" name="Shape 5"/>
          <p:cNvSpPr/>
          <p:nvPr/>
        </p:nvSpPr>
        <p:spPr>
          <a:xfrm>
            <a:off x="5229582" y="5589389"/>
            <a:ext cx="529233" cy="529233"/>
          </a:xfrm>
          <a:prstGeom prst="roundRect">
            <a:avLst>
              <a:gd name="adj" fmla="val 18669"/>
            </a:avLst>
          </a:prstGeom>
          <a:solidFill>
            <a:srgbClr val="F4D4F7"/>
          </a:solidFill>
          <a:ln w="7620">
            <a:solidFill>
              <a:srgbClr val="DABADD"/>
            </a:solidFill>
            <a:prstDash val="solid"/>
          </a:ln>
        </p:spPr>
      </p:sp>
      <p:sp>
        <p:nvSpPr>
          <p:cNvPr id="9" name="Text 6"/>
          <p:cNvSpPr/>
          <p:nvPr/>
        </p:nvSpPr>
        <p:spPr>
          <a:xfrm>
            <a:off x="5328106" y="5646420"/>
            <a:ext cx="332065" cy="4150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00"/>
              </a:lnSpc>
              <a:buNone/>
            </a:pPr>
            <a:r>
              <a:rPr lang="en-US" sz="2600" kern="0" spc="-52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2</a:t>
            </a:r>
            <a:endParaRPr lang="en-US" sz="2600" dirty="0"/>
          </a:p>
        </p:txBody>
      </p:sp>
      <p:sp>
        <p:nvSpPr>
          <p:cNvPr id="10" name="Text 7"/>
          <p:cNvSpPr/>
          <p:nvPr/>
        </p:nvSpPr>
        <p:spPr>
          <a:xfrm>
            <a:off x="5993963" y="5589389"/>
            <a:ext cx="3081099" cy="34587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50" kern="0" spc="-44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Пожарная безопасность</a:t>
            </a:r>
            <a:endParaRPr lang="en-US" sz="2150" dirty="0"/>
          </a:p>
        </p:txBody>
      </p:sp>
      <p:sp>
        <p:nvSpPr>
          <p:cNvPr id="11" name="Text 8"/>
          <p:cNvSpPr/>
          <p:nvPr/>
        </p:nvSpPr>
        <p:spPr>
          <a:xfrm>
            <a:off x="5993963" y="6076355"/>
            <a:ext cx="3406735" cy="150542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950"/>
              </a:lnSpc>
              <a:buNone/>
            </a:pPr>
            <a:r>
              <a:rPr lang="en-US" sz="1850" kern="0" spc="-37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Обучаем правилам пожарной безопасности. Предотвращаем возникновение пожаров. Заботимся о безопасности.</a:t>
            </a:r>
            <a:endParaRPr lang="en-US" sz="1850" dirty="0"/>
          </a:p>
        </p:txBody>
      </p:sp>
      <p:sp>
        <p:nvSpPr>
          <p:cNvPr id="12" name="Shape 9"/>
          <p:cNvSpPr/>
          <p:nvPr/>
        </p:nvSpPr>
        <p:spPr>
          <a:xfrm>
            <a:off x="9635847" y="5589389"/>
            <a:ext cx="529233" cy="529233"/>
          </a:xfrm>
          <a:prstGeom prst="roundRect">
            <a:avLst>
              <a:gd name="adj" fmla="val 18669"/>
            </a:avLst>
          </a:prstGeom>
          <a:solidFill>
            <a:srgbClr val="F4D4F7"/>
          </a:solidFill>
          <a:ln w="7620">
            <a:solidFill>
              <a:srgbClr val="DABADD"/>
            </a:solidFill>
            <a:prstDash val="solid"/>
          </a:ln>
        </p:spPr>
      </p:sp>
      <p:sp>
        <p:nvSpPr>
          <p:cNvPr id="13" name="Text 10"/>
          <p:cNvSpPr/>
          <p:nvPr/>
        </p:nvSpPr>
        <p:spPr>
          <a:xfrm>
            <a:off x="9734371" y="5646420"/>
            <a:ext cx="332065" cy="415052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 algn="ctr">
              <a:lnSpc>
                <a:spcPts val="2600"/>
              </a:lnSpc>
              <a:buNone/>
            </a:pPr>
            <a:r>
              <a:rPr lang="en-US" sz="2600" kern="0" spc="-52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3</a:t>
            </a:r>
            <a:endParaRPr lang="en-US" sz="2600" dirty="0"/>
          </a:p>
        </p:txBody>
      </p:sp>
      <p:sp>
        <p:nvSpPr>
          <p:cNvPr id="14" name="Text 11"/>
          <p:cNvSpPr/>
          <p:nvPr/>
        </p:nvSpPr>
        <p:spPr>
          <a:xfrm>
            <a:off x="10400228" y="5589389"/>
            <a:ext cx="2767489" cy="34587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/>
          <a:p>
            <a:pPr marL="0" indent="0">
              <a:lnSpc>
                <a:spcPts val="2700"/>
              </a:lnSpc>
              <a:buNone/>
            </a:pPr>
            <a:r>
              <a:rPr lang="en-US" sz="2150" kern="0" spc="-44" dirty="0">
                <a:solidFill>
                  <a:srgbClr val="272525"/>
                </a:solidFill>
                <a:latin typeface="Source Serif Pro Semi Bold" pitchFamily="34" charset="0"/>
                <a:ea typeface="Source Serif Pro Semi Bold" pitchFamily="34" charset="-122"/>
                <a:cs typeface="Source Serif Pro Semi Bold" pitchFamily="34" charset="-120"/>
              </a:rPr>
              <a:t>Работа в команде</a:t>
            </a:r>
            <a:endParaRPr lang="en-US" sz="2150" dirty="0"/>
          </a:p>
        </p:txBody>
      </p:sp>
      <p:sp>
        <p:nvSpPr>
          <p:cNvPr id="15" name="Text 12"/>
          <p:cNvSpPr/>
          <p:nvPr/>
        </p:nvSpPr>
        <p:spPr>
          <a:xfrm>
            <a:off x="10400228" y="6076355"/>
            <a:ext cx="3406735" cy="150542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>
              <a:lnSpc>
                <a:spcPts val="2950"/>
              </a:lnSpc>
              <a:buNone/>
            </a:pPr>
            <a:r>
              <a:rPr lang="en-US" sz="1850" kern="0" spc="-37" dirty="0">
                <a:solidFill>
                  <a:srgbClr val="272525"/>
                </a:solidFill>
                <a:latin typeface="Source Sans Pro" pitchFamily="34" charset="0"/>
                <a:ea typeface="Source Sans Pro" pitchFamily="34" charset="-122"/>
                <a:cs typeface="Source Sans Pro" pitchFamily="34" charset="-120"/>
              </a:rPr>
              <a:t>Обучаем навыкам общения и работы в команде. Формируем сплоченный коллектив. Достигаем общих целей.</a:t>
            </a:r>
            <a:endParaRPr lang="en-US" sz="18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373</Words>
  <Application>Microsoft Office PowerPoint</Application>
  <PresentationFormat>Произвольный</PresentationFormat>
  <Paragraphs>52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Source Sans Pro</vt:lpstr>
      <vt:lpstr>Source Serif Pro Semi Bold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orfey-13</cp:lastModifiedBy>
  <cp:revision>2</cp:revision>
  <dcterms:created xsi:type="dcterms:W3CDTF">2025-03-13T05:07:26Z</dcterms:created>
  <dcterms:modified xsi:type="dcterms:W3CDTF">2025-03-13T05:11:38Z</dcterms:modified>
</cp:coreProperties>
</file>