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86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3" r:id="rId17"/>
    <p:sldId id="270" r:id="rId18"/>
    <p:sldId id="281" r:id="rId19"/>
    <p:sldId id="282" r:id="rId20"/>
    <p:sldId id="271" r:id="rId21"/>
    <p:sldId id="279" r:id="rId22"/>
    <p:sldId id="284" r:id="rId23"/>
    <p:sldId id="280" r:id="rId24"/>
    <p:sldId id="283" r:id="rId25"/>
    <p:sldId id="272" r:id="rId26"/>
    <p:sldId id="274" r:id="rId27"/>
    <p:sldId id="275" r:id="rId28"/>
    <p:sldId id="276" r:id="rId29"/>
    <p:sldId id="277" r:id="rId30"/>
    <p:sldId id="285" r:id="rId31"/>
    <p:sldId id="278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B0865029-6CC9-429B-8888-2A5936962BDD}">
          <p14:sldIdLst>
            <p14:sldId id="256"/>
            <p14:sldId id="257"/>
            <p14:sldId id="258"/>
            <p14:sldId id="259"/>
            <p14:sldId id="286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3"/>
            <p14:sldId id="270"/>
            <p14:sldId id="281"/>
            <p14:sldId id="282"/>
            <p14:sldId id="271"/>
            <p14:sldId id="279"/>
            <p14:sldId id="284"/>
            <p14:sldId id="280"/>
            <p14:sldId id="283"/>
            <p14:sldId id="272"/>
            <p14:sldId id="274"/>
            <p14:sldId id="275"/>
            <p14:sldId id="276"/>
            <p14:sldId id="277"/>
            <p14:sldId id="285"/>
            <p14:sldId id="27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80.jpeg"/><Relationship Id="rId7" Type="http://schemas.openxmlformats.org/officeDocument/2006/relationships/image" Target="../media/image84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87.jpeg"/><Relationship Id="rId7" Type="http://schemas.openxmlformats.org/officeDocument/2006/relationships/image" Target="../media/image91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7" Type="http://schemas.openxmlformats.org/officeDocument/2006/relationships/image" Target="../media/image98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7" Type="http://schemas.openxmlformats.org/officeDocument/2006/relationships/image" Target="../media/image104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jp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jpg"/><Relationship Id="rId3" Type="http://schemas.openxmlformats.org/officeDocument/2006/relationships/image" Target="../media/image106.jpeg"/><Relationship Id="rId7" Type="http://schemas.openxmlformats.org/officeDocument/2006/relationships/image" Target="../media/image110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7" Type="http://schemas.openxmlformats.org/officeDocument/2006/relationships/image" Target="../media/image121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jpeg"/><Relationship Id="rId5" Type="http://schemas.openxmlformats.org/officeDocument/2006/relationships/image" Target="../media/image119.jpeg"/><Relationship Id="rId4" Type="http://schemas.openxmlformats.org/officeDocument/2006/relationships/image" Target="../media/image11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6.jpeg"/><Relationship Id="rId5" Type="http://schemas.openxmlformats.org/officeDocument/2006/relationships/image" Target="../media/image125.jpeg"/><Relationship Id="rId4" Type="http://schemas.openxmlformats.org/officeDocument/2006/relationships/image" Target="../media/image12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7" Type="http://schemas.openxmlformats.org/officeDocument/2006/relationships/image" Target="../media/image139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8.jpeg"/><Relationship Id="rId5" Type="http://schemas.openxmlformats.org/officeDocument/2006/relationships/image" Target="../media/image137.jpeg"/><Relationship Id="rId4" Type="http://schemas.openxmlformats.org/officeDocument/2006/relationships/image" Target="../media/image136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96752"/>
            <a:ext cx="7772400" cy="122413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400" b="1" dirty="0" smtClean="0">
                <a:solidFill>
                  <a:srgbClr val="0070C0"/>
                </a:solidFill>
                <a:effectLst/>
              </a:rPr>
              <a:t>Межрегиональная общественная организация гуманитарной помощи </a:t>
            </a:r>
            <a:r>
              <a:rPr lang="ru-RU" sz="2400" b="1" dirty="0" smtClean="0">
                <a:solidFill>
                  <a:srgbClr val="0070C0"/>
                </a:solidFill>
                <a:effectLst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effectLst/>
              </a:rPr>
            </a:br>
            <a:r>
              <a:rPr lang="ru-RU" sz="2400" b="1" dirty="0" smtClean="0">
                <a:solidFill>
                  <a:srgbClr val="0070C0"/>
                </a:solidFill>
                <a:effectLst/>
              </a:rPr>
              <a:t>«</a:t>
            </a:r>
            <a:r>
              <a:rPr lang="ru-RU" sz="2400" b="1" dirty="0" smtClean="0">
                <a:solidFill>
                  <a:srgbClr val="0070C0"/>
                </a:solidFill>
                <a:effectLst/>
              </a:rPr>
              <a:t>Русский мир» Мариуполь</a:t>
            </a:r>
            <a:endParaRPr lang="ru-RU" sz="2400" b="1" dirty="0">
              <a:solidFill>
                <a:srgbClr val="0070C0"/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592194"/>
            <a:ext cx="2520280" cy="28699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92194"/>
            <a:ext cx="5760640" cy="286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9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1520" y="530225"/>
            <a:ext cx="8352928" cy="41878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70C0"/>
                </a:solidFill>
              </a:rPr>
              <a:t>  пожилым </a:t>
            </a:r>
            <a:r>
              <a:rPr lang="ru-RU" sz="2400" dirty="0" smtClean="0">
                <a:solidFill>
                  <a:srgbClr val="0070C0"/>
                </a:solidFill>
              </a:rPr>
              <a:t>людям </a:t>
            </a:r>
            <a:r>
              <a:rPr lang="ru-RU" sz="2400" dirty="0">
                <a:solidFill>
                  <a:srgbClr val="0070C0"/>
                </a:solidFill>
              </a:rPr>
              <a:t>80</a:t>
            </a:r>
            <a:r>
              <a:rPr lang="ru-RU" sz="2400" dirty="0" smtClean="0">
                <a:solidFill>
                  <a:srgbClr val="0070C0"/>
                </a:solidFill>
              </a:rPr>
              <a:t>+</a:t>
            </a:r>
            <a:endParaRPr lang="ru-RU" sz="2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184" y="3783047"/>
            <a:ext cx="1656184" cy="22082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71090"/>
            <a:ext cx="2736304" cy="39021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337" y="3957912"/>
            <a:ext cx="1393887" cy="18585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836712"/>
            <a:ext cx="1613120" cy="28334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268760"/>
            <a:ext cx="3024336" cy="22682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603" y="4326490"/>
            <a:ext cx="1961453" cy="166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08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1520" y="530225"/>
            <a:ext cx="8208912" cy="41878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70C0"/>
                </a:solidFill>
              </a:rPr>
              <a:t>  вдовам/вдовцам </a:t>
            </a:r>
            <a:r>
              <a:rPr lang="ru-RU" sz="2400" dirty="0">
                <a:solidFill>
                  <a:srgbClr val="0070C0"/>
                </a:solidFill>
              </a:rPr>
              <a:t>с несовершеннолетними </a:t>
            </a:r>
            <a:r>
              <a:rPr lang="ru-RU" sz="2400" dirty="0" smtClean="0">
                <a:solidFill>
                  <a:srgbClr val="0070C0"/>
                </a:solidFill>
              </a:rPr>
              <a:t>детьми</a:t>
            </a:r>
            <a:endParaRPr lang="ru-RU" sz="2400" dirty="0">
              <a:solidFill>
                <a:srgbClr val="0070C0"/>
              </a:solidFill>
            </a:endParaRP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621" y="1874334"/>
            <a:ext cx="2283718" cy="30449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63" y="2132856"/>
            <a:ext cx="2571750" cy="3429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688379"/>
            <a:ext cx="1800200" cy="24002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607" y="3188973"/>
            <a:ext cx="1219014" cy="2708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603" y="1543099"/>
            <a:ext cx="1676722" cy="223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47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1520" y="530225"/>
            <a:ext cx="8476406" cy="41878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70C0"/>
                </a:solidFill>
              </a:rPr>
              <a:t>  нетрудоспособным </a:t>
            </a:r>
            <a:r>
              <a:rPr lang="ru-RU" sz="2400" dirty="0">
                <a:solidFill>
                  <a:srgbClr val="0070C0"/>
                </a:solidFill>
              </a:rPr>
              <a:t>гражданам утратившим свое </a:t>
            </a:r>
            <a:r>
              <a:rPr lang="ru-RU" sz="2400" dirty="0" smtClean="0">
                <a:solidFill>
                  <a:srgbClr val="0070C0"/>
                </a:solidFill>
              </a:rPr>
              <a:t>жилье (погорельцы, дом </a:t>
            </a:r>
            <a:r>
              <a:rPr lang="ru-RU" sz="2400" dirty="0">
                <a:solidFill>
                  <a:srgbClr val="0070C0"/>
                </a:solidFill>
              </a:rPr>
              <a:t>под снос</a:t>
            </a:r>
            <a:r>
              <a:rPr lang="ru-RU" sz="2400" dirty="0" smtClean="0">
                <a:solidFill>
                  <a:srgbClr val="0070C0"/>
                </a:solidFill>
              </a:rPr>
              <a:t>)</a:t>
            </a:r>
            <a:endParaRPr lang="ru-RU" sz="2400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25" y="2132856"/>
            <a:ext cx="1995686" cy="26609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588907"/>
            <a:ext cx="2571750" cy="3429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111" y="3356991"/>
            <a:ext cx="1995686" cy="26609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736" y="1700808"/>
            <a:ext cx="2403488" cy="309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21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1520" y="530225"/>
            <a:ext cx="7776864" cy="41878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70C0"/>
                </a:solidFill>
              </a:rPr>
              <a:t>  многодетным </a:t>
            </a:r>
            <a:r>
              <a:rPr lang="ru-RU" sz="2400" dirty="0">
                <a:solidFill>
                  <a:srgbClr val="0070C0"/>
                </a:solidFill>
              </a:rPr>
              <a:t>семьям, </a:t>
            </a:r>
            <a:r>
              <a:rPr lang="ru-RU" sz="2400" dirty="0" smtClean="0">
                <a:solidFill>
                  <a:srgbClr val="0070C0"/>
                </a:solidFill>
              </a:rPr>
              <a:t>у </a:t>
            </a:r>
            <a:r>
              <a:rPr lang="ru-RU" sz="2400" dirty="0">
                <a:solidFill>
                  <a:srgbClr val="0070C0"/>
                </a:solidFill>
              </a:rPr>
              <a:t>которых кормилиц является нетрудоспособным </a:t>
            </a:r>
            <a:r>
              <a:rPr lang="ru-RU" sz="2400" dirty="0" smtClean="0">
                <a:solidFill>
                  <a:srgbClr val="0070C0"/>
                </a:solidFill>
              </a:rPr>
              <a:t>лицом</a:t>
            </a:r>
            <a:endParaRPr lang="ru-RU" sz="2400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132856"/>
            <a:ext cx="2571750" cy="37890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731740"/>
            <a:ext cx="2818576" cy="41901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168" y="2492896"/>
            <a:ext cx="264883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64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77423" y="404664"/>
            <a:ext cx="8229600" cy="572135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70C0"/>
                </a:solidFill>
              </a:rPr>
              <a:t>  семьям </a:t>
            </a:r>
            <a:r>
              <a:rPr lang="ru-RU" sz="2400" dirty="0">
                <a:solidFill>
                  <a:srgbClr val="0070C0"/>
                </a:solidFill>
              </a:rPr>
              <a:t>мобилизованных, которые утратили кормильца либо оказались в сложной жизненной </a:t>
            </a:r>
            <a:r>
              <a:rPr lang="ru-RU" sz="2400" dirty="0" smtClean="0">
                <a:solidFill>
                  <a:srgbClr val="0070C0"/>
                </a:solidFill>
              </a:rPr>
              <a:t>ситуации</a:t>
            </a:r>
            <a:endParaRPr lang="ru-RU" sz="2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420888"/>
            <a:ext cx="2715766" cy="36210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20888"/>
            <a:ext cx="2592288" cy="36210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988839"/>
            <a:ext cx="2990931" cy="4053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62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39552" y="530225"/>
            <a:ext cx="7721513" cy="41878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70C0"/>
                </a:solidFill>
              </a:rPr>
              <a:t>  беженцам </a:t>
            </a:r>
            <a:r>
              <a:rPr lang="ru-RU" sz="2400" dirty="0">
                <a:solidFill>
                  <a:srgbClr val="0070C0"/>
                </a:solidFill>
              </a:rPr>
              <a:t>с Запорожской, Херсонской </a:t>
            </a:r>
            <a:r>
              <a:rPr lang="ru-RU" sz="2400" dirty="0" smtClean="0">
                <a:solidFill>
                  <a:srgbClr val="0070C0"/>
                </a:solidFill>
              </a:rPr>
              <a:t>областей</a:t>
            </a:r>
            <a:endParaRPr lang="ru-RU" sz="2400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012" y="3901085"/>
            <a:ext cx="1612053" cy="21494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84784"/>
            <a:ext cx="1707654" cy="22768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9543">
            <a:off x="1465869" y="3359965"/>
            <a:ext cx="2067694" cy="27569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118">
            <a:off x="3749547" y="3686010"/>
            <a:ext cx="2571750" cy="25795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124744"/>
            <a:ext cx="1923678" cy="25649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8731">
            <a:off x="3491880" y="1230551"/>
            <a:ext cx="1800200" cy="240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16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7544" y="530225"/>
            <a:ext cx="8136904" cy="41878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70C0"/>
                </a:solidFill>
              </a:rPr>
              <a:t>  детям </a:t>
            </a:r>
            <a:r>
              <a:rPr lang="ru-RU" sz="2400" dirty="0">
                <a:solidFill>
                  <a:srgbClr val="0070C0"/>
                </a:solidFill>
              </a:rPr>
              <a:t>сиротам и детям под </a:t>
            </a:r>
            <a:r>
              <a:rPr lang="ru-RU" sz="2400" dirty="0" smtClean="0">
                <a:solidFill>
                  <a:srgbClr val="0070C0"/>
                </a:solidFill>
              </a:rPr>
              <a:t>опекой</a:t>
            </a:r>
            <a:endParaRPr lang="ru-RU" sz="2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622" y="1209085"/>
            <a:ext cx="1728192" cy="23042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84984"/>
            <a:ext cx="2067694" cy="27569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792" y="3635051"/>
            <a:ext cx="1805144" cy="24068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341" y="1207619"/>
            <a:ext cx="1635646" cy="21808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251519"/>
            <a:ext cx="2787774" cy="371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2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3528" y="332656"/>
            <a:ext cx="8191054" cy="40324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u="sng" dirty="0" smtClean="0">
                <a:solidFill>
                  <a:srgbClr val="0070C0"/>
                </a:solidFill>
              </a:rPr>
              <a:t>Наши друзья и партнеры: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Отцов Нижнего Новгорода 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,Совет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Отцов г. 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Москвы;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АНО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«Ветераны Боевых Действий» г. Дзержинск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Чендырин 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Владимирович, депутат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Думы г. 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Дзержинск;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Общественная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«Эшелон 52. Мы Вместе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Региональное отделение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партии «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Единая Россия»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Нижегородской Области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Благотворительный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поддержки социальных программ "Петровка, 38", г. Москва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Союз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женщин России, г. Москва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Московский городской совет женщин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Редакция газеты "Петровка, 38", г. Москва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 полиции, юридический колледж, г. Москва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2 Специальные полки московской 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полиции.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895732"/>
            <a:ext cx="1848580" cy="24647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040" y="3895732"/>
            <a:ext cx="2915816" cy="2479369"/>
          </a:xfrm>
          <a:prstGeom prst="rect">
            <a:avLst/>
          </a:prstGeom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881138"/>
            <a:ext cx="2817812" cy="249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24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517232"/>
            <a:ext cx="8183880" cy="5760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0" dirty="0" smtClean="0">
                <a:solidFill>
                  <a:srgbClr val="0070C0"/>
                </a:solidFill>
              </a:rPr>
              <a:t>И все неравнодушные жители России</a:t>
            </a:r>
            <a:endParaRPr lang="ru-RU" sz="2800" b="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02920" y="530352"/>
            <a:ext cx="8183880" cy="4914872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НКО «РуссПублика»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Донецкий штаб </a:t>
            </a:r>
            <a:r>
              <a:rPr lang="ru-RU" sz="1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акции "Детям в </a:t>
            </a: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руки»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Гуманитарный штаб </a:t>
            </a:r>
            <a:r>
              <a:rPr lang="ru-RU" sz="1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"Они </a:t>
            </a: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наши«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СМИ </a:t>
            </a:r>
            <a:r>
              <a:rPr lang="ru-RU" sz="1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Журналисты </a:t>
            </a: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Ломоносовская школа </a:t>
            </a:r>
            <a:r>
              <a:rPr lang="ru-RU" sz="1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"Зелёный </a:t>
            </a: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Мыс» г.Москвы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АНО «Добрая ложка»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олонтерская </a:t>
            </a:r>
            <a:r>
              <a:rPr lang="ru-RU" sz="1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"Совместная помощь" и "Тульский народный </a:t>
            </a: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тыл»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Гуманитарный центр при храме Введения во Храм Пресвятой Богородицы в </a:t>
            </a: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Бутово.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БФ «Сердечный Свет»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НКО «Добрые Дела»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клуб «Тайгер» г. Хабаровск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ОЭД «Защита Природы»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«Тихоокенская звезда» г. Хабаровск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«Интербизнес»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 карате г.Владивосток «Дракон» и «Ханши»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Социальных Инициатив «Поможем вместе»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Волонтерское движение «Посылки на Донбасс»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 «Садоводы Донбассу»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 «Неравнодушные»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БФ «Дино»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НКО «Народный фронт»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Русская Гуманитарная Миссия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БФ «Сила Искусства»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Сестры Милосердия г. Москвы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 НОД «Душа Донбасса»</a:t>
            </a:r>
          </a:p>
          <a:p>
            <a:endParaRPr lang="ru-RU" sz="2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132856"/>
            <a:ext cx="259228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864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114382"/>
            <a:ext cx="2571750" cy="29404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114382"/>
            <a:ext cx="2376264" cy="29083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23451"/>
            <a:ext cx="1563638" cy="20848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692" y="586044"/>
            <a:ext cx="3096344" cy="232225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3743343"/>
            <a:ext cx="2808312" cy="22793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341" y="652849"/>
            <a:ext cx="2421885" cy="246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520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536" y="530225"/>
            <a:ext cx="8208912" cy="31146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>
                <a:solidFill>
                  <a:srgbClr val="0070C0"/>
                </a:solidFill>
              </a:rPr>
              <a:t>В апреле 2022 как только Русская армия освободила мкр. Восточный г. Мариуполя, 8 неравнодушных жителей города наряду со всеми вышли с подвалов, не имея воды, еды, света и всех других благ цивилизации-эти 8 приступили к основной миссии- помочь мариупольцам, и получили звание-Добровольцы!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rgbClr val="0070C0"/>
                </a:solidFill>
              </a:rPr>
              <a:t>Каждый </a:t>
            </a:r>
            <a:r>
              <a:rPr lang="ru-RU" sz="1600" dirty="0" smtClean="0">
                <a:solidFill>
                  <a:srgbClr val="0070C0"/>
                </a:solidFill>
              </a:rPr>
              <a:t>день, </a:t>
            </a:r>
            <a:r>
              <a:rPr lang="ru-RU" sz="1600" dirty="0" smtClean="0">
                <a:solidFill>
                  <a:srgbClr val="0070C0"/>
                </a:solidFill>
              </a:rPr>
              <a:t>без </a:t>
            </a:r>
            <a:r>
              <a:rPr lang="ru-RU" sz="1600" dirty="0" smtClean="0">
                <a:solidFill>
                  <a:srgbClr val="0070C0"/>
                </a:solidFill>
              </a:rPr>
              <a:t>выходных, </a:t>
            </a:r>
            <a:r>
              <a:rPr lang="ru-RU" sz="1600" dirty="0" smtClean="0">
                <a:solidFill>
                  <a:srgbClr val="0070C0"/>
                </a:solidFill>
              </a:rPr>
              <a:t>Добровольцы помогали МЧС г. Тулы обнаружить неразорвавшиеся снаряды, вытаскивать тела из - под завалов и разрушенных домов. Помочь жителям района найти своих родных и близких, посредством связи, которые были эвакуированы по всему миру на базе службы «Поиска людей»; организовать и обеспечить доставку питьевой воды для всех жителей мкр. Восточный; найти пути гуманитарной помощи - все это благодаря им-Добровольцам. </a:t>
            </a: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0982">
            <a:off x="723927" y="3837354"/>
            <a:ext cx="1814135" cy="22893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934018"/>
            <a:ext cx="2951005" cy="22132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1869">
            <a:off x="6516217" y="3792845"/>
            <a:ext cx="1802800" cy="2403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5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536" y="530225"/>
            <a:ext cx="7632848" cy="4187825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Наши праздники и мероприятия: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82015"/>
            <a:ext cx="3707904" cy="278092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7471">
            <a:off x="4508668" y="1261846"/>
            <a:ext cx="1872208" cy="249627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96777"/>
            <a:ext cx="1419622" cy="189282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674" y="1162523"/>
            <a:ext cx="2035774" cy="331236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0086">
            <a:off x="4861020" y="3612734"/>
            <a:ext cx="1707654" cy="227687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080" y="4451244"/>
            <a:ext cx="2017076" cy="151280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350" y="3962943"/>
            <a:ext cx="2559658" cy="191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01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805264"/>
            <a:ext cx="8183880" cy="7200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0070C0"/>
                </a:solidFill>
                <a:effectLst/>
              </a:rPr>
              <a:t>Наши акции и Добрые дела</a:t>
            </a:r>
            <a:endParaRPr lang="ru-RU" sz="2400" dirty="0">
              <a:solidFill>
                <a:srgbClr val="0070C0"/>
              </a:solidFill>
              <a:effectLst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13275">
            <a:off x="788636" y="966243"/>
            <a:ext cx="2808312" cy="21491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04904">
            <a:off x="1400117" y="2914462"/>
            <a:ext cx="1783209" cy="31727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510" y="556009"/>
            <a:ext cx="1971634" cy="26288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551365"/>
            <a:ext cx="1971634" cy="20135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467" y="3212976"/>
            <a:ext cx="1737677" cy="23169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36380">
            <a:off x="6824204" y="2305078"/>
            <a:ext cx="1211640" cy="215580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420" y="3981208"/>
            <a:ext cx="1193609" cy="1591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195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373216"/>
            <a:ext cx="7694079" cy="8640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0" dirty="0" smtClean="0">
                <a:solidFill>
                  <a:srgbClr val="0070C0"/>
                </a:solidFill>
                <a:effectLst/>
              </a:rPr>
              <a:t>Стерилизация бездомных животных</a:t>
            </a:r>
            <a:endParaRPr lang="ru-RU" sz="2400" b="0" dirty="0">
              <a:solidFill>
                <a:srgbClr val="0070C0"/>
              </a:solidFill>
              <a:effectLst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922" y="1781478"/>
            <a:ext cx="1832956" cy="1375756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287485"/>
            <a:ext cx="2016224" cy="20162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56" y="476672"/>
            <a:ext cx="2564904" cy="25649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760" y="1268760"/>
            <a:ext cx="3024336" cy="40324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308" y="332656"/>
            <a:ext cx="2276872" cy="259228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585" y="2924944"/>
            <a:ext cx="1923678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0336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35038" y="260649"/>
            <a:ext cx="7381378" cy="4457402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                  </a:t>
            </a:r>
            <a:r>
              <a:rPr lang="ru-RU" sz="2400" dirty="0" smtClean="0">
                <a:solidFill>
                  <a:srgbClr val="0070C0"/>
                </a:solidFill>
              </a:rPr>
              <a:t>Новый </a:t>
            </a:r>
            <a:r>
              <a:rPr lang="ru-RU" sz="2400" dirty="0" smtClean="0">
                <a:solidFill>
                  <a:srgbClr val="0070C0"/>
                </a:solidFill>
              </a:rPr>
              <a:t>год</a:t>
            </a:r>
          </a:p>
          <a:p>
            <a:pPr marL="0" indent="0" algn="ctr">
              <a:buNone/>
            </a:pP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56992"/>
            <a:ext cx="3563888" cy="26729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038313"/>
            <a:ext cx="2627784" cy="19708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22" y="620688"/>
            <a:ext cx="1687066" cy="25922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030677"/>
            <a:ext cx="3528392" cy="23042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687" y="655633"/>
            <a:ext cx="2160239" cy="32035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121" y="3465004"/>
            <a:ext cx="1923678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5886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60438" y="530225"/>
            <a:ext cx="7327641" cy="4187825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Пасха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2736"/>
            <a:ext cx="3240360" cy="24302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93" y="3488365"/>
            <a:ext cx="2471923" cy="25108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3645692"/>
            <a:ext cx="1765178" cy="23535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869" y="1052736"/>
            <a:ext cx="1699855" cy="22664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338" y="3483007"/>
            <a:ext cx="1903459" cy="25379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472" y="4036403"/>
            <a:ext cx="1472145" cy="19628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824" y="1052737"/>
            <a:ext cx="2764640" cy="226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9597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49108" y="376099"/>
            <a:ext cx="8496300" cy="43132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Наша Забота: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Организована работа по кормлению бездомных животных, район разделен на участки между </a:t>
            </a:r>
            <a:r>
              <a:rPr lang="ru-RU" sz="2400" dirty="0" err="1" smtClean="0">
                <a:solidFill>
                  <a:srgbClr val="0070C0"/>
                </a:solidFill>
              </a:rPr>
              <a:t>котомамами</a:t>
            </a:r>
            <a:r>
              <a:rPr lang="ru-RU" sz="2400" dirty="0" smtClean="0">
                <a:solidFill>
                  <a:srgbClr val="0070C0"/>
                </a:solidFill>
              </a:rPr>
              <a:t>, </a:t>
            </a:r>
            <a:r>
              <a:rPr lang="ru-RU" sz="2400" dirty="0" smtClean="0">
                <a:solidFill>
                  <a:srgbClr val="0070C0"/>
                </a:solidFill>
              </a:rPr>
              <a:t>которые кормят пушистиков.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00" y="2276872"/>
            <a:ext cx="2520280" cy="37444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486" y="2564904"/>
            <a:ext cx="1848682" cy="24649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706" y="2370890"/>
            <a:ext cx="2139702" cy="28529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136" y="3454508"/>
            <a:ext cx="1935441" cy="258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60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07988"/>
            <a:ext cx="8261350" cy="7889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0" dirty="0" smtClean="0">
                <a:solidFill>
                  <a:srgbClr val="0070C0"/>
                </a:solidFill>
                <a:effectLst/>
              </a:rPr>
              <a:t>Братья наши меньшие</a:t>
            </a:r>
            <a:endParaRPr lang="ru-RU" sz="2400" b="0" dirty="0">
              <a:solidFill>
                <a:srgbClr val="0070C0"/>
              </a:solidFill>
              <a:effectLst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535358"/>
            <a:ext cx="2313860" cy="14287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89" y="1364593"/>
            <a:ext cx="2211710" cy="29489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008" y="3437844"/>
            <a:ext cx="1897432" cy="25351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062" y="3929673"/>
            <a:ext cx="2612579" cy="20432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50360"/>
            <a:ext cx="2016224" cy="26882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124744"/>
            <a:ext cx="2328071" cy="256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96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01148" y="530225"/>
            <a:ext cx="8324055" cy="41878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u="sng" dirty="0" smtClean="0">
                <a:solidFill>
                  <a:srgbClr val="0070C0"/>
                </a:solidFill>
              </a:rPr>
              <a:t>Молодежное волонтерское движение «Русский мир»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0070C0"/>
                </a:solidFill>
              </a:rPr>
              <a:t>Подростки помогают не только заботиться о животных, но и участвуют в акциях и мероприятиях: пишут письма бойцам, изготавливают блиндажные свечи, поздравляют ветеранов, помогают инвалидам, разносят помощь на дом пожилым людям.</a:t>
            </a: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171495"/>
            <a:ext cx="3562888" cy="20339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407231"/>
            <a:ext cx="2353004" cy="37198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401149" y="4296229"/>
            <a:ext cx="2268904" cy="18730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199666"/>
            <a:ext cx="1512168" cy="33603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898" y="4296229"/>
            <a:ext cx="2235767" cy="1873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97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536" y="530225"/>
            <a:ext cx="8496944" cy="41878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0070C0"/>
                </a:solidFill>
              </a:rPr>
              <a:t>Стратегия и планы на </a:t>
            </a:r>
            <a:r>
              <a:rPr lang="ru-RU" sz="2400" b="1" dirty="0" smtClean="0">
                <a:solidFill>
                  <a:srgbClr val="0070C0"/>
                </a:solidFill>
              </a:rPr>
              <a:t>будущее: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Молодежный Центр, которого очень не хватает для подростков и молодежи г. Мариуполя.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789040"/>
            <a:ext cx="2912255" cy="22000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31" y="1830366"/>
            <a:ext cx="4143954" cy="12193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830366"/>
            <a:ext cx="2684175" cy="21406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807" y="3049736"/>
            <a:ext cx="3175631" cy="296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57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7544" y="530225"/>
            <a:ext cx="8208912" cy="4187825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u="sng" dirty="0" smtClean="0">
                <a:solidFill>
                  <a:srgbClr val="0070C0"/>
                </a:solidFill>
              </a:rPr>
              <a:t>Наши контакты:</a:t>
            </a:r>
          </a:p>
          <a:p>
            <a:pPr marL="0" indent="0" algn="ctr">
              <a:buNone/>
            </a:pPr>
            <a:r>
              <a:rPr lang="ru-RU" sz="2400" i="1" dirty="0" smtClean="0">
                <a:solidFill>
                  <a:srgbClr val="0070C0"/>
                </a:solidFill>
              </a:rPr>
              <a:t>Россия. Город </a:t>
            </a:r>
            <a:r>
              <a:rPr lang="ru-RU" sz="2400" i="1" dirty="0" smtClean="0">
                <a:solidFill>
                  <a:srgbClr val="0070C0"/>
                </a:solidFill>
              </a:rPr>
              <a:t>Мариуполь, улица Киевская, дом </a:t>
            </a:r>
            <a:r>
              <a:rPr lang="ru-RU" sz="2400" i="1" dirty="0" smtClean="0">
                <a:solidFill>
                  <a:srgbClr val="0070C0"/>
                </a:solidFill>
              </a:rPr>
              <a:t>78. Т.м</a:t>
            </a:r>
            <a:r>
              <a:rPr lang="ru-RU" sz="2400" i="1" dirty="0" smtClean="0">
                <a:solidFill>
                  <a:srgbClr val="0070C0"/>
                </a:solidFill>
              </a:rPr>
              <a:t>.+79497142735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14" y="1970315"/>
            <a:ext cx="2952328" cy="39364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970316"/>
            <a:ext cx="3168352" cy="39016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41" y="2535827"/>
            <a:ext cx="2077963" cy="298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22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9" y="5517232"/>
            <a:ext cx="7982272" cy="10081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 smtClean="0">
                <a:solidFill>
                  <a:srgbClr val="0070C0"/>
                </a:solidFill>
              </a:rPr>
              <a:t>МЫ трудились наравне с волонтерами, которые приезжали со всех уголков России </a:t>
            </a:r>
            <a:r>
              <a:rPr lang="ru-RU" sz="1800" dirty="0" smtClean="0">
                <a:solidFill>
                  <a:srgbClr val="0070C0"/>
                </a:solidFill>
              </a:rPr>
              <a:t>- помочь </a:t>
            </a:r>
            <a:r>
              <a:rPr lang="ru-RU" sz="1800" dirty="0" smtClean="0">
                <a:solidFill>
                  <a:srgbClr val="0070C0"/>
                </a:solidFill>
              </a:rPr>
              <a:t>жителям Мариуполя.</a:t>
            </a:r>
            <a:endParaRPr lang="ru-RU" sz="1800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8893">
            <a:off x="683568" y="764704"/>
            <a:ext cx="1904768" cy="203467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7559">
            <a:off x="6431494" y="760726"/>
            <a:ext cx="2016224" cy="22111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068959"/>
            <a:ext cx="1944216" cy="23070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575825"/>
            <a:ext cx="1959329" cy="21602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626" y="3062965"/>
            <a:ext cx="1851670" cy="22768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616" y="3026961"/>
            <a:ext cx="2057425" cy="23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86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39552" y="530225"/>
            <a:ext cx="7823609" cy="4187825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И для Вас – улыбки детей Мариуполя!</a:t>
            </a:r>
          </a:p>
          <a:p>
            <a:pPr marL="0" indent="0" algn="ctr">
              <a:buNone/>
            </a:pPr>
            <a:endParaRPr lang="ru-RU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4136">
            <a:off x="777873" y="1294404"/>
            <a:ext cx="2638882" cy="26388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2570">
            <a:off x="6039499" y="1196358"/>
            <a:ext cx="2154830" cy="21548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076" y="1071714"/>
            <a:ext cx="1993930" cy="26585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901" y="3501008"/>
            <a:ext cx="2520280" cy="25202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828205"/>
            <a:ext cx="2193083" cy="21930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075" y="3422629"/>
            <a:ext cx="1923678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2900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/>
            </a:r>
            <a:br>
              <a:rPr lang="ru-RU" b="1" dirty="0">
                <a:solidFill>
                  <a:srgbClr val="0070C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548680"/>
            <a:ext cx="6400800" cy="6480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0070C0"/>
                </a:solidFill>
              </a:rPr>
              <a:t>МИРА И ДОБРА ВСЕМ!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00" y="1484784"/>
            <a:ext cx="8280920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70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876540"/>
            <a:ext cx="8183880" cy="7928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Коваленко Алла, Ширюкова Оксана, Рыбалка Антон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02920" y="530352"/>
            <a:ext cx="8183880" cy="47708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Нас осталось 3 - самых стойких и мужественных!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И МЫ - новая Команда, новая Сила -Волонтерский Центр «Наш Восточный»</a:t>
            </a: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9567">
            <a:off x="1049780" y="1992601"/>
            <a:ext cx="2594325" cy="27978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0755">
            <a:off x="6664923" y="1720549"/>
            <a:ext cx="1543072" cy="18194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0401">
            <a:off x="6877126" y="3853615"/>
            <a:ext cx="1631570" cy="18701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740" y="2175591"/>
            <a:ext cx="2569468" cy="308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21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5517232"/>
            <a:ext cx="8054280" cy="10081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0" dirty="0" smtClean="0">
                <a:solidFill>
                  <a:srgbClr val="0070C0"/>
                </a:solidFill>
                <a:effectLst/>
              </a:rPr>
              <a:t>Усердным трудом-Мы </a:t>
            </a:r>
            <a:r>
              <a:rPr lang="ru-RU" sz="2400" b="0" dirty="0" smtClean="0">
                <a:solidFill>
                  <a:srgbClr val="0070C0"/>
                </a:solidFill>
                <a:effectLst/>
              </a:rPr>
              <a:t>команда </a:t>
            </a:r>
            <a:r>
              <a:rPr lang="ru-RU" sz="2400" b="0" dirty="0" smtClean="0">
                <a:solidFill>
                  <a:srgbClr val="0070C0"/>
                </a:solidFill>
                <a:effectLst/>
              </a:rPr>
              <a:t>–</a:t>
            </a:r>
            <a:br>
              <a:rPr lang="ru-RU" sz="2400" b="0" dirty="0" smtClean="0">
                <a:solidFill>
                  <a:srgbClr val="0070C0"/>
                </a:solidFill>
                <a:effectLst/>
              </a:rPr>
            </a:br>
            <a:r>
              <a:rPr lang="ru-RU" sz="2400" b="0" dirty="0" smtClean="0">
                <a:solidFill>
                  <a:srgbClr val="0070C0"/>
                </a:solidFill>
                <a:effectLst/>
              </a:rPr>
              <a:t>Русский мир –октябрь 2023</a:t>
            </a:r>
            <a:endParaRPr lang="ru-RU" sz="2400" b="0" dirty="0">
              <a:solidFill>
                <a:srgbClr val="0070C0"/>
              </a:solidFill>
              <a:effectLst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6"/>
            <a:ext cx="7776864" cy="5184576"/>
          </a:xfrm>
        </p:spPr>
      </p:pic>
    </p:spTree>
    <p:extLst>
      <p:ext uri="{BB962C8B-B14F-4D97-AF65-F5344CB8AC3E}">
        <p14:creationId xmlns:p14="http://schemas.microsoft.com/office/powerpoint/2010/main" val="86860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536" y="530225"/>
            <a:ext cx="8352928" cy="57070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i="1" dirty="0">
                <a:solidFill>
                  <a:srgbClr val="0070C0"/>
                </a:solidFill>
              </a:rPr>
              <a:t>С августа 2022 по январь 2024 г.-нашей работы </a:t>
            </a:r>
            <a:r>
              <a:rPr lang="ru-RU" sz="1800" i="1" dirty="0" smtClean="0">
                <a:solidFill>
                  <a:srgbClr val="0070C0"/>
                </a:solidFill>
              </a:rPr>
              <a:t>было </a:t>
            </a:r>
            <a:r>
              <a:rPr lang="ru-RU" sz="1800" i="1" dirty="0">
                <a:solidFill>
                  <a:srgbClr val="0070C0"/>
                </a:solidFill>
              </a:rPr>
              <a:t>оказана помощь около 4000 населению в виде одежды, обуви, посуды, одеял и теплых вещей. 3800 человек наших подопечных, которые оказались в самых сложных ситуациях из числа инвалидов 1,2,3 к, детей инвалидов, семьи, которые утратили кормильца, семьи с детьми под опекой, погорельцы, беженцы, одинокие маломобильные </a:t>
            </a:r>
            <a:r>
              <a:rPr lang="ru-RU" sz="1800" i="1" dirty="0" smtClean="0">
                <a:solidFill>
                  <a:srgbClr val="0070C0"/>
                </a:solidFill>
              </a:rPr>
              <a:t>граждане получили помощь. </a:t>
            </a:r>
            <a:r>
              <a:rPr lang="ru-RU" sz="1800" i="1" dirty="0">
                <a:solidFill>
                  <a:srgbClr val="0070C0"/>
                </a:solidFill>
              </a:rPr>
              <a:t>Им была оказана ежемесячная помощь в виде продуктовых наборов, лекарств, вещей первой необходимости. Было </a:t>
            </a:r>
            <a:r>
              <a:rPr lang="ru-RU" sz="1800" i="1" dirty="0" smtClean="0">
                <a:solidFill>
                  <a:srgbClr val="0070C0"/>
                </a:solidFill>
              </a:rPr>
              <a:t>выдано: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i="1" dirty="0" smtClean="0">
                <a:solidFill>
                  <a:srgbClr val="0070C0"/>
                </a:solidFill>
              </a:rPr>
              <a:t> </a:t>
            </a:r>
            <a:r>
              <a:rPr lang="ru-RU" sz="1800" i="1" dirty="0">
                <a:solidFill>
                  <a:srgbClr val="0070C0"/>
                </a:solidFill>
              </a:rPr>
              <a:t>1610 продуктовых набора, </a:t>
            </a:r>
            <a:endParaRPr lang="ru-RU" sz="1800" i="1" dirty="0" smtClean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i="1" dirty="0" smtClean="0">
                <a:solidFill>
                  <a:srgbClr val="0070C0"/>
                </a:solidFill>
              </a:rPr>
              <a:t>295 </a:t>
            </a:r>
            <a:r>
              <a:rPr lang="ru-RU" sz="1800" i="1" dirty="0">
                <a:solidFill>
                  <a:srgbClr val="0070C0"/>
                </a:solidFill>
              </a:rPr>
              <a:t>наборов бытовой химии, </a:t>
            </a:r>
            <a:endParaRPr lang="ru-RU" sz="1800" i="1" dirty="0" smtClean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i="1" dirty="0" smtClean="0">
                <a:solidFill>
                  <a:srgbClr val="0070C0"/>
                </a:solidFill>
              </a:rPr>
              <a:t>162 </a:t>
            </a:r>
            <a:r>
              <a:rPr lang="ru-RU" sz="1800" i="1" dirty="0">
                <a:solidFill>
                  <a:srgbClr val="0070C0"/>
                </a:solidFill>
              </a:rPr>
              <a:t>памперсов для лежачих пожилых людей, </a:t>
            </a:r>
            <a:endParaRPr lang="ru-RU" sz="1800" i="1" dirty="0" smtClean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i="1" dirty="0" smtClean="0">
                <a:solidFill>
                  <a:srgbClr val="0070C0"/>
                </a:solidFill>
              </a:rPr>
              <a:t>180 </a:t>
            </a:r>
            <a:r>
              <a:rPr lang="ru-RU" sz="1800" i="1" dirty="0">
                <a:solidFill>
                  <a:srgbClr val="0070C0"/>
                </a:solidFill>
              </a:rPr>
              <a:t>детских подгузников, </a:t>
            </a:r>
            <a:endParaRPr lang="ru-RU" sz="1800" i="1" dirty="0" smtClean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i="1" dirty="0" smtClean="0">
                <a:solidFill>
                  <a:srgbClr val="0070C0"/>
                </a:solidFill>
              </a:rPr>
              <a:t>60 </a:t>
            </a:r>
            <a:r>
              <a:rPr lang="ru-RU" sz="1800" i="1" dirty="0">
                <a:solidFill>
                  <a:srgbClr val="0070C0"/>
                </a:solidFill>
              </a:rPr>
              <a:t>обогревателей, </a:t>
            </a:r>
            <a:endParaRPr lang="ru-RU" sz="1800" i="1" dirty="0" smtClean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i="1" dirty="0" smtClean="0">
                <a:solidFill>
                  <a:srgbClr val="0070C0"/>
                </a:solidFill>
              </a:rPr>
              <a:t>3320 </a:t>
            </a:r>
            <a:r>
              <a:rPr lang="ru-RU" sz="1800" i="1" dirty="0">
                <a:solidFill>
                  <a:srgbClr val="0070C0"/>
                </a:solidFill>
              </a:rPr>
              <a:t>видов иной помощи(включая посуду, сантехнику, печи электрические и газовые, одеяла, постельное, быттехнику и другое по запросу и по заявке наших подопечных).</a:t>
            </a:r>
          </a:p>
        </p:txBody>
      </p:sp>
    </p:spTree>
    <p:extLst>
      <p:ext uri="{BB962C8B-B14F-4D97-AF65-F5344CB8AC3E}">
        <p14:creationId xmlns:p14="http://schemas.microsoft.com/office/powerpoint/2010/main" val="222685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Объект 1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77932"/>
            <a:ext cx="1849438" cy="246697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4323">
            <a:off x="6717762" y="517165"/>
            <a:ext cx="1845684" cy="20882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193" y="4653136"/>
            <a:ext cx="2699792" cy="13427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935014"/>
            <a:ext cx="2747797" cy="20608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55304">
            <a:off x="6113991" y="2440357"/>
            <a:ext cx="1685655" cy="22475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6815">
            <a:off x="2711240" y="546976"/>
            <a:ext cx="1635646" cy="21808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1238">
            <a:off x="4716016" y="606483"/>
            <a:ext cx="1635646" cy="21808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346" y="3824179"/>
            <a:ext cx="2873277" cy="215495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5771">
            <a:off x="1609832" y="2329680"/>
            <a:ext cx="1851670" cy="246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1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3528" y="530225"/>
            <a:ext cx="8424936" cy="5491163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u="sng" dirty="0" smtClean="0">
                <a:solidFill>
                  <a:srgbClr val="0070C0"/>
                </a:solidFill>
              </a:rPr>
              <a:t>Кому мы помогаем: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70C0"/>
                </a:solidFill>
              </a:rPr>
              <a:t>  инвалидам 1,2,3 группы, </a:t>
            </a:r>
            <a:r>
              <a:rPr lang="ru-RU" sz="2400" dirty="0" smtClean="0">
                <a:solidFill>
                  <a:srgbClr val="0070C0"/>
                </a:solidFill>
              </a:rPr>
              <a:t>детям-инвалидам</a:t>
            </a:r>
            <a:endParaRPr lang="ru-RU" sz="24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9093">
            <a:off x="640137" y="2185990"/>
            <a:ext cx="2568575" cy="3429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745" y="1700807"/>
            <a:ext cx="2703137" cy="20273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527607"/>
            <a:ext cx="1779662" cy="23728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728161"/>
            <a:ext cx="1749112" cy="23321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755799"/>
            <a:ext cx="1707654" cy="22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52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1520" y="530225"/>
            <a:ext cx="8476406" cy="41878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70C0"/>
                </a:solidFill>
              </a:rPr>
              <a:t>  одиноким </a:t>
            </a:r>
            <a:r>
              <a:rPr lang="ru-RU" sz="2400" dirty="0">
                <a:solidFill>
                  <a:srgbClr val="0070C0"/>
                </a:solidFill>
              </a:rPr>
              <a:t>старикам, у которых утеряны либо сгорели </a:t>
            </a:r>
            <a:r>
              <a:rPr lang="ru-RU" sz="2400" dirty="0" smtClean="0">
                <a:solidFill>
                  <a:srgbClr val="0070C0"/>
                </a:solidFill>
              </a:rPr>
              <a:t>документы</a:t>
            </a:r>
            <a:endParaRPr lang="ru-RU" sz="2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549015"/>
            <a:ext cx="2355726" cy="25649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014" y="1481767"/>
            <a:ext cx="1872208" cy="24962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200133"/>
            <a:ext cx="1995686" cy="26609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1982">
            <a:off x="1131840" y="3945909"/>
            <a:ext cx="1563638" cy="20848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3748">
            <a:off x="3484219" y="3693619"/>
            <a:ext cx="2382373" cy="246889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25" y="1484783"/>
            <a:ext cx="2160240" cy="237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57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389</TotalTime>
  <Words>815</Words>
  <Application>Microsoft Office PowerPoint</Application>
  <PresentationFormat>Экран (4:3)</PresentationFormat>
  <Paragraphs>80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Воздушный поток</vt:lpstr>
      <vt:lpstr>Межрегиональная общественная организация гуманитарной помощи  «Русский мир» Мариуполь</vt:lpstr>
      <vt:lpstr>Презентация PowerPoint</vt:lpstr>
      <vt:lpstr>МЫ трудились наравне с волонтерами, которые приезжали со всех уголков России - помочь жителям Мариуполя.</vt:lpstr>
      <vt:lpstr>Коваленко Алла, Ширюкова Оксана, Рыбалка Антон</vt:lpstr>
      <vt:lpstr>Усердным трудом-Мы команда – Русский мир –октябрь 2023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 все неравнодушные жители России</vt:lpstr>
      <vt:lpstr>Презентация PowerPoint</vt:lpstr>
      <vt:lpstr>Презентация PowerPoint</vt:lpstr>
      <vt:lpstr>Наши акции и Добрые дела</vt:lpstr>
      <vt:lpstr>Стерилизация бездомных животных</vt:lpstr>
      <vt:lpstr>Презентация PowerPoint</vt:lpstr>
      <vt:lpstr>Презентация PowerPoint</vt:lpstr>
      <vt:lpstr>Презентация PowerPoint</vt:lpstr>
      <vt:lpstr>Братья наши меньшие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Межрегиональная общественная организация гуманитарной помощи «Русский мир» Мариуполь</dc:title>
  <dc:creator>Пользователь</dc:creator>
  <cp:lastModifiedBy>Пользователь</cp:lastModifiedBy>
  <cp:revision>40</cp:revision>
  <dcterms:created xsi:type="dcterms:W3CDTF">2024-03-05T15:55:37Z</dcterms:created>
  <dcterms:modified xsi:type="dcterms:W3CDTF">2024-03-07T17:33:28Z</dcterms:modified>
</cp:coreProperties>
</file>