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80" r:id="rId4"/>
    <p:sldId id="257" r:id="rId5"/>
    <p:sldId id="279" r:id="rId6"/>
    <p:sldId id="271" r:id="rId7"/>
    <p:sldId id="281" r:id="rId8"/>
    <p:sldId id="272" r:id="rId9"/>
    <p:sldId id="282" r:id="rId10"/>
    <p:sldId id="277" r:id="rId11"/>
    <p:sldId id="284" r:id="rId12"/>
    <p:sldId id="285" r:id="rId13"/>
    <p:sldId id="270" r:id="rId14"/>
  </p:sldIdLst>
  <p:sldSz cx="12192000" cy="6858000"/>
  <p:notesSz cx="6858000" cy="9144000"/>
  <p:embeddedFontLst>
    <p:embeddedFont>
      <p:font typeface="Halvar Eng XTh" charset="0"/>
      <p:regular r:id="rId16"/>
      <p: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Halvar Eng Th" charset="0"/>
      <p:regular r:id="rId22"/>
      <p:italic r:id="rId23"/>
    </p:embeddedFont>
    <p:embeddedFont>
      <p:font typeface="Halvar Eng Md" charset="0"/>
      <p:regular r:id="rId24"/>
      <p:italic r:id="rId25"/>
    </p:embeddedFont>
    <p:embeddedFont>
      <p:font typeface="Calibri Light" pitchFamily="34" charset="0"/>
      <p:regular r:id="rId26"/>
      <p: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B83AE"/>
    <a:srgbClr val="E1B7D0"/>
    <a:srgbClr val="F2E2EC"/>
    <a:srgbClr val="EACEDF"/>
    <a:srgbClr val="252628"/>
    <a:srgbClr val="B0D6C1"/>
    <a:srgbClr val="F2D74B"/>
    <a:srgbClr val="CED853"/>
    <a:srgbClr val="F1B145"/>
    <a:srgbClr val="F2F6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6"/>
    <p:restoredTop sz="95699" autoAdjust="0"/>
  </p:normalViewPr>
  <p:slideViewPr>
    <p:cSldViewPr snapToGrid="0" snapToObjects="1">
      <p:cViewPr varScale="1">
        <p:scale>
          <a:sx n="70" d="100"/>
          <a:sy n="70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3B09B-DF8C-45CC-B8AD-EB61D8DE5757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E69A-C53C-47E9-A4BD-6703AB76F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E69A-C53C-47E9-A4BD-6703AB76F1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3E69A-C53C-47E9-A4BD-6703AB76F17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5E378F-0F26-F14C-B646-956409257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52BAA04-E54A-F149-846C-47F4E5F0D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7EED8C-6BAF-1846-A91F-6DFE7350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5FA-6058-0941-A278-B40248F996EC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1EFD90-7325-6647-9B14-AC3E7347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CCC80A-7FFA-8C46-BA5F-78EAF2475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6A57-29AF-B849-8737-BFAE5CCCB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64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83FAF6-D406-A746-B228-FA24AFAF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30DB75C-8A65-5641-A54F-9F7DB5314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B662DC-FD54-4A4F-A7CB-9EC00F24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5FA-6058-0941-A278-B40248F996EC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BD65F8-0F72-A840-88EF-BA7BDFA4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754D0B-1A5D-C14D-8B24-23CEA457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6A57-29AF-B849-8737-BFAE5CCCB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58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8CCE5EF-9533-1F43-BFAF-C10B58D4D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585EE9C-5CF5-CB4E-BDAC-DE41F39C8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A108B5-6F20-E842-B934-0068EE4A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5FA-6058-0941-A278-B40248F996EC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0B9310-F9B1-E64D-BDAC-C19596E7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96D8D7-94A1-0248-9761-D1791941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6A57-29AF-B849-8737-BFAE5CCCB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943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FBB098-93ED-C24B-93D1-F7C9F47D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74634E-7186-2542-B99A-139CAD31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A468B7-BF91-394E-AA9C-A0D90611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5FA-6058-0941-A278-B40248F996EC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DCC91D-D9F4-7A46-AC68-BEF3D755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1BCB3F-3ABE-9D40-9BFD-7FF784E3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6A57-29AF-B849-8737-BFAE5CCCB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77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687B96-D5F3-5043-8620-8700E97C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C325F3D-7BB2-A54E-BD65-380AEF4F9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881961-29D3-594E-92D8-8F0F5896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5FA-6058-0941-A278-B40248F996EC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2366D2-03AF-6842-B554-E83B5CFB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9DC4E7-8FE7-834F-9651-85718390C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6A57-29AF-B849-8737-BFAE5CCCB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490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2B32E4-372E-9A4B-A40B-B0696419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011C0F-BB33-BF46-9831-01EAA56BD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F017390-F326-FE47-AC0F-93DFBB01D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98C182-1790-944E-97D8-CF3AF05E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5FA-6058-0941-A278-B40248F996EC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3C4A926-9807-2744-9E38-C1CC57A2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3F11BCD-0DB4-D44E-B9B4-DA500AE8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6A57-29AF-B849-8737-BFAE5CCCB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08791-1570-5844-BA5E-068021CE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034993-9344-F84D-AD96-4065A604D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A8B1B2D-44F5-6843-B691-4E717DBEC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ABABF0E-8E50-3A4E-B6AB-03D0B79E5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2F2399C-42B7-4C4E-A336-38A088F42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CBCA3A1-ADC0-FA4A-BAF5-3D53C975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5FA-6058-0941-A278-B40248F996EC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92A9ADF-D281-F14A-A2FD-B065E61C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AE179AF-140E-9049-98D4-1A1AC19A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6A57-29AF-B849-8737-BFAE5CCCB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70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31C547-B0BB-2E41-81F7-D2587889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6ECBFF3-5490-4242-BB0C-35C12C86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5FA-6058-0941-A278-B40248F996EC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57D74CA-3AF7-7544-AF72-236E41E4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BA9938D-7109-2E4B-92C8-ACF3545E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6A57-29AF-B849-8737-BFAE5CCCB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76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9EE9AE7-3DDF-3B44-A6A6-7D06BF40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5FA-6058-0941-A278-B40248F996EC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9224094-30F2-304F-BEEC-096B548B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0CD5F00-DB5B-7A4E-93D9-28D8A69C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6A57-29AF-B849-8737-BFAE5CCCB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9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DEA656-3C26-9941-ABDA-5A5C53A3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B0540D-1576-F645-BB0D-9C22A36A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AE486E-CB2F-5048-9787-89D8EA37B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A10AE2-4625-D84E-BBBE-5057B2D9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5FA-6058-0941-A278-B40248F996EC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6A700EF-9D37-6D44-B0D7-304FA89B9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0EE252-E5AB-894A-9EE8-B913D509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6A57-29AF-B849-8737-BFAE5CCCB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04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642409-AB27-5048-8B9E-0B06657A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52913B3-3707-8F44-993B-A60C1CB10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1E80F3-39C1-2E48-9751-05CECB2FF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EC395F-B0EC-424E-911A-DF50B533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85FA-6058-0941-A278-B40248F996EC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EEA4D80-FC88-CF48-99ED-27419704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9B5F0B-A5C4-FA4F-BC7B-47D0CACE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26A57-29AF-B849-8737-BFAE5CCCB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86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0D6F99-FB91-3D49-AD6B-16A51929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0CBA37-2448-ED45-BA66-FB178D88B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01A768-86B8-4246-BB5E-EF64687C1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685FA-6058-0941-A278-B40248F996EC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A9F6D1-F513-CF4F-A902-9EA8BC434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626FE2-EB3D-5A42-AE10-A4D09EB60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26A57-29AF-B849-8737-BFAE5CCCB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786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BF8E85B-D1EF-7247-AD74-4B468CA42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423" y="3078073"/>
            <a:ext cx="10287681" cy="1039661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Halvar Eng XTh" panose="00000306000000000000" pitchFamily="2" charset="0"/>
              </a:rPr>
              <a:t>«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Halvar Eng XTh" panose="00000306000000000000" pitchFamily="2" charset="0"/>
              </a:rPr>
              <a:t>НЕ Тихий дворик</a:t>
            </a:r>
            <a:r>
              <a:rPr lang="ru-RU" sz="4000" b="1" dirty="0" smtClean="0">
                <a:latin typeface="Halvar Eng XTh" panose="00000306000000000000" pitchFamily="2" charset="0"/>
              </a:rPr>
              <a:t>» </a:t>
            </a:r>
          </a:p>
          <a:p>
            <a:pPr algn="l"/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latin typeface="Halvar Eng XTh" panose="00000306000000000000" pitchFamily="2" charset="0"/>
              </a:rPr>
              <a:t>адрес: г. Мончегорск,  ул.Комсомольская 12А</a:t>
            </a:r>
          </a:p>
          <a:p>
            <a:pPr algn="l"/>
            <a:endParaRPr lang="ru-RU" sz="4000" dirty="0">
              <a:latin typeface="Halvar Eng XTh" panose="00000306000000000000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61F7F2D-47B7-4C75-A6CA-E8D7FCFE4249}"/>
              </a:ext>
            </a:extLst>
          </p:cNvPr>
          <p:cNvSpPr/>
          <p:nvPr/>
        </p:nvSpPr>
        <p:spPr>
          <a:xfrm>
            <a:off x="0" y="-2"/>
            <a:ext cx="966213" cy="6858001"/>
          </a:xfrm>
          <a:prstGeom prst="rect">
            <a:avLst/>
          </a:prstGeom>
          <a:solidFill>
            <a:srgbClr val="E1B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DAF9184-39DC-4CB0-92EF-BD2B5181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9068"/>
            <a:ext cx="4784436" cy="5746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A7CA573-86D6-4E2F-8055-EF38FDE92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248" y="396976"/>
            <a:ext cx="1161061" cy="11639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4F469F0-974E-4FE8-B27B-CA33F67F3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910352" y="4344647"/>
            <a:ext cx="1095628" cy="1095628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1D10ADC9-5E71-22A0-EDA4-F5F5F3726385}"/>
              </a:ext>
            </a:extLst>
          </p:cNvPr>
          <p:cNvSpPr txBox="1">
            <a:spLocks/>
          </p:cNvSpPr>
          <p:nvPr/>
        </p:nvSpPr>
        <p:spPr>
          <a:xfrm>
            <a:off x="1170485" y="4280452"/>
            <a:ext cx="10287681" cy="793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Halvar Eng XTh" panose="00000306000000000000" pitchFamily="2" charset="0"/>
              </a:rPr>
              <a:t>Мария 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Halvar Eng XTh" panose="00000306000000000000" pitchFamily="2" charset="0"/>
              </a:rPr>
              <a:t>Малютина</a:t>
            </a:r>
            <a:endParaRPr lang="ru-RU" sz="4000" b="1" dirty="0" smtClean="0">
              <a:solidFill>
                <a:schemeClr val="bg2">
                  <a:lumMod val="10000"/>
                </a:schemeClr>
              </a:solidFill>
              <a:latin typeface="Halvar Eng XTh" panose="00000306000000000000" pitchFamily="2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A7F01951-7D58-52B1-6D69-3DEF60361A62}"/>
              </a:ext>
            </a:extLst>
          </p:cNvPr>
          <p:cNvSpPr txBox="1">
            <a:spLocks/>
          </p:cNvSpPr>
          <p:nvPr/>
        </p:nvSpPr>
        <p:spPr>
          <a:xfrm>
            <a:off x="9248293" y="6275660"/>
            <a:ext cx="2788510" cy="774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Halvar Eng XTh" panose="00000306000000000000" pitchFamily="2" charset="0"/>
              </a:rPr>
              <a:t>Мончегорск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lvar Eng XTh" panose="00000306000000000000" pitchFamily="2" charset="0"/>
              </a:rPr>
              <a:t>2023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Halvar Eng XTh" panose="00000306000000000000" pitchFamily="2" charset="0"/>
            </a:endParaRPr>
          </a:p>
        </p:txBody>
      </p:sp>
      <p:pic>
        <p:nvPicPr>
          <p:cNvPr id="16386" name="Picture 2" descr="Празднование года Общероссийской акции взаимопомощи #МыВмест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423" y="396976"/>
            <a:ext cx="3668013" cy="2171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359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8012DD-CC91-43B6-B873-B21B3B1F08F7}"/>
              </a:ext>
            </a:extLst>
          </p:cNvPr>
          <p:cNvSpPr/>
          <p:nvPr/>
        </p:nvSpPr>
        <p:spPr>
          <a:xfrm>
            <a:off x="0" y="0"/>
            <a:ext cx="12192000" cy="1367782"/>
          </a:xfrm>
          <a:prstGeom prst="rect">
            <a:avLst/>
          </a:prstGeom>
          <a:solidFill>
            <a:srgbClr val="E1B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14D67DA-5A5E-4E56-AAEC-AE86D0B1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2" y="42219"/>
            <a:ext cx="9220201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Источники финансирования </a:t>
            </a: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ПРОЕКТА</a:t>
            </a:r>
            <a:endParaRPr lang="ru-RU" sz="4800" dirty="0"/>
          </a:p>
        </p:txBody>
      </p:sp>
      <p:pic>
        <p:nvPicPr>
          <p:cNvPr id="7170" name="Picture 2" descr="https://sun9-11.userapi.com/impg/QHbwfPk5UsUCtivFRd0jX8dwwTvH4iSnBREuRg/ewEJe-C_9fE.jpg?size=864x1080&amp;quality=95&amp;sign=653ad9166c38f2063eabb93f623cf762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67782"/>
            <a:ext cx="6766559" cy="534860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7104185" y="2250831"/>
            <a:ext cx="44453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Halvar Eng Th" panose="00000306000000000000" pitchFamily="2" charset="0"/>
              </a:rPr>
              <a:t>В рамках марафона «Понеслось 2022» от компании ПАО «ГМК «Норильский никель» реализовано:  </a:t>
            </a:r>
            <a:r>
              <a:rPr lang="ru-RU" sz="2000" b="1" dirty="0" smtClean="0">
                <a:latin typeface="Halvar Eng Th" panose="00000306000000000000" pitchFamily="2" charset="0"/>
              </a:rPr>
              <a:t>1 099 862</a:t>
            </a:r>
            <a:r>
              <a:rPr lang="ru-RU" sz="2000" dirty="0" smtClean="0">
                <a:latin typeface="Halvar Eng Th" panose="00000306000000000000" pitchFamily="2" charset="0"/>
              </a:rPr>
              <a:t> рублей</a:t>
            </a:r>
          </a:p>
          <a:p>
            <a:pPr>
              <a:defRPr/>
            </a:pPr>
            <a:r>
              <a:rPr lang="ru-RU" sz="2000" dirty="0" smtClean="0">
                <a:latin typeface="Halvar Eng Th" panose="00000306000000000000" pitchFamily="2" charset="0"/>
              </a:rPr>
              <a:t>Вклад малого бизнеса  и волонтеров составил: </a:t>
            </a:r>
            <a:r>
              <a:rPr lang="ru-RU" sz="2000" b="1" dirty="0" smtClean="0">
                <a:latin typeface="Halvar Eng Th" panose="00000306000000000000" pitchFamily="2" charset="0"/>
              </a:rPr>
              <a:t>2 868 193 </a:t>
            </a:r>
            <a:r>
              <a:rPr lang="ru-RU" sz="2000" dirty="0" smtClean="0">
                <a:latin typeface="Halvar Eng Th" panose="00000306000000000000" pitchFamily="2" charset="0"/>
              </a:rPr>
              <a:t>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04185" y="1509397"/>
            <a:ext cx="4768947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07570" y="1509397"/>
            <a:ext cx="3249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РЕАЛИЗОВАНО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04185" y="4348947"/>
            <a:ext cx="64476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Halvar Eng Th" panose="00000306000000000000" pitchFamily="2" charset="0"/>
              </a:rPr>
              <a:t>- Проведены земельные работы территории</a:t>
            </a:r>
          </a:p>
          <a:p>
            <a:pPr fontAlgn="base"/>
            <a:r>
              <a:rPr lang="ru-RU" sz="2000" dirty="0" smtClean="0">
                <a:latin typeface="Halvar Eng Th" panose="00000306000000000000" pitchFamily="2" charset="0"/>
              </a:rPr>
              <a:t>- Выровнено земельное основание территории</a:t>
            </a:r>
          </a:p>
          <a:p>
            <a:pPr fontAlgn="base">
              <a:buFontTx/>
              <a:buChar char="-"/>
            </a:pPr>
            <a:r>
              <a:rPr lang="ru-RU" sz="2000" dirty="0" smtClean="0">
                <a:latin typeface="Halvar Eng Th" panose="00000306000000000000" pitchFamily="2" charset="0"/>
              </a:rPr>
              <a:t> Тропинки уложены </a:t>
            </a:r>
            <a:r>
              <a:rPr lang="ru-RU" sz="2000" dirty="0" err="1" smtClean="0">
                <a:latin typeface="Halvar Eng Th" panose="00000306000000000000" pitchFamily="2" charset="0"/>
              </a:rPr>
              <a:t>георешеткой</a:t>
            </a:r>
            <a:endParaRPr lang="ru-RU" sz="2000" dirty="0" smtClean="0">
              <a:latin typeface="Halvar Eng Th" panose="00000306000000000000" pitchFamily="2" charset="0"/>
            </a:endParaRPr>
          </a:p>
          <a:p>
            <a:pPr fontAlgn="base">
              <a:buFontTx/>
              <a:buChar char="-"/>
            </a:pPr>
            <a:r>
              <a:rPr lang="ru-RU" sz="2000" dirty="0" smtClean="0">
                <a:latin typeface="Halvar Eng Th" panose="00000306000000000000" pitchFamily="2" charset="0"/>
              </a:rPr>
              <a:t> Установлены бордюры</a:t>
            </a:r>
          </a:p>
          <a:p>
            <a:pPr fontAlgn="base">
              <a:buFontTx/>
              <a:buChar char="-"/>
            </a:pPr>
            <a:r>
              <a:rPr lang="ru-RU" sz="2000" dirty="0" smtClean="0">
                <a:latin typeface="Halvar Eng Th" panose="00000306000000000000" pitchFamily="2" charset="0"/>
              </a:rPr>
              <a:t> Подготовлено основание площадки БОЧЧА</a:t>
            </a:r>
          </a:p>
          <a:p>
            <a:pPr fontAlgn="base">
              <a:buFontTx/>
              <a:buChar char="-"/>
            </a:pPr>
            <a:r>
              <a:rPr lang="ru-RU" sz="2000" dirty="0" smtClean="0">
                <a:latin typeface="Halvar Eng Th" panose="00000306000000000000" pitchFamily="2" charset="0"/>
              </a:rPr>
              <a:t> Подготовлена площадка</a:t>
            </a:r>
          </a:p>
          <a:p>
            <a:pPr fontAlgn="base"/>
            <a:r>
              <a:rPr lang="ru-RU" sz="2000" dirty="0" smtClean="0">
                <a:latin typeface="Halvar Eng Th" panose="00000306000000000000" pitchFamily="2" charset="0"/>
              </a:rPr>
              <a:t>- Закуплены 8 скамеек и 3 урны.</a:t>
            </a:r>
            <a:endParaRPr lang="ru-RU" sz="2000" dirty="0"/>
          </a:p>
        </p:txBody>
      </p:sp>
      <p:sp>
        <p:nvSpPr>
          <p:cNvPr id="7172" name="AutoShape 4" descr="Комбинат Добра | Огромное спасибо всем неравнодушным🔥🧯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237" y="5472332"/>
            <a:ext cx="772323" cy="124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519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8012DD-CC91-43B6-B873-B21B3B1F08F7}"/>
              </a:ext>
            </a:extLst>
          </p:cNvPr>
          <p:cNvSpPr/>
          <p:nvPr/>
        </p:nvSpPr>
        <p:spPr>
          <a:xfrm>
            <a:off x="0" y="0"/>
            <a:ext cx="12192000" cy="1367782"/>
          </a:xfrm>
          <a:prstGeom prst="rect">
            <a:avLst/>
          </a:prstGeom>
          <a:solidFill>
            <a:srgbClr val="E1B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14D67DA-5A5E-4E56-AAEC-AE86D0B1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2" y="42219"/>
            <a:ext cx="9220201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Источники финансирования </a:t>
            </a: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ПРОЕКТА</a:t>
            </a:r>
            <a:endParaRPr lang="ru-RU" sz="4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28307" y="1509397"/>
          <a:ext cx="11377749" cy="4142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85906"/>
                <a:gridCol w="4991843"/>
              </a:tblGrid>
              <a:tr h="4850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РЕАЛИЗОВАНО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base"/>
                      <a:endParaRPr lang="ru-RU" sz="1800" b="0" i="0" u="none" strike="noStrike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4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В рамках марафона «Понеслось 2022» от компании ПАО «ГМК «Норильский никель» реализовано: 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1 099 862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 рублей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Вклад малого бизнеса  и волонтеров составил: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2 868 193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Проведены земельные работы территории 1092 кв.м на против здания.</a:t>
                      </a:r>
                    </a:p>
                    <a:p>
                      <a:pPr rtl="0" fontAlgn="base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Тропинки и места где будут ходить люди уложены георешеткой, выровнено земельное основание территории, установлены бордюры, подготовлена площадка под игру БОЧЧА, установлен трамплин и парашютный тренажер.</a:t>
                      </a:r>
                    </a:p>
                    <a:p>
                      <a:pPr rtl="0" fontAlgn="base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Закуплены 8 скамеек и 3 урны.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ПЛАН УЧАСТИЯ В ГРАНТАХ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ase"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</a:tr>
              <a:tr h="849085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Грант «Мир новых возможностей» от ПАО «ГМК «Норильский никель» -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6 500 000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рублей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Halvar Eng Th" panose="00000306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- Сцена с пандусом</a:t>
                      </a:r>
                    </a:p>
                    <a:p>
                      <a:pPr marL="0" algn="l" defTabSz="914400" rtl="0" eaLnBrk="1" fontAlgn="base" latinLnBrk="0" hangingPunct="1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 Ограждение</a:t>
                      </a:r>
                    </a:p>
                    <a:p>
                      <a:pPr marL="0" algn="l" defTabSz="914400" rtl="0" eaLnBrk="1" fontAlgn="base" latinLnBrk="0" hangingPunct="1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 Водоотведение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Halvar Eng Th" panose="00000306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88923" y="2307102"/>
            <a:ext cx="41030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defRPr/>
            </a:pPr>
            <a:r>
              <a:rPr lang="ru-RU" dirty="0" smtClean="0">
                <a:latin typeface="Halvar Eng Th" panose="00000306000000000000" pitchFamily="2" charset="0"/>
              </a:rPr>
              <a:t>Выигран Грант </a:t>
            </a:r>
            <a:r>
              <a:rPr lang="ru-RU" dirty="0" smtClean="0">
                <a:latin typeface="Halvar Eng Th" panose="00000306000000000000" pitchFamily="2" charset="0"/>
              </a:rPr>
              <a:t>«Мир новых возможностей» от ПАО «ГМК «Норильский никель» </a:t>
            </a:r>
            <a:r>
              <a:rPr lang="ru-RU" b="1" dirty="0" smtClean="0">
                <a:latin typeface="Halvar Eng Th" panose="00000306000000000000" pitchFamily="2" charset="0"/>
              </a:rPr>
              <a:t>6 500 000 </a:t>
            </a:r>
            <a:r>
              <a:rPr lang="ru-RU" b="1" dirty="0" smtClean="0">
                <a:latin typeface="Halvar Eng Th" panose="00000306000000000000" pitchFamily="2" charset="0"/>
              </a:rPr>
              <a:t>рублей </a:t>
            </a:r>
            <a:r>
              <a:rPr lang="ru-RU" dirty="0" smtClean="0">
                <a:latin typeface="Halvar Eng Th" panose="00000306000000000000" pitchFamily="2" charset="0"/>
              </a:rPr>
              <a:t>на локацию  </a:t>
            </a:r>
            <a:r>
              <a:rPr lang="ru-RU" b="1" dirty="0" smtClean="0">
                <a:latin typeface="Halvar Eng Th" panose="00000306000000000000" pitchFamily="2" charset="0"/>
              </a:rPr>
              <a:t>«Сценическая площадка ГРАНИ»</a:t>
            </a:r>
          </a:p>
          <a:p>
            <a:pPr fontAlgn="base">
              <a:defRPr/>
            </a:pPr>
            <a:endParaRPr lang="ru-RU" dirty="0" smtClean="0">
              <a:latin typeface="Halvar Eng Th" panose="00000306000000000000" pitchFamily="2" charset="0"/>
            </a:endParaRPr>
          </a:p>
          <a:p>
            <a:pPr fontAlgn="base">
              <a:defRPr/>
            </a:pPr>
            <a:r>
              <a:rPr lang="ru-RU" b="1" dirty="0" smtClean="0">
                <a:latin typeface="Halvar Eng Th" panose="00000306000000000000" pitchFamily="2" charset="0"/>
              </a:rPr>
              <a:t>                           </a:t>
            </a:r>
            <a:endParaRPr lang="ru-RU" sz="2400" b="1" dirty="0">
              <a:latin typeface="Halvar Eng Th" panose="00000306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88923" y="1509397"/>
            <a:ext cx="3784209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99938" y="1509397"/>
            <a:ext cx="3249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Выигранный ГРАНТ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698" name="AutoShape 2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Положение БП Мир новых возможностей_для сайта.doc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8923" y="4061428"/>
            <a:ext cx="3784209" cy="193551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60375" y="2235697"/>
            <a:ext cx="72862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- 1 оборудованная, общественная, инклюзивная безопасная сценическая площадка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 - участники: 120 инвалидов, 35 семей детей инвалидов 30% города Мончегорска</a:t>
            </a:r>
            <a:r>
              <a:rPr lang="ru-RU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подготовлены к работе с людьми с инвалидностью 17 волонтеров и 3    специалиста культуры</a:t>
            </a:r>
            <a:r>
              <a:rPr lang="ru-RU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сформировано 3 творческих коллектива среди людей с ОВЗ</a:t>
            </a:r>
            <a:r>
              <a:rPr lang="ru-RU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будет проведено 222 практических творческих занятий</a:t>
            </a:r>
            <a:r>
              <a:rPr lang="ru-RU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будет проведено 12  концертных мероприятий</a:t>
            </a:r>
            <a:r>
              <a:rPr lang="ru-RU" dirty="0" smtClean="0"/>
              <a:t>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120 семей инвалидов получат моральную поддержку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- 120 человек с ОВЗ и инвалидов обучатся театральному искусству, пению, танцам;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375" y="1724841"/>
            <a:ext cx="381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Количественные показатели Гранта: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65194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8012DD-CC91-43B6-B873-B21B3B1F08F7}"/>
              </a:ext>
            </a:extLst>
          </p:cNvPr>
          <p:cNvSpPr/>
          <p:nvPr/>
        </p:nvSpPr>
        <p:spPr>
          <a:xfrm>
            <a:off x="0" y="0"/>
            <a:ext cx="12192000" cy="1367782"/>
          </a:xfrm>
          <a:prstGeom prst="rect">
            <a:avLst/>
          </a:prstGeom>
          <a:solidFill>
            <a:srgbClr val="E1B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14D67DA-5A5E-4E56-AAEC-AE86D0B1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2" y="42219"/>
            <a:ext cx="9220201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Источники финансирования </a:t>
            </a: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ПРОЕКТА</a:t>
            </a:r>
            <a:endParaRPr lang="ru-RU" sz="4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28307" y="1509397"/>
          <a:ext cx="11377749" cy="4142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85906"/>
                <a:gridCol w="4991843"/>
              </a:tblGrid>
              <a:tr h="4850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РЕАЛИЗОВАНО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 fontAlgn="base"/>
                      <a:endParaRPr lang="ru-RU" sz="1800" b="0" i="0" u="none" strike="noStrike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4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В рамках марафона «Понеслось 2022» от компании ПАО «ГМК «Норильский никель» реализовано: 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1 099 862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 рублей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Вклад малого бизнеса  и волонтеров составил: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2 868 193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Проведены земельные работы территории 1092 кв.м на против здания.</a:t>
                      </a:r>
                    </a:p>
                    <a:p>
                      <a:pPr rtl="0" fontAlgn="base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Тропинки и места где будут ходить люди уложены георешеткой, выровнено земельное основание территории, установлены бордюры, подготовлена площадка под игру БОЧЧА, установлен трамплин и парашютный тренажер.</a:t>
                      </a:r>
                    </a:p>
                    <a:p>
                      <a:pPr rtl="0" fontAlgn="base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Закуплены 8 скамеек и 3 урны.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ПЛАН УЧАСТИЯ В ГРАНТАХ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base"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</a:tr>
              <a:tr h="849085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Грант «Мир новых возможностей» от ПАО «ГМК «Норильский никель» -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6 500 000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рублей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Halvar Eng Th" panose="00000306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- Сцена с пандусом</a:t>
                      </a:r>
                    </a:p>
                    <a:p>
                      <a:pPr marL="0" algn="l" defTabSz="914400" rtl="0" eaLnBrk="1" fontAlgn="base" latinLnBrk="0" hangingPunct="1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 Ограждение</a:t>
                      </a:r>
                    </a:p>
                    <a:p>
                      <a:pPr marL="0" algn="l" defTabSz="914400" rtl="0" eaLnBrk="1" fontAlgn="base" latinLnBrk="0" hangingPunct="1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 Водоотведение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Halvar Eng Th" panose="00000306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88923" y="2307102"/>
            <a:ext cx="41030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defRPr/>
            </a:pPr>
            <a:r>
              <a:rPr lang="ru-RU" dirty="0" smtClean="0">
                <a:latin typeface="Halvar Eng Th" panose="00000306000000000000" pitchFamily="2" charset="0"/>
              </a:rPr>
              <a:t>Выигран </a:t>
            </a:r>
            <a:r>
              <a:rPr lang="ru-RU" dirty="0" smtClean="0">
                <a:latin typeface="Halvar Eng Th" panose="00000306000000000000" pitchFamily="2" charset="0"/>
              </a:rPr>
              <a:t>Грант образовательно-просветительской программы «Школа горожанина» от Агентства развития Мончегорска совместно с Центром компетенций Ленинградской области </a:t>
            </a:r>
            <a:r>
              <a:rPr lang="ru-RU" b="1" dirty="0" smtClean="0">
                <a:latin typeface="Halvar Eng Th" panose="00000306000000000000" pitchFamily="2" charset="0"/>
              </a:rPr>
              <a:t>550 </a:t>
            </a:r>
            <a:r>
              <a:rPr lang="ru-RU" b="1" dirty="0" smtClean="0">
                <a:latin typeface="Halvar Eng Th" panose="00000306000000000000" pitchFamily="2" charset="0"/>
              </a:rPr>
              <a:t>000 рублей</a:t>
            </a:r>
            <a:r>
              <a:rPr lang="ru-RU" dirty="0" smtClean="0">
                <a:latin typeface="Halvar Eng Th" panose="00000306000000000000" pitchFamily="2" charset="0"/>
              </a:rPr>
              <a:t> на локацию  </a:t>
            </a:r>
            <a:r>
              <a:rPr lang="ru-RU" b="1" dirty="0" smtClean="0">
                <a:latin typeface="Halvar Eng Th" panose="00000306000000000000" pitchFamily="2" charset="0"/>
              </a:rPr>
              <a:t>«Зона отдыха и настольных </a:t>
            </a:r>
            <a:r>
              <a:rPr lang="ru-RU" b="1" dirty="0" smtClean="0">
                <a:latin typeface="Halvar Eng Th" panose="00000306000000000000" pitchFamily="2" charset="0"/>
              </a:rPr>
              <a:t>игр»</a:t>
            </a:r>
            <a:endParaRPr lang="ru-RU" b="1" dirty="0" smtClean="0">
              <a:latin typeface="Halvar Eng Th" panose="00000306000000000000" pitchFamily="2" charset="0"/>
            </a:endParaRPr>
          </a:p>
          <a:p>
            <a:pPr fontAlgn="base">
              <a:defRPr/>
            </a:pPr>
            <a:endParaRPr lang="ru-RU" dirty="0" smtClean="0">
              <a:latin typeface="Halvar Eng Th" panose="00000306000000000000" pitchFamily="2" charset="0"/>
            </a:endParaRPr>
          </a:p>
          <a:p>
            <a:pPr fontAlgn="base">
              <a:defRPr/>
            </a:pPr>
            <a:r>
              <a:rPr lang="ru-RU" b="1" dirty="0" smtClean="0">
                <a:latin typeface="Halvar Eng Th" panose="00000306000000000000" pitchFamily="2" charset="0"/>
              </a:rPr>
              <a:t>                           </a:t>
            </a:r>
            <a:endParaRPr lang="ru-RU" sz="2400" b="1" dirty="0">
              <a:latin typeface="Halvar Eng Th" panose="00000306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88923" y="1509397"/>
            <a:ext cx="3784209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99938" y="1509397"/>
            <a:ext cx="3249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Выигранный ГРАНТ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698" name="AutoShape 2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Положение БП Мир новых возможностей_для сайта.doc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EAQs1aFAKn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2521334"/>
            <a:ext cx="7136747" cy="39357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81686" y="1724841"/>
            <a:ext cx="499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выигранные средства приобретена беседка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519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788279C-F802-4127-B730-A58001C6CF02}"/>
              </a:ext>
            </a:extLst>
          </p:cNvPr>
          <p:cNvSpPr/>
          <p:nvPr/>
        </p:nvSpPr>
        <p:spPr>
          <a:xfrm>
            <a:off x="0" y="5061581"/>
            <a:ext cx="12192000" cy="1796419"/>
          </a:xfrm>
          <a:prstGeom prst="rect">
            <a:avLst/>
          </a:prstGeom>
          <a:solidFill>
            <a:srgbClr val="E1B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7F18CE-34A0-E54A-ACC0-1C737339A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80894"/>
            <a:ext cx="12192000" cy="174810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БЛАГОДАРЮ ЗА ВНИМАНИЕ!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DAF9184-39DC-4CB0-92EF-BD2B5181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4277"/>
            <a:ext cx="4784436" cy="5746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4F469F0-974E-4FE8-B27B-CA33F67F3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10302424" y="4513767"/>
            <a:ext cx="1095628" cy="10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2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8012DD-CC91-43B6-B873-B21B3B1F08F7}"/>
              </a:ext>
            </a:extLst>
          </p:cNvPr>
          <p:cNvSpPr/>
          <p:nvPr/>
        </p:nvSpPr>
        <p:spPr>
          <a:xfrm>
            <a:off x="0" y="0"/>
            <a:ext cx="12192000" cy="1367782"/>
          </a:xfrm>
          <a:prstGeom prst="rect">
            <a:avLst/>
          </a:prstGeom>
          <a:solidFill>
            <a:srgbClr val="E1B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8773D4-A2DC-4C7E-ACB6-2C993B44008E}"/>
              </a:ext>
            </a:extLst>
          </p:cNvPr>
          <p:cNvSpPr txBox="1"/>
          <p:nvPr/>
        </p:nvSpPr>
        <p:spPr>
          <a:xfrm>
            <a:off x="506695" y="1636867"/>
            <a:ext cx="56614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2800">
                <a:latin typeface="Halvar Eng Th" panose="00000306000000000000" pitchFamily="2" charset="0"/>
              </a:defRPr>
            </a:lvl1pPr>
          </a:lstStyle>
          <a:p>
            <a:r>
              <a:rPr lang="ru-RU" sz="2400" dirty="0" smtClean="0"/>
              <a:t>Адрес группы «НЕ Тихий дворик» </a:t>
            </a:r>
            <a:r>
              <a:rPr lang="ru-RU" sz="2400" dirty="0" err="1" smtClean="0"/>
              <a:t>ВКонтакте</a:t>
            </a:r>
            <a:r>
              <a:rPr lang="ru-RU" sz="2400" dirty="0" smtClean="0"/>
              <a:t>: </a:t>
            </a:r>
            <a:r>
              <a:rPr lang="en-US" sz="2400" b="1" dirty="0" smtClean="0"/>
              <a:t>https://vk.com/public214218421</a:t>
            </a:r>
            <a:endParaRPr lang="ru-RU" sz="2400" b="1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62FE0D4-4F03-40C0-BF4F-91778142E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023" y="83033"/>
            <a:ext cx="2569497" cy="25694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3423EF9-902E-41C4-9EF2-35DE75A23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9152" y="5013927"/>
            <a:ext cx="1385238" cy="1201284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14D67DA-5A5E-4E56-AAEC-AE86D0B1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834"/>
            <a:ext cx="5932990" cy="13255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ИНФОРМАЦИЯ ПО РЕАЛИЗАЦИИ ПРОЕКТА</a:t>
            </a:r>
            <a:endParaRPr lang="ru-RU" sz="4800" dirty="0"/>
          </a:p>
        </p:txBody>
      </p:sp>
      <p:pic>
        <p:nvPicPr>
          <p:cNvPr id="1026" name="Picture 2" descr="http://qrcoder.ru/code/?https%3A%2F%2Fvk.com%2Fpublic214218421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8857" y="2652530"/>
            <a:ext cx="3309533" cy="3309533"/>
          </a:xfrm>
          <a:prstGeom prst="rect">
            <a:avLst/>
          </a:prstGeom>
          <a:noFill/>
        </p:spPr>
      </p:pic>
      <p:sp>
        <p:nvSpPr>
          <p:cNvPr id="1030" name="AutoShape 6" descr="https://kombinatdobra.ru/assets/static/images/logo.svg?id=0a19233f029ffb569f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kombinatdobra.ru/assets/static/images/logo.svg?id=0a19233f029ffb569f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Норильский никель | Forbes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Норильский никель | Forbes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ГМК «Норильский никель» / Network - АКМ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12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8012DD-CC91-43B6-B873-B21B3B1F08F7}"/>
              </a:ext>
            </a:extLst>
          </p:cNvPr>
          <p:cNvSpPr/>
          <p:nvPr/>
        </p:nvSpPr>
        <p:spPr>
          <a:xfrm>
            <a:off x="0" y="0"/>
            <a:ext cx="12192000" cy="1367782"/>
          </a:xfrm>
          <a:prstGeom prst="rect">
            <a:avLst/>
          </a:prstGeom>
          <a:solidFill>
            <a:srgbClr val="E1B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62FE0D4-4F03-40C0-BF4F-91778142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023" y="83033"/>
            <a:ext cx="2569497" cy="25694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3423EF9-902E-41C4-9EF2-35DE75A23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152" y="5013927"/>
            <a:ext cx="1385238" cy="1201284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14D67DA-5A5E-4E56-AAEC-AE86D0B1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3834"/>
            <a:ext cx="8628823" cy="13255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АУДИТОРИЯ, ЦЕЛИ, ЗАДАЧИ, ПАРТНЕРЫ</a:t>
            </a:r>
            <a:endParaRPr lang="ru-RU" sz="4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4634" y="1645920"/>
          <a:ext cx="10481912" cy="47471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01774"/>
                <a:gridCol w="2301774"/>
                <a:gridCol w="2939182"/>
                <a:gridCol w="2939182"/>
              </a:tblGrid>
              <a:tr h="5104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АУДИТОРИЯ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ЦЕЛЬ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ЗАДАЧИ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ПАРТНЕРЫ</a:t>
                      </a:r>
                      <a:endParaRPr lang="ru-RU" sz="2000" dirty="0"/>
                    </a:p>
                  </a:txBody>
                  <a:tcPr/>
                </a:tc>
              </a:tr>
              <a:tr h="39294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Инвалиды(семьи  инвалидов)</a:t>
                      </a:r>
                    </a:p>
                    <a:p>
                      <a:pPr marL="0" algn="l" defTabSz="914400" rtl="0" eaLnBrk="1" latinLnBrk="0" hangingPunct="1">
                        <a:buFontTx/>
                        <a:buNone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Halvar Eng Th" panose="00000306000000000000" pitchFamily="2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Граждане пожилого возраста</a:t>
                      </a:r>
                    </a:p>
                    <a:p>
                      <a:pPr marL="0" algn="l" defTabSz="914400" rtl="0" eaLnBrk="1" latinLnBrk="0" hangingPunct="1">
                        <a:buFontTx/>
                        <a:buNone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Halvar Eng Th" panose="00000306000000000000" pitchFamily="2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Боевое братство(ветераны боевых действий)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Создание в городской среде общественного пространства с благоприятными условиями для отдыха и досуга, занятия спортом и творчеством для целевой аудитории, а также для социализации и интеграции в общество лиц с ОВЗ.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внешнее обустройство и предметное оборудование с применением инклюзивных элементов;</a:t>
                      </a:r>
                    </a:p>
                    <a:p>
                      <a:pPr>
                        <a:buFontTx/>
                        <a:buNone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Halvar Eng Th" panose="00000306000000000000" pitchFamily="2" charset="0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повышение качества (безопасности, привлекательности и уровня комфорта) городской среды;</a:t>
                      </a:r>
                    </a:p>
                    <a:p>
                      <a:pPr>
                        <a:buFontTx/>
                        <a:buNone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Halvar Eng Th" panose="00000306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- развитие адаптивной физической культуры, творческого самовыражения  на свежем воздухе;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Соискатели для проведения мероприятий,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Halvar Eng Th" panose="00000306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Отдел культуры города Мончегорска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Halvar Eng Th" panose="00000306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Комитет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 по физической культуре и спорту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Halvar Eng Th" panose="00000306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Различные творческие коллективы города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Halvar Eng Th" panose="00000306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-Волонтеры</a:t>
                      </a: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Halvar Eng Th" panose="00000306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-ГОАУСОН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600" kern="1200" baseline="0" dirty="0" err="1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Мончегорский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 КЦСОН»</a:t>
                      </a:r>
                    </a:p>
                    <a:p>
                      <a:endParaRPr lang="ru-RU" sz="1600" kern="1200" baseline="0" dirty="0" smtClean="0">
                        <a:solidFill>
                          <a:schemeClr val="tx1"/>
                        </a:solidFill>
                        <a:latin typeface="Halvar Eng Th" panose="00000306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Halvar Eng Th" panose="00000306000000000000" pitchFamily="2" charset="0"/>
                          <a:ea typeface="+mn-ea"/>
                          <a:cs typeface="+mn-cs"/>
                        </a:rPr>
                        <a:t>-СОНКО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Halvar Eng Th" panose="00000306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698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8012DD-CC91-43B6-B873-B21B3B1F08F7}"/>
              </a:ext>
            </a:extLst>
          </p:cNvPr>
          <p:cNvSpPr/>
          <p:nvPr/>
        </p:nvSpPr>
        <p:spPr>
          <a:xfrm>
            <a:off x="0" y="0"/>
            <a:ext cx="12192000" cy="1367782"/>
          </a:xfrm>
          <a:prstGeom prst="rect">
            <a:avLst/>
          </a:prstGeom>
          <a:solidFill>
            <a:srgbClr val="E1B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62FE0D4-4F03-40C0-BF4F-91778142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023" y="83033"/>
            <a:ext cx="2569497" cy="25694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3423EF9-902E-41C4-9EF2-35DE75A23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152" y="5013927"/>
            <a:ext cx="1385238" cy="1201284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14D67DA-5A5E-4E56-AAEC-AE86D0B1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69" y="183834"/>
            <a:ext cx="9755660" cy="13255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РАСПОЛОЖЕНИЕ МЕСТА БЛАГОУСТРОЙСТВА В ГОРОДСКОМ ПРОСТРАНСТВЕ</a:t>
            </a:r>
            <a:endParaRPr lang="ru-RU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3855" y="1509397"/>
            <a:ext cx="8353167" cy="459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5400000">
            <a:off x="5737656" y="3496964"/>
            <a:ext cx="1326288" cy="82378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988908" y="2795661"/>
            <a:ext cx="1326290" cy="286265"/>
          </a:xfrm>
          <a:prstGeom prst="wedgeRectCallout">
            <a:avLst>
              <a:gd name="adj1" fmla="val -20833"/>
              <a:gd name="adj2" fmla="val 82172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b="1" dirty="0" smtClean="0">
              <a:solidFill>
                <a:schemeClr val="tx1"/>
              </a:solidFill>
            </a:endParaRP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“НЕ тихий дворик” </a:t>
            </a:r>
          </a:p>
          <a:p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 rot="5400000">
            <a:off x="9935538" y="2947889"/>
            <a:ext cx="1994703" cy="1690253"/>
          </a:xfrm>
          <a:prstGeom prst="wedgeRectCallout">
            <a:avLst>
              <a:gd name="adj1" fmla="val -20833"/>
              <a:gd name="adj2" fmla="val 82172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ru-RU" sz="1000" b="1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СОНКО расположены на Комсомольской 12А: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ММО МОО «ВОИ»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Совет ветеранов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Боевое братство</a:t>
            </a:r>
            <a:r>
              <a:rPr lang="ru-RU" sz="1000" dirty="0" smtClean="0">
                <a:solidFill>
                  <a:schemeClr val="tx1"/>
                </a:solidFill>
              </a:rPr>
              <a:t/>
            </a:r>
            <a:br>
              <a:rPr lang="ru-RU" sz="1000" dirty="0" smtClean="0">
                <a:solidFill>
                  <a:schemeClr val="tx1"/>
                </a:solidFill>
              </a:rPr>
            </a:b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98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8012DD-CC91-43B6-B873-B21B3B1F08F7}"/>
              </a:ext>
            </a:extLst>
          </p:cNvPr>
          <p:cNvSpPr/>
          <p:nvPr/>
        </p:nvSpPr>
        <p:spPr>
          <a:xfrm>
            <a:off x="0" y="0"/>
            <a:ext cx="12192000" cy="1367782"/>
          </a:xfrm>
          <a:prstGeom prst="rect">
            <a:avLst/>
          </a:prstGeom>
          <a:solidFill>
            <a:srgbClr val="E1B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62FE0D4-4F03-40C0-BF4F-91778142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023" y="83033"/>
            <a:ext cx="2569497" cy="25694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3423EF9-902E-41C4-9EF2-35DE75A23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152" y="5013927"/>
            <a:ext cx="1385238" cy="1201284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14D67DA-5A5E-4E56-AAEC-AE86D0B1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834"/>
            <a:ext cx="5932990" cy="13255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ВИЗУАЛИЗАЦИЯ ПРОЕКТА</a:t>
            </a:r>
            <a:endParaRPr lang="ru-RU" sz="4800" dirty="0"/>
          </a:p>
        </p:txBody>
      </p:sp>
      <p:pic>
        <p:nvPicPr>
          <p:cNvPr id="7" name="Рисунок 6" descr="6ba5cc09-5b4f-4b1b-bc17-a2d3b019b5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21" y="1564834"/>
            <a:ext cx="8425701" cy="4650377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>
          <a:xfrm>
            <a:off x="6454344" y="1799967"/>
            <a:ext cx="1659926" cy="403653"/>
          </a:xfrm>
          <a:prstGeom prst="wedgeRectCallout">
            <a:avLst>
              <a:gd name="adj1" fmla="val -20833"/>
              <a:gd name="adj2" fmla="val 82172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Площадка для занятий по      прыжкам с парашютом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7337854" y="3842951"/>
            <a:ext cx="1451920" cy="679621"/>
          </a:xfrm>
          <a:prstGeom prst="wedgeRectCallout">
            <a:avLst>
              <a:gd name="adj1" fmla="val -20833"/>
              <a:gd name="adj2" fmla="val 82172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Площадка для игр в БОЧЧА, городки, (зимой ледяные горки)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555524" y="1799967"/>
            <a:ext cx="1565190" cy="403653"/>
          </a:xfrm>
          <a:prstGeom prst="wedgeRectCallout">
            <a:avLst>
              <a:gd name="adj1" fmla="val -20833"/>
              <a:gd name="adj2" fmla="val 82172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Сценическая площадка ГРАНИ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566087" y="1952366"/>
            <a:ext cx="1565190" cy="403653"/>
          </a:xfrm>
          <a:prstGeom prst="wedgeRectCallout">
            <a:avLst>
              <a:gd name="adj1" fmla="val -20833"/>
              <a:gd name="adj2" fmla="val 82172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Зона отдыха и настольных игр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4131277" y="4118919"/>
            <a:ext cx="1511642" cy="895008"/>
          </a:xfrm>
          <a:prstGeom prst="wedgeRectCallout">
            <a:avLst>
              <a:gd name="adj1" fmla="val -20833"/>
              <a:gd name="adj2" fmla="val 82172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Зона  зрителей, для дискотек,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(зимой постройки снежных скульптур)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351007" y="4118919"/>
            <a:ext cx="1103870" cy="572531"/>
          </a:xfrm>
          <a:prstGeom prst="wedgeRectCallout">
            <a:avLst>
              <a:gd name="adj1" fmla="val -20833"/>
              <a:gd name="adj2" fmla="val 82172"/>
            </a:avLst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b="1" dirty="0" smtClean="0">
              <a:solidFill>
                <a:schemeClr val="tx1"/>
              </a:solidFill>
            </a:endParaRP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Зона  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“Северный сад и огород” </a:t>
            </a:r>
          </a:p>
          <a:p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12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8012DD-CC91-43B6-B873-B21B3B1F08F7}"/>
              </a:ext>
            </a:extLst>
          </p:cNvPr>
          <p:cNvSpPr/>
          <p:nvPr/>
        </p:nvSpPr>
        <p:spPr>
          <a:xfrm>
            <a:off x="0" y="0"/>
            <a:ext cx="12192000" cy="1367782"/>
          </a:xfrm>
          <a:prstGeom prst="rect">
            <a:avLst/>
          </a:prstGeom>
          <a:solidFill>
            <a:srgbClr val="E1B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62FE0D4-4F03-40C0-BF4F-91778142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023" y="83033"/>
            <a:ext cx="2569497" cy="25694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3423EF9-902E-41C4-9EF2-35DE75A23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152" y="5013927"/>
            <a:ext cx="1385238" cy="1201284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14D67DA-5A5E-4E56-AAEC-AE86D0B1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834"/>
            <a:ext cx="5932990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ПЛАН</a:t>
            </a: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 </a:t>
            </a:r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ПРОЕКТА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8800" y="1509397"/>
            <a:ext cx="7465325" cy="7015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Halvar Eng Th" panose="00000306000000000000" pitchFamily="2" charset="0"/>
              </a:rPr>
              <a:t>«Нетихий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Halvar Eng Th" panose="00000306000000000000" pitchFamily="2" charset="0"/>
              </a:rPr>
              <a:t>дворик»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18615" y="3434517"/>
            <a:ext cx="5943215" cy="3239238"/>
          </a:xfrm>
          <a:prstGeom prst="wedgeRectCallout">
            <a:avLst>
              <a:gd name="adj1" fmla="val -22023"/>
              <a:gd name="adj2" fmla="val -69610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земельные работы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разметка территории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озеленение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обустройство безопасности зоны (ограждение, камеры)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монтаж сцены с пандусом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подготовка площадки для парашютистов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монтаж беседок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установка скамеек, урн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подготовка площадки для игры в БОЧЧА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553578" y="5506700"/>
            <a:ext cx="3505574" cy="1167055"/>
          </a:xfrm>
          <a:prstGeom prst="wedgeRectCallout">
            <a:avLst>
              <a:gd name="adj1" fmla="val -52990"/>
              <a:gd name="adj2" fmla="val -270084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615" y="3444267"/>
            <a:ext cx="351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БЛАГОУСТРОЙСТВО ТЕРРИТОРИИ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81330" y="5691116"/>
            <a:ext cx="3131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СОЦИАЛЬНО-КУЛЬТУРНОЕ НАПОЛНЕНИЕ</a:t>
            </a:r>
          </a:p>
          <a:p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574447" y="1972101"/>
            <a:ext cx="1253117" cy="1023583"/>
          </a:xfrm>
          <a:prstGeom prst="ellipse">
            <a:avLst/>
          </a:prstGeom>
          <a:solidFill>
            <a:srgbClr val="F2E2EC"/>
          </a:solidFill>
          <a:ln>
            <a:solidFill>
              <a:srgbClr val="E1B7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325281" y="2124500"/>
            <a:ext cx="1228297" cy="1023583"/>
          </a:xfrm>
          <a:prstGeom prst="ellipse">
            <a:avLst/>
          </a:prstGeom>
          <a:solidFill>
            <a:srgbClr val="F2E2EC"/>
          </a:solidFill>
          <a:ln>
            <a:solidFill>
              <a:srgbClr val="E1B7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7010429" y="2210937"/>
            <a:ext cx="1228297" cy="1023583"/>
          </a:xfrm>
          <a:prstGeom prst="ellipse">
            <a:avLst/>
          </a:prstGeom>
          <a:solidFill>
            <a:srgbClr val="F2E2EC"/>
          </a:solidFill>
          <a:ln>
            <a:solidFill>
              <a:srgbClr val="E1B7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19917" y="4090598"/>
            <a:ext cx="3124532" cy="923329"/>
          </a:xfrm>
          <a:prstGeom prst="wedgeRectCallout">
            <a:avLst>
              <a:gd name="adj1" fmla="val -37417"/>
              <a:gd name="adj2" fmla="val -154312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9917" y="4090598"/>
            <a:ext cx="313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СОЗДАНИЕ КРУЖКОВ ПО ИНТЕРЕСАМ ЦЕЛЕВОЙ АУДИТОРИИ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391126" y="2124500"/>
            <a:ext cx="1228297" cy="1023583"/>
          </a:xfrm>
          <a:prstGeom prst="ellipse">
            <a:avLst/>
          </a:prstGeom>
          <a:solidFill>
            <a:srgbClr val="F2E2EC"/>
          </a:solidFill>
          <a:ln>
            <a:solidFill>
              <a:srgbClr val="E1B7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9619423" y="3234520"/>
            <a:ext cx="2379260" cy="749724"/>
          </a:xfrm>
          <a:prstGeom prst="wedgeRectCallout">
            <a:avLst>
              <a:gd name="adj1" fmla="val -51757"/>
              <a:gd name="adj2" fmla="val -134288"/>
            </a:avLst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ПРОВЕДЕНИЕ МЕРОПРИЯТИЙ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12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8012DD-CC91-43B6-B873-B21B3B1F08F7}"/>
              </a:ext>
            </a:extLst>
          </p:cNvPr>
          <p:cNvSpPr/>
          <p:nvPr/>
        </p:nvSpPr>
        <p:spPr>
          <a:xfrm>
            <a:off x="0" y="0"/>
            <a:ext cx="12192000" cy="1367782"/>
          </a:xfrm>
          <a:prstGeom prst="rect">
            <a:avLst/>
          </a:prstGeom>
          <a:solidFill>
            <a:srgbClr val="E1B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3423EF9-902E-41C4-9EF2-35DE75A23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152" y="5013927"/>
            <a:ext cx="1385238" cy="1201284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14D67DA-5A5E-4E56-AAEC-AE86D0B1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3834"/>
            <a:ext cx="8606051" cy="13255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СОЦИАЛЬНО-КУЛЬТУРНОЕ НАПОЛНЕНИЕ</a:t>
            </a:r>
            <a:endParaRPr lang="ru-RU" sz="48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741332" y="1509397"/>
            <a:ext cx="1769687" cy="1521670"/>
          </a:xfrm>
          <a:prstGeom prst="wedgeRectCallout">
            <a:avLst>
              <a:gd name="adj1" fmla="val -20833"/>
              <a:gd name="adj2" fmla="val 82172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Площадка для занятий по      прыжкам с парашютом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8509153" y="1509397"/>
            <a:ext cx="1870980" cy="1521670"/>
          </a:xfrm>
          <a:prstGeom prst="wedgeRectCallout">
            <a:avLst>
              <a:gd name="adj1" fmla="val -20833"/>
              <a:gd name="adj2" fmla="val 82172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Площадка для игр в БОЧЧА, городки, (зимой ледяные горки)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710267" y="1509397"/>
            <a:ext cx="1490133" cy="1521670"/>
          </a:xfrm>
          <a:prstGeom prst="wedgeRectCallout">
            <a:avLst>
              <a:gd name="adj1" fmla="val -20833"/>
              <a:gd name="adj2" fmla="val 82172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Сценическая площадка ГРАНИ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98964" y="1509397"/>
            <a:ext cx="1311303" cy="1521670"/>
          </a:xfrm>
          <a:prstGeom prst="wedgeRectCallout">
            <a:avLst>
              <a:gd name="adj1" fmla="val -20833"/>
              <a:gd name="adj2" fmla="val 82172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Зона отдыха и настольных игр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511020" y="1509397"/>
            <a:ext cx="1998133" cy="1521670"/>
          </a:xfrm>
          <a:prstGeom prst="wedgeRectCallout">
            <a:avLst>
              <a:gd name="adj1" fmla="val -20833"/>
              <a:gd name="adj2" fmla="val 82172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Зона  зрителей, для дискотек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(зимой постройки снежных скульптур)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3200400" y="1509397"/>
            <a:ext cx="1540933" cy="1521670"/>
          </a:xfrm>
          <a:prstGeom prst="wedgeRectCallout">
            <a:avLst>
              <a:gd name="adj1" fmla="val -20833"/>
              <a:gd name="adj2" fmla="val 82172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b="1" dirty="0" smtClean="0">
              <a:solidFill>
                <a:schemeClr val="tx1"/>
              </a:solidFill>
            </a:endParaRPr>
          </a:p>
          <a:p>
            <a:endParaRPr lang="ru-RU" sz="1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Зона  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“Северный сад и огород” </a:t>
            </a:r>
          </a:p>
          <a:p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98964" y="3572933"/>
          <a:ext cx="11640636" cy="28786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5169"/>
                <a:gridCol w="1507067"/>
                <a:gridCol w="1490133"/>
                <a:gridCol w="1811867"/>
                <a:gridCol w="1964267"/>
                <a:gridCol w="1896533"/>
                <a:gridCol w="1625600"/>
              </a:tblGrid>
              <a:tr h="12136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сезона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сезона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сезона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 сезона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сезона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 сезона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Сезонность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650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Граждане</a:t>
                      </a:r>
                      <a:r>
                        <a:rPr lang="ru-RU" baseline="0" dirty="0" smtClean="0"/>
                        <a:t> посещающие секцию парашютного спорта</a:t>
                      </a:r>
                      <a:endParaRPr lang="ru-RU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Все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  </a:t>
                      </a:r>
                      <a:r>
                        <a:rPr lang="ru-RU" b="1" dirty="0" smtClean="0"/>
                        <a:t>Аудитория</a:t>
                      </a:r>
                      <a:endParaRPr lang="ru-RU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612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8012DD-CC91-43B6-B873-B21B3B1F08F7}"/>
              </a:ext>
            </a:extLst>
          </p:cNvPr>
          <p:cNvSpPr/>
          <p:nvPr/>
        </p:nvSpPr>
        <p:spPr>
          <a:xfrm>
            <a:off x="0" y="0"/>
            <a:ext cx="12192000" cy="1367782"/>
          </a:xfrm>
          <a:prstGeom prst="rect">
            <a:avLst/>
          </a:prstGeom>
          <a:solidFill>
            <a:srgbClr val="E1B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8773D4-A2DC-4C7E-ACB6-2C993B44008E}"/>
              </a:ext>
            </a:extLst>
          </p:cNvPr>
          <p:cNvSpPr txBox="1"/>
          <p:nvPr/>
        </p:nvSpPr>
        <p:spPr>
          <a:xfrm>
            <a:off x="838200" y="1509396"/>
            <a:ext cx="863375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2800">
                <a:latin typeface="Halvar Eng Th" panose="00000306000000000000" pitchFamily="2" charset="0"/>
              </a:defRPr>
            </a:lvl1pPr>
          </a:lstStyle>
          <a:p>
            <a:r>
              <a:rPr lang="ru-RU" sz="3000" b="1" dirty="0" smtClean="0"/>
              <a:t>1100</a:t>
            </a:r>
            <a:r>
              <a:rPr lang="ru-RU" sz="2400" b="1" dirty="0" smtClean="0"/>
              <a:t> </a:t>
            </a:r>
            <a:r>
              <a:rPr lang="ru-RU" sz="2400" dirty="0" smtClean="0"/>
              <a:t>кв.м  муниципальной территории благоустроится</a:t>
            </a:r>
            <a:endParaRPr lang="ru-RU" sz="2400" dirty="0"/>
          </a:p>
          <a:p>
            <a:r>
              <a:rPr lang="ru-RU" sz="3000" b="1" dirty="0" smtClean="0"/>
              <a:t>2000</a:t>
            </a:r>
            <a:r>
              <a:rPr lang="ru-RU" b="1" dirty="0" smtClean="0"/>
              <a:t>  </a:t>
            </a:r>
            <a:r>
              <a:rPr lang="ru-RU" sz="2400" dirty="0" smtClean="0"/>
              <a:t>городских жителей (целевая аудитория включена)</a:t>
            </a:r>
          </a:p>
          <a:p>
            <a:r>
              <a:rPr lang="ru-RU" sz="3000" b="1" dirty="0" smtClean="0"/>
              <a:t>30</a:t>
            </a:r>
            <a:r>
              <a:rPr lang="ru-RU" b="1" dirty="0" smtClean="0"/>
              <a:t> </a:t>
            </a:r>
            <a:r>
              <a:rPr lang="ru-RU" sz="2400" dirty="0" smtClean="0"/>
              <a:t>досуговых и спортивных мероприятий в год</a:t>
            </a:r>
          </a:p>
          <a:p>
            <a:r>
              <a:rPr lang="ru-RU" sz="3000" b="1" dirty="0" smtClean="0"/>
              <a:t>30</a:t>
            </a:r>
            <a:r>
              <a:rPr lang="ru-RU" sz="2400" dirty="0" smtClean="0"/>
              <a:t> инвалидов интегрируются и социализируются в обществе</a:t>
            </a:r>
          </a:p>
          <a:p>
            <a:r>
              <a:rPr lang="ru-RU" sz="3000" b="1" dirty="0" smtClean="0"/>
              <a:t>4</a:t>
            </a:r>
            <a:r>
              <a:rPr lang="ru-RU" b="1" dirty="0" smtClean="0"/>
              <a:t> </a:t>
            </a:r>
            <a:r>
              <a:rPr lang="ru-RU" sz="2400" dirty="0" smtClean="0"/>
              <a:t>масштабных мероприятия в год</a:t>
            </a:r>
          </a:p>
          <a:p>
            <a:r>
              <a:rPr lang="ru-RU" sz="3000" b="1" dirty="0" smtClean="0"/>
              <a:t>30</a:t>
            </a:r>
            <a:r>
              <a:rPr lang="ru-RU" sz="3600" b="1" dirty="0" smtClean="0"/>
              <a:t> </a:t>
            </a:r>
            <a:r>
              <a:rPr lang="ru-RU" sz="2400" dirty="0" smtClean="0"/>
              <a:t>человек с ОВЗ и людей пожилого возраста обучатся театральному искусству, пению, танцам</a:t>
            </a:r>
          </a:p>
          <a:p>
            <a:r>
              <a:rPr lang="ru-RU" sz="3000" b="1" dirty="0" smtClean="0"/>
              <a:t>50</a:t>
            </a:r>
            <a:r>
              <a:rPr lang="ru-RU" b="1" dirty="0" smtClean="0"/>
              <a:t> </a:t>
            </a:r>
            <a:r>
              <a:rPr lang="ru-RU" sz="2400" dirty="0" smtClean="0"/>
              <a:t>человек с ОВЗ с Северо-запада РФ и Мурманской области примут участие в мероприятиях</a:t>
            </a:r>
          </a:p>
          <a:p>
            <a:r>
              <a:rPr lang="ru-RU" sz="3000" b="1" dirty="0" smtClean="0"/>
              <a:t>3</a:t>
            </a:r>
            <a:r>
              <a:rPr lang="ru-RU" b="1" dirty="0" smtClean="0"/>
              <a:t> </a:t>
            </a:r>
            <a:r>
              <a:rPr lang="ru-RU" sz="2400" dirty="0" smtClean="0"/>
              <a:t>новых творческих кружка для людей с инвалидностью</a:t>
            </a:r>
          </a:p>
          <a:p>
            <a:r>
              <a:rPr lang="ru-RU" sz="3000" b="1" dirty="0" smtClean="0"/>
              <a:t>100</a:t>
            </a:r>
            <a:r>
              <a:rPr lang="ru-RU" sz="2400" dirty="0" smtClean="0"/>
              <a:t> волонтеров примут участие в мероприятиях</a:t>
            </a:r>
            <a:endParaRPr lang="ru-RU" sz="2400" dirty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62FE0D4-4F03-40C0-BF4F-91778142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023" y="83033"/>
            <a:ext cx="2569497" cy="25694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3423EF9-902E-41C4-9EF2-35DE75A23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152" y="5013927"/>
            <a:ext cx="1385238" cy="1201284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14D67DA-5A5E-4E56-AAEC-AE86D0B1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834"/>
            <a:ext cx="5932990" cy="13255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КОЛИЧЕСТВЕННЫЙ </a:t>
            </a:r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ЭФФЕКТ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55720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8012DD-CC91-43B6-B873-B21B3B1F08F7}"/>
              </a:ext>
            </a:extLst>
          </p:cNvPr>
          <p:cNvSpPr/>
          <p:nvPr/>
        </p:nvSpPr>
        <p:spPr>
          <a:xfrm>
            <a:off x="0" y="0"/>
            <a:ext cx="12192000" cy="1367782"/>
          </a:xfrm>
          <a:prstGeom prst="rect">
            <a:avLst/>
          </a:prstGeom>
          <a:solidFill>
            <a:srgbClr val="E1B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8773D4-A2DC-4C7E-ACB6-2C993B44008E}"/>
              </a:ext>
            </a:extLst>
          </p:cNvPr>
          <p:cNvSpPr txBox="1"/>
          <p:nvPr/>
        </p:nvSpPr>
        <p:spPr>
          <a:xfrm>
            <a:off x="838200" y="1367782"/>
            <a:ext cx="863375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2800">
                <a:latin typeface="Halvar Eng Th" panose="00000306000000000000" pitchFamily="2" charset="0"/>
              </a:defRPr>
            </a:lvl1pPr>
          </a:lstStyle>
          <a:p>
            <a:r>
              <a:rPr lang="ru-RU" sz="2000" b="1" dirty="0" smtClean="0"/>
              <a:t>Социализация и интеграция целевой аудитории в общество.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Увеличение уровня доступности, безопасности, эстетичности и комфорта городского среды.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Положительное влияние на общий облик города.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Готовность участия горожан в практических делах по формированию городской среды(волонтеры).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Появится точка притяжения для целевой аудитории.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Привлечение городских преподавателей по театральному мастерству, пению и танцам для обучения целевой аудитории.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Повышение лояльности общества к целевой аудитории.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62FE0D4-4F03-40C0-BF4F-91778142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023" y="83033"/>
            <a:ext cx="2569497" cy="25694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3423EF9-902E-41C4-9EF2-35DE75A23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152" y="5013927"/>
            <a:ext cx="1385238" cy="1201284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414D67DA-5A5E-4E56-AAEC-AE86D0B1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834"/>
            <a:ext cx="5932990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lvar Eng Md" panose="00000606000000000000" pitchFamily="2" charset="0"/>
              </a:rPr>
              <a:t>КАЧЕСТВЕННЫЙ ЭФФЕКТ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557200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963</Words>
  <Application>Microsoft Office PowerPoint</Application>
  <PresentationFormat>Произвольный</PresentationFormat>
  <Paragraphs>209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Halvar Eng XTh</vt:lpstr>
      <vt:lpstr>Calibri</vt:lpstr>
      <vt:lpstr>Halvar Eng Th</vt:lpstr>
      <vt:lpstr>Halvar Eng Md</vt:lpstr>
      <vt:lpstr>Calibri Light</vt:lpstr>
      <vt:lpstr>Тема Office</vt:lpstr>
      <vt:lpstr>Слайд 1</vt:lpstr>
      <vt:lpstr>ИНФОРМАЦИЯ ПО РЕАЛИЗАЦИИ ПРОЕКТА</vt:lpstr>
      <vt:lpstr>АУДИТОРИЯ, ЦЕЛИ, ЗАДАЧИ, ПАРТНЕРЫ</vt:lpstr>
      <vt:lpstr>РАСПОЛОЖЕНИЕ МЕСТА БЛАГОУСТРОЙСТВА В ГОРОДСКОМ ПРОСТРАНСТВЕ</vt:lpstr>
      <vt:lpstr>ВИЗУАЛИЗАЦИЯ ПРОЕКТА</vt:lpstr>
      <vt:lpstr>ПЛАН ПРОЕКТА</vt:lpstr>
      <vt:lpstr>СОЦИАЛЬНО-КУЛЬТУРНОЕ НАПОЛНЕНИЕ</vt:lpstr>
      <vt:lpstr>КОЛИЧЕСТВЕННЫЙ ЭФФЕКТ</vt:lpstr>
      <vt:lpstr>КАЧЕСТВЕННЫЙ ЭФФЕКТ</vt:lpstr>
      <vt:lpstr>Источники финансирования ПРОЕКТА</vt:lpstr>
      <vt:lpstr>Источники финансирования ПРОЕКТА</vt:lpstr>
      <vt:lpstr>Источники финансирования ПРОЕКТА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Продвижение Агентства развития Мончегорска</dc:title>
  <dc:creator>Microsoft Office User</dc:creator>
  <cp:lastModifiedBy>Zver</cp:lastModifiedBy>
  <cp:revision>84</cp:revision>
  <dcterms:created xsi:type="dcterms:W3CDTF">2021-11-10T15:51:09Z</dcterms:created>
  <dcterms:modified xsi:type="dcterms:W3CDTF">2023-05-15T19:47:31Z</dcterms:modified>
</cp:coreProperties>
</file>