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3" r:id="rId5"/>
    <p:sldId id="257" r:id="rId6"/>
    <p:sldId id="269" r:id="rId7"/>
    <p:sldId id="271" r:id="rId8"/>
    <p:sldId id="260" r:id="rId9"/>
    <p:sldId id="265" r:id="rId10"/>
    <p:sldId id="258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9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51C94-149D-4C59-B3F2-0430B647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9B63D7-DA5D-4825-8A54-E5F812B14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5C9664-7893-4FF9-801A-5ECC7061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30727A-BF59-4AED-AB35-37E5F1E5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6B0395-E2E0-4536-90F1-DCC94741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50BFA-3C02-4AD7-A6A7-7AD811F12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62C5C6-6F96-46B4-99B3-2A960054F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766A2A-1FA1-4129-8DA6-1FE2C5B4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516BA-F508-4B10-A8DE-0F1B4802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D4B40-C7DD-4C75-9C18-E1BD49A4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853E38E-0622-4E5F-AF59-A442636F6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C3B6D7-5F62-4AAA-93AF-B975DEC7B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51613-1FE2-4AFA-949C-66D916EC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520F88-2439-48A8-B91E-E3024E04B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2A1B20-83C1-48F6-A553-366B9498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08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58E3C-C9A8-43BE-AEE3-FC020DACD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E850CA-0885-4406-AA62-13EBF4AFC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8F9329-B876-4185-8CD8-6AE9C017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B1D9BE-04A0-4CCE-8F45-16446BA2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3EF469-D99C-49F2-89DD-84A226DA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9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54F45-9DAC-4E80-9772-3CCDBB46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CFBA04-184D-483D-8D3B-552240880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29EE3A-F1B8-4699-87B9-0244CF833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6C228-F756-491B-892B-C84A857F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3F6AD2-6FCA-491E-BADD-7ECDBFFE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6533C-4314-4E0D-89A6-065E5AB7A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6BB164-847F-452C-A10E-EBBE6E3E6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6EB764-31C9-4439-86F4-C1CAB9B6F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EF068-F61B-4D6B-ABD9-17452DD82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0E42-EBA8-4D5A-A484-37DEC19D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BE2E93-5249-4459-AE54-AFC3A1AE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438AB-877E-4A39-BFE4-EF04C1F9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A0BD4-537C-44A2-8358-3F649AFE1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ADFC9F-6D13-457B-BCB9-5041D2E3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BA8B3D-F0E3-4235-B27D-D46FC882F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C5CA54-0D63-4A30-B89B-2C75ACA17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C214B8-8F62-4E90-8BEF-FF86CB54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B48535-D10A-414E-8C3E-3E9D331F5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D55C0F-042D-4ECA-AAC1-BD011044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84D5D-70CD-48D7-ABC7-6B742588E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DE84D3-FF02-48EE-8759-9DF0BB1E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8F1284-8718-4042-BBF3-85132DC0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FA9544-FB9A-469F-AB80-92A10C52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4F8103-9796-4DB3-9CF1-D7AD0496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D9BB1C-1D7F-4461-B039-1CCBF201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378B05-22BE-4141-8852-8F834B2A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2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C2EA8-36AD-46CD-BE7E-CE03CADDE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CC30A-14DF-4F30-8625-46909806C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1239F8-2272-4D95-A9E2-05B8D85BC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BDAFB8-CAEB-42CF-9FF3-8E79D562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EF5100-1FD9-4640-9ED6-568B7F917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5BC85B-8A6A-4A5A-B6AB-45253D48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4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B2709-3A04-4981-882A-79099DCA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FC542-AAF9-4752-8978-FB75022666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06C2D4-F1B6-4A84-AD6F-7D971DE2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97D08D-B30A-4DBF-AD3B-91508FB0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7D12C-0DD1-497F-92A3-FA1186C91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BAB8C7-C864-42E6-BE6D-1EAD4076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resentation-creation.ru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F7618-AFFA-4777-B050-79A55E4A7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AF6512-FDEB-4200-AE89-95997A216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900B99-77E6-4EAF-AA77-D91F6610E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826CA-0663-4E07-A376-4C9EE9A80E09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7B041F-D5E0-40A6-9FDB-4186443F7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797FB0-AC7D-47DF-89B6-AC4D4C6FE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BB360-C7B8-4ECB-BBA3-6C39853F17C2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3"/>
            <a:extLst>
              <a:ext uri="{FF2B5EF4-FFF2-40B4-BE49-F238E27FC236}">
                <a16:creationId xmlns:a16="http://schemas.microsoft.com/office/drawing/2014/main" id="{3AF17038-5EE2-4EC0-950E-7BA99D4096B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0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3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E24BE-FE75-42A6-893A-B25FEE60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4358"/>
            <a:ext cx="9144000" cy="2387600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chemeClr val="accent1"/>
                </a:solidFill>
              </a:rPr>
              <a:t>Волонтеры спорта</a:t>
            </a:r>
            <a:endParaRPr lang="ru-RU" sz="7200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15761D-9B1B-4017-A760-2C0F624A4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2740"/>
            <a:ext cx="9144000" cy="314410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"</a:t>
            </a:r>
            <a:r>
              <a:rPr lang="ru-RU" dirty="0">
                <a:solidFill>
                  <a:schemeClr val="accent1"/>
                </a:solidFill>
              </a:rPr>
              <a:t>Каким ты хочешь быть завтра, таким ты делаешь себя </a:t>
            </a:r>
            <a:r>
              <a:rPr lang="ru-RU" dirty="0" smtClean="0">
                <a:solidFill>
                  <a:schemeClr val="accent1"/>
                </a:solidFill>
              </a:rPr>
              <a:t>сегодня"</a:t>
            </a:r>
          </a:p>
          <a:p>
            <a:endParaRPr lang="ru-RU" dirty="0" smtClean="0">
              <a:solidFill>
                <a:schemeClr val="accent1"/>
              </a:solidFill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>
                <a:solidFill>
                  <a:schemeClr val="accent1"/>
                </a:solidFill>
              </a:rPr>
              <a:t>ВРОО «РДО» Владимирская область, Петушинский район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E200CBB-74C2-4D02-8DBF-F1BC78246D1F}"/>
              </a:ext>
            </a:extLst>
          </p:cNvPr>
          <p:cNvSpPr/>
          <p:nvPr/>
        </p:nvSpPr>
        <p:spPr>
          <a:xfrm>
            <a:off x="3101921" y="1380735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B5D25EF-D509-45DA-936A-A7D2BD20B965}"/>
              </a:ext>
            </a:extLst>
          </p:cNvPr>
          <p:cNvSpPr/>
          <p:nvPr/>
        </p:nvSpPr>
        <p:spPr>
          <a:xfrm>
            <a:off x="3625442" y="377505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A9205A9-ACBA-4E2C-95B2-93D330C9E2B1}"/>
              </a:ext>
            </a:extLst>
          </p:cNvPr>
          <p:cNvSpPr/>
          <p:nvPr/>
        </p:nvSpPr>
        <p:spPr>
          <a:xfrm>
            <a:off x="10781252" y="59240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AA5FC647-2D8A-4F5A-B684-7C55417FBFAD}"/>
              </a:ext>
            </a:extLst>
          </p:cNvPr>
          <p:cNvSpPr/>
          <p:nvPr/>
        </p:nvSpPr>
        <p:spPr>
          <a:xfrm>
            <a:off x="614493" y="4927134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7F07273-829C-469F-AE3E-C0F884299065}"/>
              </a:ext>
            </a:extLst>
          </p:cNvPr>
          <p:cNvSpPr/>
          <p:nvPr/>
        </p:nvSpPr>
        <p:spPr>
          <a:xfrm>
            <a:off x="9392873" y="514859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0F36CB1C-C3D5-4931-B8BF-37E35D87D7BA}"/>
              </a:ext>
            </a:extLst>
          </p:cNvPr>
          <p:cNvSpPr/>
          <p:nvPr/>
        </p:nvSpPr>
        <p:spPr>
          <a:xfrm>
            <a:off x="7239000" y="4489317"/>
            <a:ext cx="1693333" cy="1650953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:a16="http://schemas.microsoft.com/office/drawing/2014/main" id="{98D546CE-648C-4E39-A9ED-CA4B34BFB815}"/>
              </a:ext>
            </a:extLst>
          </p:cNvPr>
          <p:cNvSpPr/>
          <p:nvPr/>
        </p:nvSpPr>
        <p:spPr>
          <a:xfrm>
            <a:off x="614493" y="2202856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:a16="http://schemas.microsoft.com/office/drawing/2014/main" id="{195D41C6-0EA3-4ABF-AF43-52DD04DE278E}"/>
              </a:ext>
            </a:extLst>
          </p:cNvPr>
          <p:cNvSpPr/>
          <p:nvPr/>
        </p:nvSpPr>
        <p:spPr>
          <a:xfrm>
            <a:off x="6158309" y="854280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6ECA8E6-0026-4D04-9CD7-71F11E6E6330}"/>
              </a:ext>
            </a:extLst>
          </p:cNvPr>
          <p:cNvSpPr/>
          <p:nvPr/>
        </p:nvSpPr>
        <p:spPr>
          <a:xfrm>
            <a:off x="3625442" y="4289541"/>
            <a:ext cx="1336025" cy="132396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B053A47-DE65-4AFA-B633-772A68C68FF1}"/>
              </a:ext>
            </a:extLst>
          </p:cNvPr>
          <p:cNvSpPr/>
          <p:nvPr/>
        </p:nvSpPr>
        <p:spPr>
          <a:xfrm>
            <a:off x="10299284" y="342900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D1A15B9-002A-4579-AEB3-70A29FEBF411}"/>
              </a:ext>
            </a:extLst>
          </p:cNvPr>
          <p:cNvSpPr/>
          <p:nvPr/>
        </p:nvSpPr>
        <p:spPr>
          <a:xfrm>
            <a:off x="10690968" y="382068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" y="48333"/>
            <a:ext cx="2786015" cy="1611893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EB5D25EF-D509-45DA-936A-A7D2BD20B965}"/>
              </a:ext>
            </a:extLst>
          </p:cNvPr>
          <p:cNvSpPr/>
          <p:nvPr/>
        </p:nvSpPr>
        <p:spPr>
          <a:xfrm>
            <a:off x="4058173" y="4713137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4198DD-2C21-4E03-87BC-744524908D1A}"/>
              </a:ext>
            </a:extLst>
          </p:cNvPr>
          <p:cNvSpPr txBox="1"/>
          <p:nvPr/>
        </p:nvSpPr>
        <p:spPr>
          <a:xfrm>
            <a:off x="1805940" y="2789426"/>
            <a:ext cx="8580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ru-RU" sz="9600" dirty="0" smtClean="0">
                <a:solidFill>
                  <a:schemeClr val="accent1"/>
                </a:solidFill>
              </a:rPr>
              <a:t>Более 3 000</a:t>
            </a:r>
            <a:endParaRPr lang="ru-RU" sz="9600" dirty="0">
              <a:solidFill>
                <a:schemeClr val="accent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B0FCBA3-CEBD-441A-A641-4B614F09149A}"/>
              </a:ext>
            </a:extLst>
          </p:cNvPr>
          <p:cNvSpPr/>
          <p:nvPr/>
        </p:nvSpPr>
        <p:spPr>
          <a:xfrm>
            <a:off x="1684029" y="-45936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09D9D13-7D71-4A7D-8B71-B56A3E72A155}"/>
              </a:ext>
            </a:extLst>
          </p:cNvPr>
          <p:cNvSpPr/>
          <p:nvPr/>
        </p:nvSpPr>
        <p:spPr>
          <a:xfrm>
            <a:off x="7698210" y="5860433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3137D0C-7309-4125-9B00-30D0D7E5F390}"/>
              </a:ext>
            </a:extLst>
          </p:cNvPr>
          <p:cNvSpPr/>
          <p:nvPr/>
        </p:nvSpPr>
        <p:spPr>
          <a:xfrm>
            <a:off x="11054911" y="4085151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98ADDE4-197A-4DE6-83F3-F9F1EB92BB85}"/>
              </a:ext>
            </a:extLst>
          </p:cNvPr>
          <p:cNvSpPr/>
          <p:nvPr/>
        </p:nvSpPr>
        <p:spPr>
          <a:xfrm>
            <a:off x="10581803" y="118399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6F1F461-0397-4D24-8738-E3DAAA426C3C}"/>
              </a:ext>
            </a:extLst>
          </p:cNvPr>
          <p:cNvSpPr/>
          <p:nvPr/>
        </p:nvSpPr>
        <p:spPr>
          <a:xfrm>
            <a:off x="9280810" y="5294705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E70F67AD-BA74-48FF-99FE-8334C513BA9E}"/>
              </a:ext>
            </a:extLst>
          </p:cNvPr>
          <p:cNvSpPr/>
          <p:nvPr/>
        </p:nvSpPr>
        <p:spPr>
          <a:xfrm>
            <a:off x="-1658762" y="1365969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:a16="http://schemas.microsoft.com/office/drawing/2014/main" id="{1A5CE594-509C-40D1-906F-1CB3A4CF2C44}"/>
              </a:ext>
            </a:extLst>
          </p:cNvPr>
          <p:cNvSpPr/>
          <p:nvPr/>
        </p:nvSpPr>
        <p:spPr>
          <a:xfrm>
            <a:off x="424259" y="3370885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Круг: прозрачная заливка 12">
            <a:extLst>
              <a:ext uri="{FF2B5EF4-FFF2-40B4-BE49-F238E27FC236}">
                <a16:creationId xmlns:a16="http://schemas.microsoft.com/office/drawing/2014/main" id="{4C18D33B-C5F6-4286-AD62-429D2EB10527}"/>
              </a:ext>
            </a:extLst>
          </p:cNvPr>
          <p:cNvSpPr/>
          <p:nvPr/>
        </p:nvSpPr>
        <p:spPr>
          <a:xfrm>
            <a:off x="59520" y="5836639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013E36F-9E64-4F23-9E45-D3CCCC11A7BF}"/>
              </a:ext>
            </a:extLst>
          </p:cNvPr>
          <p:cNvSpPr/>
          <p:nvPr/>
        </p:nvSpPr>
        <p:spPr>
          <a:xfrm>
            <a:off x="1880038" y="6035817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F624855-5E01-4629-8506-21E67D05A228}"/>
              </a:ext>
            </a:extLst>
          </p:cNvPr>
          <p:cNvSpPr/>
          <p:nvPr/>
        </p:nvSpPr>
        <p:spPr>
          <a:xfrm>
            <a:off x="553715" y="4489081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EA58801-AC4C-430C-B8EA-7EA7D5F02356}"/>
              </a:ext>
            </a:extLst>
          </p:cNvPr>
          <p:cNvSpPr/>
          <p:nvPr/>
        </p:nvSpPr>
        <p:spPr>
          <a:xfrm>
            <a:off x="945399" y="4880765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28C7046A-155D-4151-9A43-AFBC451CF831}"/>
              </a:ext>
            </a:extLst>
          </p:cNvPr>
          <p:cNvSpPr/>
          <p:nvPr/>
        </p:nvSpPr>
        <p:spPr>
          <a:xfrm>
            <a:off x="1999562" y="-960939"/>
            <a:ext cx="8480749" cy="8480749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137612D6-1DB2-48F1-910F-734B375D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56" y="766993"/>
            <a:ext cx="10515600" cy="1325563"/>
          </a:xfrm>
        </p:spPr>
        <p:txBody>
          <a:bodyPr/>
          <a:lstStyle/>
          <a:p>
            <a:r>
              <a:rPr lang="ru-RU" b="1" dirty="0" smtClean="0"/>
              <a:t>Общее количество волонтеров за период работы организации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531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90737-0AC9-461C-AC79-0BE1C568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Предложения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0B29BE-2B4D-44DD-8C48-E82176362B79}"/>
              </a:ext>
            </a:extLst>
          </p:cNvPr>
          <p:cNvSpPr txBox="1"/>
          <p:nvPr/>
        </p:nvSpPr>
        <p:spPr>
          <a:xfrm>
            <a:off x="1394517" y="2245765"/>
            <a:ext cx="669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/>
              <a:t>Использовать технологию организации ВРОО «РДО» 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A89F6-B480-48EC-9FC0-3A5D7A419C05}"/>
              </a:ext>
            </a:extLst>
          </p:cNvPr>
          <p:cNvSpPr txBox="1"/>
          <p:nvPr/>
        </p:nvSpPr>
        <p:spPr>
          <a:xfrm>
            <a:off x="1394516" y="3243375"/>
            <a:ext cx="6695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/>
              <a:t>Создать рейтинг для руководителей молодёжки в районах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B8B6E-6142-404E-A65E-24C3C838B60B}"/>
              </a:ext>
            </a:extLst>
          </p:cNvPr>
          <p:cNvSpPr txBox="1"/>
          <p:nvPr/>
        </p:nvSpPr>
        <p:spPr>
          <a:xfrm>
            <a:off x="1394516" y="4121751"/>
            <a:ext cx="6695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/>
              <a:t>Наладить контакты с учреждениями (разными) для бесплатных экскурсий волонтеров.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80E2A-CD26-420D-8944-EAA80F646563}"/>
              </a:ext>
            </a:extLst>
          </p:cNvPr>
          <p:cNvSpPr txBox="1"/>
          <p:nvPr/>
        </p:nvSpPr>
        <p:spPr>
          <a:xfrm>
            <a:off x="1394516" y="5137831"/>
            <a:ext cx="6695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/>
              <a:t>Привлекать местных практиков-специалистов и экспертов для передачи опыта на территории региона, в </a:t>
            </a:r>
            <a:r>
              <a:rPr lang="ru-RU" b="1" dirty="0" err="1" smtClean="0"/>
              <a:t>форумных</a:t>
            </a:r>
            <a:r>
              <a:rPr lang="ru-RU" b="1" dirty="0" smtClean="0"/>
              <a:t> компаниях</a:t>
            </a:r>
            <a:endParaRPr lang="en-US" b="1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C1D6242-1F4A-46BD-9ACB-24F4B341A491}"/>
              </a:ext>
            </a:extLst>
          </p:cNvPr>
          <p:cNvSpPr/>
          <p:nvPr/>
        </p:nvSpPr>
        <p:spPr>
          <a:xfrm>
            <a:off x="548163" y="2089835"/>
            <a:ext cx="717973" cy="7179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E74639F-6DB1-48BF-A242-E01169B0D207}"/>
              </a:ext>
            </a:extLst>
          </p:cNvPr>
          <p:cNvSpPr/>
          <p:nvPr/>
        </p:nvSpPr>
        <p:spPr>
          <a:xfrm>
            <a:off x="548162" y="3069055"/>
            <a:ext cx="717973" cy="7179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8F04415-A7B0-4970-81DA-25F165682D0F}"/>
              </a:ext>
            </a:extLst>
          </p:cNvPr>
          <p:cNvSpPr/>
          <p:nvPr/>
        </p:nvSpPr>
        <p:spPr>
          <a:xfrm>
            <a:off x="548161" y="4086271"/>
            <a:ext cx="717973" cy="7179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0B9CBAD-0C55-493E-80FA-3BE993C255B7}"/>
              </a:ext>
            </a:extLst>
          </p:cNvPr>
          <p:cNvSpPr/>
          <p:nvPr/>
        </p:nvSpPr>
        <p:spPr>
          <a:xfrm>
            <a:off x="548161" y="5102969"/>
            <a:ext cx="717973" cy="71797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2BF43-A002-4E1E-A2B0-EAB16F17D7E0}"/>
              </a:ext>
            </a:extLst>
          </p:cNvPr>
          <p:cNvSpPr txBox="1"/>
          <p:nvPr/>
        </p:nvSpPr>
        <p:spPr>
          <a:xfrm>
            <a:off x="483970" y="2107266"/>
            <a:ext cx="84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01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A3E99-E4A8-47B1-8058-B2CC4EA43ACC}"/>
              </a:ext>
            </a:extLst>
          </p:cNvPr>
          <p:cNvSpPr txBox="1"/>
          <p:nvPr/>
        </p:nvSpPr>
        <p:spPr>
          <a:xfrm>
            <a:off x="485184" y="3105670"/>
            <a:ext cx="84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02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5948BA-508B-405B-B4AE-9E4AFB5317C0}"/>
              </a:ext>
            </a:extLst>
          </p:cNvPr>
          <p:cNvSpPr txBox="1"/>
          <p:nvPr/>
        </p:nvSpPr>
        <p:spPr>
          <a:xfrm>
            <a:off x="483970" y="4101412"/>
            <a:ext cx="84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03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6954F-AADC-4972-80CF-42719D6AB520}"/>
              </a:ext>
            </a:extLst>
          </p:cNvPr>
          <p:cNvSpPr txBox="1"/>
          <p:nvPr/>
        </p:nvSpPr>
        <p:spPr>
          <a:xfrm>
            <a:off x="483970" y="5103487"/>
            <a:ext cx="8463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04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44BBAF6-965E-4C5E-B4AA-7B773366C5EE}"/>
              </a:ext>
            </a:extLst>
          </p:cNvPr>
          <p:cNvSpPr/>
          <p:nvPr/>
        </p:nvSpPr>
        <p:spPr>
          <a:xfrm>
            <a:off x="3587831" y="89958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руг: прозрачная заливка 21">
            <a:extLst>
              <a:ext uri="{FF2B5EF4-FFF2-40B4-BE49-F238E27FC236}">
                <a16:creationId xmlns:a16="http://schemas.microsoft.com/office/drawing/2014/main" id="{332A36D2-4FB8-4FCE-985B-2E477BA0E7B3}"/>
              </a:ext>
            </a:extLst>
          </p:cNvPr>
          <p:cNvSpPr/>
          <p:nvPr/>
        </p:nvSpPr>
        <p:spPr>
          <a:xfrm>
            <a:off x="8389851" y="4271238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Круг: прозрачная заливка 22">
            <a:extLst>
              <a:ext uri="{FF2B5EF4-FFF2-40B4-BE49-F238E27FC236}">
                <a16:creationId xmlns:a16="http://schemas.microsoft.com/office/drawing/2014/main" id="{6A3338B1-B753-4C08-868B-72DDDA9DB8C3}"/>
              </a:ext>
            </a:extLst>
          </p:cNvPr>
          <p:cNvSpPr/>
          <p:nvPr/>
        </p:nvSpPr>
        <p:spPr>
          <a:xfrm>
            <a:off x="8365665" y="2322225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Круг: прозрачная заливка 23">
            <a:extLst>
              <a:ext uri="{FF2B5EF4-FFF2-40B4-BE49-F238E27FC236}">
                <a16:creationId xmlns:a16="http://schemas.microsoft.com/office/drawing/2014/main" id="{C68D47F2-343B-4027-BF1C-F6F89CA3D73E}"/>
              </a:ext>
            </a:extLst>
          </p:cNvPr>
          <p:cNvSpPr/>
          <p:nvPr/>
        </p:nvSpPr>
        <p:spPr>
          <a:xfrm>
            <a:off x="7899400" y="218684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71E3418-92C5-4B48-B345-0F4CB5D73EB8}"/>
              </a:ext>
            </a:extLst>
          </p:cNvPr>
          <p:cNvSpPr/>
          <p:nvPr/>
        </p:nvSpPr>
        <p:spPr>
          <a:xfrm>
            <a:off x="10064855" y="889017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AF38DEF-0866-4821-AC47-8738EAD41C4F}"/>
              </a:ext>
            </a:extLst>
          </p:cNvPr>
          <p:cNvSpPr/>
          <p:nvPr/>
        </p:nvSpPr>
        <p:spPr>
          <a:xfrm>
            <a:off x="10299284" y="342900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4CCE5D4-A8D1-4AA0-A83A-9D5F22886A07}"/>
              </a:ext>
            </a:extLst>
          </p:cNvPr>
          <p:cNvSpPr/>
          <p:nvPr/>
        </p:nvSpPr>
        <p:spPr>
          <a:xfrm>
            <a:off x="10690968" y="382068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202AE611-084E-4454-B302-0C11037477C8}"/>
              </a:ext>
            </a:extLst>
          </p:cNvPr>
          <p:cNvSpPr/>
          <p:nvPr/>
        </p:nvSpPr>
        <p:spPr>
          <a:xfrm>
            <a:off x="10781252" y="59240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023757B-3711-45C8-B64F-104E2E834A87}"/>
              </a:ext>
            </a:extLst>
          </p:cNvPr>
          <p:cNvSpPr/>
          <p:nvPr/>
        </p:nvSpPr>
        <p:spPr>
          <a:xfrm>
            <a:off x="907147" y="-1059562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EEAFE56-EEA9-448E-931A-1200F630B522}"/>
              </a:ext>
            </a:extLst>
          </p:cNvPr>
          <p:cNvSpPr/>
          <p:nvPr/>
        </p:nvSpPr>
        <p:spPr>
          <a:xfrm>
            <a:off x="9392873" y="514859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47AB67D7-2B9E-4E97-A8B2-353B5E48FE65}"/>
              </a:ext>
            </a:extLst>
          </p:cNvPr>
          <p:cNvSpPr/>
          <p:nvPr/>
        </p:nvSpPr>
        <p:spPr>
          <a:xfrm>
            <a:off x="1747520" y="2296160"/>
            <a:ext cx="9093200" cy="2092960"/>
          </a:xfrm>
          <a:custGeom>
            <a:avLst/>
            <a:gdLst>
              <a:gd name="connsiteX0" fmla="*/ 0 w 9093200"/>
              <a:gd name="connsiteY0" fmla="*/ 2092960 h 2092960"/>
              <a:gd name="connsiteX1" fmla="*/ 2824480 w 9093200"/>
              <a:gd name="connsiteY1" fmla="*/ 1341120 h 2092960"/>
              <a:gd name="connsiteX2" fmla="*/ 6156960 w 9093200"/>
              <a:gd name="connsiteY2" fmla="*/ 1178560 h 2092960"/>
              <a:gd name="connsiteX3" fmla="*/ 9093200 w 9093200"/>
              <a:gd name="connsiteY3" fmla="*/ 0 h 20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3200" h="2092960">
                <a:moveTo>
                  <a:pt x="0" y="2092960"/>
                </a:moveTo>
                <a:cubicBezTo>
                  <a:pt x="899160" y="1793240"/>
                  <a:pt x="1798320" y="1493520"/>
                  <a:pt x="2824480" y="1341120"/>
                </a:cubicBezTo>
                <a:cubicBezTo>
                  <a:pt x="3850640" y="1188720"/>
                  <a:pt x="5112173" y="1402080"/>
                  <a:pt x="6156960" y="1178560"/>
                </a:cubicBezTo>
                <a:cubicBezTo>
                  <a:pt x="7201747" y="955040"/>
                  <a:pt x="8147473" y="477520"/>
                  <a:pt x="90932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96FB1-3146-4B89-8B63-ADD41FA7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Деятельность организации</a:t>
            </a:r>
            <a:endParaRPr lang="ru-RU" b="1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FB28DEC-9171-41E0-9FB4-B9F55D56BFC2}"/>
              </a:ext>
            </a:extLst>
          </p:cNvPr>
          <p:cNvSpPr/>
          <p:nvPr/>
        </p:nvSpPr>
        <p:spPr>
          <a:xfrm>
            <a:off x="3773330" y="2859807"/>
            <a:ext cx="1547666" cy="15476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F08A521-1CAB-494A-8A52-32A865FA001A}"/>
              </a:ext>
            </a:extLst>
          </p:cNvPr>
          <p:cNvSpPr/>
          <p:nvPr/>
        </p:nvSpPr>
        <p:spPr>
          <a:xfrm>
            <a:off x="10292315" y="1690687"/>
            <a:ext cx="1134242" cy="11691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16500D6-DBA9-4681-B272-CD464FC97939}"/>
              </a:ext>
            </a:extLst>
          </p:cNvPr>
          <p:cNvSpPr/>
          <p:nvPr/>
        </p:nvSpPr>
        <p:spPr>
          <a:xfrm>
            <a:off x="838200" y="3497966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153B4BA-D109-4B34-AE79-AEF90C31FDD3}"/>
              </a:ext>
            </a:extLst>
          </p:cNvPr>
          <p:cNvSpPr/>
          <p:nvPr/>
        </p:nvSpPr>
        <p:spPr>
          <a:xfrm>
            <a:off x="6701056" y="2323750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92DBCA-639A-4D63-86F5-485D08C91FC6}"/>
              </a:ext>
            </a:extLst>
          </p:cNvPr>
          <p:cNvSpPr txBox="1"/>
          <p:nvPr/>
        </p:nvSpPr>
        <p:spPr>
          <a:xfrm>
            <a:off x="814823" y="5355617"/>
            <a:ext cx="1864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Экологическое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35988-3519-4708-9BAE-9160BE8A2BAE}"/>
              </a:ext>
            </a:extLst>
          </p:cNvPr>
          <p:cNvSpPr txBox="1"/>
          <p:nvPr/>
        </p:nvSpPr>
        <p:spPr>
          <a:xfrm>
            <a:off x="433587" y="5763587"/>
            <a:ext cx="26299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ru-RU" dirty="0" smtClean="0"/>
              <a:t>Облагораживание территорий г. Костерево и пос. Костерево -1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DD591F-0A8B-4E88-B9B1-2CC634B0BE15}"/>
              </a:ext>
            </a:extLst>
          </p:cNvPr>
          <p:cNvSpPr txBox="1"/>
          <p:nvPr/>
        </p:nvSpPr>
        <p:spPr>
          <a:xfrm>
            <a:off x="3819631" y="4438815"/>
            <a:ext cx="1616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Социальное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9C08D-901A-46AB-AA9A-694FCB3E4486}"/>
              </a:ext>
            </a:extLst>
          </p:cNvPr>
          <p:cNvSpPr txBox="1"/>
          <p:nvPr/>
        </p:nvSpPr>
        <p:spPr>
          <a:xfrm>
            <a:off x="3119824" y="4839489"/>
            <a:ext cx="3012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Создание «Вещевого фонда Петушинского района»</a:t>
            </a:r>
          </a:p>
          <a:p>
            <a:pPr algn="ctr"/>
            <a:r>
              <a:rPr lang="ru-RU" dirty="0" smtClean="0"/>
              <a:t>(здание бывшего Дома быта г. Костерево)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1E8F5A-5CD8-45B3-B371-684F87AF02B6}"/>
              </a:ext>
            </a:extLst>
          </p:cNvPr>
          <p:cNvSpPr txBox="1"/>
          <p:nvPr/>
        </p:nvSpPr>
        <p:spPr>
          <a:xfrm>
            <a:off x="7006957" y="4777359"/>
            <a:ext cx="1616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Спортивное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7A0E-5694-45A1-9A20-634FFC6DB6D2}"/>
              </a:ext>
            </a:extLst>
          </p:cNvPr>
          <p:cNvSpPr txBox="1"/>
          <p:nvPr/>
        </p:nvSpPr>
        <p:spPr>
          <a:xfrm>
            <a:off x="6478732" y="5167311"/>
            <a:ext cx="26551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«Волонтеры спорта Петушинского района»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Создание спортивного клуба пос. Костерево -1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73E4BD-0591-4AC7-9D50-FA38820CE744}"/>
              </a:ext>
            </a:extLst>
          </p:cNvPr>
          <p:cNvSpPr txBox="1"/>
          <p:nvPr/>
        </p:nvSpPr>
        <p:spPr>
          <a:xfrm>
            <a:off x="10148563" y="3094190"/>
            <a:ext cx="1616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Культурное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B8BFD2-63CE-4BB6-8EA9-CED2B91BD02D}"/>
              </a:ext>
            </a:extLst>
          </p:cNvPr>
          <p:cNvSpPr txBox="1"/>
          <p:nvPr/>
        </p:nvSpPr>
        <p:spPr>
          <a:xfrm>
            <a:off x="9820534" y="3481688"/>
            <a:ext cx="2272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Создание книги по истории города</a:t>
            </a:r>
          </a:p>
          <a:p>
            <a:pPr algn="ctr"/>
            <a:r>
              <a:rPr lang="ru-RU" dirty="0" smtClean="0"/>
              <a:t>«Код наследия Костерево»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B9D8EBF-9586-4902-A8C6-931DCED1FCA1}"/>
              </a:ext>
            </a:extLst>
          </p:cNvPr>
          <p:cNvSpPr/>
          <p:nvPr/>
        </p:nvSpPr>
        <p:spPr>
          <a:xfrm>
            <a:off x="6517263" y="0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ABC4699F-65BD-45F7-A292-2AA881B626CC}"/>
              </a:ext>
            </a:extLst>
          </p:cNvPr>
          <p:cNvSpPr/>
          <p:nvPr/>
        </p:nvSpPr>
        <p:spPr>
          <a:xfrm>
            <a:off x="9047039" y="5628977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руг: прозрачная заливка 19">
            <a:extLst>
              <a:ext uri="{FF2B5EF4-FFF2-40B4-BE49-F238E27FC236}">
                <a16:creationId xmlns:a16="http://schemas.microsoft.com/office/drawing/2014/main" id="{2D079BAD-BCEE-434F-BB93-8199AAB7AEB9}"/>
              </a:ext>
            </a:extLst>
          </p:cNvPr>
          <p:cNvSpPr/>
          <p:nvPr/>
        </p:nvSpPr>
        <p:spPr>
          <a:xfrm>
            <a:off x="614493" y="2202856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руг: прозрачная заливка 20">
            <a:extLst>
              <a:ext uri="{FF2B5EF4-FFF2-40B4-BE49-F238E27FC236}">
                <a16:creationId xmlns:a16="http://schemas.microsoft.com/office/drawing/2014/main" id="{AEA5C7DC-3E53-4126-8746-354044DCA1A2}"/>
              </a:ext>
            </a:extLst>
          </p:cNvPr>
          <p:cNvSpPr/>
          <p:nvPr/>
        </p:nvSpPr>
        <p:spPr>
          <a:xfrm>
            <a:off x="9021124" y="-154515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AD14E38-5A32-4F9C-8C74-E1D833968022}"/>
              </a:ext>
            </a:extLst>
          </p:cNvPr>
          <p:cNvSpPr/>
          <p:nvPr/>
        </p:nvSpPr>
        <p:spPr>
          <a:xfrm>
            <a:off x="1930028" y="1337468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D04DB56-9F86-4E9F-8C96-A958487B4116}"/>
              </a:ext>
            </a:extLst>
          </p:cNvPr>
          <p:cNvSpPr/>
          <p:nvPr/>
        </p:nvSpPr>
        <p:spPr>
          <a:xfrm>
            <a:off x="11353800" y="4541199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C2654D7-7672-4345-8E54-A71A935BABA1}"/>
              </a:ext>
            </a:extLst>
          </p:cNvPr>
          <p:cNvSpPr/>
          <p:nvPr/>
        </p:nvSpPr>
        <p:spPr>
          <a:xfrm>
            <a:off x="11745484" y="4932883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444144-6A5B-408C-B29A-87ECD3947EBC}"/>
              </a:ext>
            </a:extLst>
          </p:cNvPr>
          <p:cNvSpPr txBox="1"/>
          <p:nvPr/>
        </p:nvSpPr>
        <p:spPr>
          <a:xfrm>
            <a:off x="1368758" y="4081852"/>
            <a:ext cx="757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1</a:t>
            </a:r>
            <a:endParaRPr lang="ru-RU" sz="3600" b="1" dirty="0" smtClean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A12464-A659-436A-B725-C2B6F193B3B7}"/>
              </a:ext>
            </a:extLst>
          </p:cNvPr>
          <p:cNvSpPr txBox="1"/>
          <p:nvPr/>
        </p:nvSpPr>
        <p:spPr>
          <a:xfrm>
            <a:off x="4178547" y="3310474"/>
            <a:ext cx="737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E5DA5B-B70F-42CB-B42F-21A941E9182D}"/>
              </a:ext>
            </a:extLst>
          </p:cNvPr>
          <p:cNvSpPr txBox="1"/>
          <p:nvPr/>
        </p:nvSpPr>
        <p:spPr>
          <a:xfrm>
            <a:off x="7437377" y="3105834"/>
            <a:ext cx="756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3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5D5F32-1C6A-487C-9408-2C2FC863B3F2}"/>
              </a:ext>
            </a:extLst>
          </p:cNvPr>
          <p:cNvSpPr txBox="1"/>
          <p:nvPr/>
        </p:nvSpPr>
        <p:spPr>
          <a:xfrm>
            <a:off x="10505958" y="1923226"/>
            <a:ext cx="706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4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3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68" y="3626165"/>
            <a:ext cx="2548890" cy="1911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47" y="1916673"/>
            <a:ext cx="1644778" cy="16781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61" y="3609389"/>
            <a:ext cx="2571258" cy="19284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68" y="3555575"/>
            <a:ext cx="2128084" cy="1596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65ACD-296E-4080-99C6-2FE9C06F7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Деятельность организации</a:t>
            </a:r>
            <a:endParaRPr lang="ru-RU" b="1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E4C56D1-393D-4305-879B-24D5F965CCDD}"/>
              </a:ext>
            </a:extLst>
          </p:cNvPr>
          <p:cNvSpPr/>
          <p:nvPr/>
        </p:nvSpPr>
        <p:spPr>
          <a:xfrm>
            <a:off x="2495786" y="-45936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B4BF70D-3752-4707-AE1A-4915FBD89C24}"/>
              </a:ext>
            </a:extLst>
          </p:cNvPr>
          <p:cNvSpPr/>
          <p:nvPr/>
        </p:nvSpPr>
        <p:spPr>
          <a:xfrm>
            <a:off x="6364822" y="-8200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5BDC5EF-1A3B-406F-95C9-EA5CC5A78049}"/>
              </a:ext>
            </a:extLst>
          </p:cNvPr>
          <p:cNvSpPr/>
          <p:nvPr/>
        </p:nvSpPr>
        <p:spPr>
          <a:xfrm>
            <a:off x="10781252" y="59240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F8F2917-81ED-4342-91D7-183327CBD6E6}"/>
              </a:ext>
            </a:extLst>
          </p:cNvPr>
          <p:cNvSpPr/>
          <p:nvPr/>
        </p:nvSpPr>
        <p:spPr>
          <a:xfrm>
            <a:off x="-320880" y="5836640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CB8E9C0-8235-4DE2-9557-A30E6561DDF8}"/>
              </a:ext>
            </a:extLst>
          </p:cNvPr>
          <p:cNvSpPr/>
          <p:nvPr/>
        </p:nvSpPr>
        <p:spPr>
          <a:xfrm>
            <a:off x="10640971" y="371884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82DC0F0A-FFDC-47DA-9154-D77172CCF7DF}"/>
              </a:ext>
            </a:extLst>
          </p:cNvPr>
          <p:cNvSpPr/>
          <p:nvPr/>
        </p:nvSpPr>
        <p:spPr>
          <a:xfrm>
            <a:off x="8311450" y="5924026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:a16="http://schemas.microsoft.com/office/drawing/2014/main" id="{98F7F693-7336-4B32-B433-3BA364B719A7}"/>
              </a:ext>
            </a:extLst>
          </p:cNvPr>
          <p:cNvSpPr/>
          <p:nvPr/>
        </p:nvSpPr>
        <p:spPr>
          <a:xfrm>
            <a:off x="-55304" y="2250895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DC13F7DE-F6E4-439E-A864-7E04BF99B6C6}"/>
              </a:ext>
            </a:extLst>
          </p:cNvPr>
          <p:cNvSpPr/>
          <p:nvPr/>
        </p:nvSpPr>
        <p:spPr>
          <a:xfrm>
            <a:off x="2519076" y="6280712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53EBF90-9D77-43BA-9D7A-FD0F764E5552}"/>
              </a:ext>
            </a:extLst>
          </p:cNvPr>
          <p:cNvSpPr/>
          <p:nvPr/>
        </p:nvSpPr>
        <p:spPr>
          <a:xfrm>
            <a:off x="8339268" y="-30754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932D52A-78F7-4435-9021-CC556CD569CF}"/>
              </a:ext>
            </a:extLst>
          </p:cNvPr>
          <p:cNvSpPr/>
          <p:nvPr/>
        </p:nvSpPr>
        <p:spPr>
          <a:xfrm>
            <a:off x="10939775" y="397822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51BA0C0-AA69-429C-8811-AA2D49E11446}"/>
              </a:ext>
            </a:extLst>
          </p:cNvPr>
          <p:cNvSpPr/>
          <p:nvPr/>
        </p:nvSpPr>
        <p:spPr>
          <a:xfrm>
            <a:off x="11331459" y="436990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50" y="1538602"/>
            <a:ext cx="2783417" cy="2087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6" y="3178145"/>
            <a:ext cx="1919345" cy="25591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70" y="1538602"/>
            <a:ext cx="2783417" cy="2087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87" y="1535872"/>
            <a:ext cx="2712160" cy="20341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52" y="3580070"/>
            <a:ext cx="2492232" cy="16620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43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47AB67D7-2B9E-4E97-A8B2-353B5E48FE65}"/>
              </a:ext>
            </a:extLst>
          </p:cNvPr>
          <p:cNvSpPr/>
          <p:nvPr/>
        </p:nvSpPr>
        <p:spPr>
          <a:xfrm>
            <a:off x="1747520" y="2296160"/>
            <a:ext cx="9093200" cy="2092960"/>
          </a:xfrm>
          <a:custGeom>
            <a:avLst/>
            <a:gdLst>
              <a:gd name="connsiteX0" fmla="*/ 0 w 9093200"/>
              <a:gd name="connsiteY0" fmla="*/ 2092960 h 2092960"/>
              <a:gd name="connsiteX1" fmla="*/ 2824480 w 9093200"/>
              <a:gd name="connsiteY1" fmla="*/ 1341120 h 2092960"/>
              <a:gd name="connsiteX2" fmla="*/ 6156960 w 9093200"/>
              <a:gd name="connsiteY2" fmla="*/ 1178560 h 2092960"/>
              <a:gd name="connsiteX3" fmla="*/ 9093200 w 9093200"/>
              <a:gd name="connsiteY3" fmla="*/ 0 h 209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3200" h="2092960">
                <a:moveTo>
                  <a:pt x="0" y="2092960"/>
                </a:moveTo>
                <a:cubicBezTo>
                  <a:pt x="899160" y="1793240"/>
                  <a:pt x="1798320" y="1493520"/>
                  <a:pt x="2824480" y="1341120"/>
                </a:cubicBezTo>
                <a:cubicBezTo>
                  <a:pt x="3850640" y="1188720"/>
                  <a:pt x="5112173" y="1402080"/>
                  <a:pt x="6156960" y="1178560"/>
                </a:cubicBezTo>
                <a:cubicBezTo>
                  <a:pt x="7201747" y="955040"/>
                  <a:pt x="8147473" y="477520"/>
                  <a:pt x="90932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896FB1-3146-4B89-8B63-ADD41FA7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Опыт разработки проектов</a:t>
            </a:r>
            <a:endParaRPr lang="ru-RU" b="1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FB28DEC-9171-41E0-9FB4-B9F55D56BFC2}"/>
              </a:ext>
            </a:extLst>
          </p:cNvPr>
          <p:cNvSpPr/>
          <p:nvPr/>
        </p:nvSpPr>
        <p:spPr>
          <a:xfrm>
            <a:off x="3773330" y="2859807"/>
            <a:ext cx="1547666" cy="154766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EF08A521-1CAB-494A-8A52-32A865FA001A}"/>
              </a:ext>
            </a:extLst>
          </p:cNvPr>
          <p:cNvSpPr/>
          <p:nvPr/>
        </p:nvSpPr>
        <p:spPr>
          <a:xfrm>
            <a:off x="10292314" y="1635341"/>
            <a:ext cx="1243993" cy="12244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16500D6-DBA9-4681-B272-CD464FC97939}"/>
              </a:ext>
            </a:extLst>
          </p:cNvPr>
          <p:cNvSpPr/>
          <p:nvPr/>
        </p:nvSpPr>
        <p:spPr>
          <a:xfrm>
            <a:off x="838200" y="3497966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153B4BA-D109-4B34-AE79-AEF90C31FDD3}"/>
              </a:ext>
            </a:extLst>
          </p:cNvPr>
          <p:cNvSpPr/>
          <p:nvPr/>
        </p:nvSpPr>
        <p:spPr>
          <a:xfrm>
            <a:off x="6701056" y="2323750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92DBCA-639A-4D63-86F5-485D08C91FC6}"/>
              </a:ext>
            </a:extLst>
          </p:cNvPr>
          <p:cNvSpPr txBox="1"/>
          <p:nvPr/>
        </p:nvSpPr>
        <p:spPr>
          <a:xfrm>
            <a:off x="800953" y="5316977"/>
            <a:ext cx="18931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Восстановление спортивного клуба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35988-3519-4708-9BAE-9160BE8A2BAE}"/>
              </a:ext>
            </a:extLst>
          </p:cNvPr>
          <p:cNvSpPr txBox="1"/>
          <p:nvPr/>
        </p:nvSpPr>
        <p:spPr>
          <a:xfrm>
            <a:off x="272265" y="6272972"/>
            <a:ext cx="2950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Ремонт в</a:t>
            </a:r>
            <a:r>
              <a:rPr lang="ru-RU" dirty="0"/>
              <a:t> </a:t>
            </a:r>
            <a:r>
              <a:rPr lang="ru-RU" dirty="0" smtClean="0"/>
              <a:t>пос. Костерево -1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DD591F-0A8B-4E88-B9B1-2CC634B0BE15}"/>
              </a:ext>
            </a:extLst>
          </p:cNvPr>
          <p:cNvSpPr txBox="1"/>
          <p:nvPr/>
        </p:nvSpPr>
        <p:spPr>
          <a:xfrm>
            <a:off x="3819631" y="4438815"/>
            <a:ext cx="16168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Открытие спортивного клуба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9C08D-901A-46AB-AA9A-694FCB3E4486}"/>
              </a:ext>
            </a:extLst>
          </p:cNvPr>
          <p:cNvSpPr txBox="1"/>
          <p:nvPr/>
        </p:nvSpPr>
        <p:spPr>
          <a:xfrm>
            <a:off x="3417667" y="5362145"/>
            <a:ext cx="22729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Помощь в проведении спортивных турниров</a:t>
            </a:r>
          </a:p>
          <a:p>
            <a:pPr algn="ctr"/>
            <a:r>
              <a:rPr lang="ru-RU" dirty="0" smtClean="0"/>
              <a:t>пос. </a:t>
            </a:r>
            <a:r>
              <a:rPr lang="ru-RU" dirty="0" smtClean="0"/>
              <a:t>Костерево -1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1E8F5A-5CD8-45B3-B371-684F87AF02B6}"/>
              </a:ext>
            </a:extLst>
          </p:cNvPr>
          <p:cNvSpPr txBox="1"/>
          <p:nvPr/>
        </p:nvSpPr>
        <p:spPr>
          <a:xfrm>
            <a:off x="6916893" y="4541199"/>
            <a:ext cx="17788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Помощь в соревнованиях Петушинского района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897A0E-5694-45A1-9A20-634FFC6DB6D2}"/>
              </a:ext>
            </a:extLst>
          </p:cNvPr>
          <p:cNvSpPr txBox="1"/>
          <p:nvPr/>
        </p:nvSpPr>
        <p:spPr>
          <a:xfrm>
            <a:off x="6468951" y="5729404"/>
            <a:ext cx="26747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Помощь в соревнованиях и праздниках района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73E4BD-0591-4AC7-9D50-FA38820CE744}"/>
              </a:ext>
            </a:extLst>
          </p:cNvPr>
          <p:cNvSpPr txBox="1"/>
          <p:nvPr/>
        </p:nvSpPr>
        <p:spPr>
          <a:xfrm>
            <a:off x="9853054" y="2959471"/>
            <a:ext cx="2122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Участие волонтеров на Международных соревнованиях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B8BFD2-63CE-4BB6-8EA9-CED2B91BD02D}"/>
              </a:ext>
            </a:extLst>
          </p:cNvPr>
          <p:cNvSpPr txBox="1"/>
          <p:nvPr/>
        </p:nvSpPr>
        <p:spPr>
          <a:xfrm>
            <a:off x="9777845" y="4252884"/>
            <a:ext cx="22729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Создана технология развития спортивного волонтерства </a:t>
            </a:r>
            <a:endParaRPr lang="en-US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B9D8EBF-9586-4902-A8C6-931DCED1FCA1}"/>
              </a:ext>
            </a:extLst>
          </p:cNvPr>
          <p:cNvSpPr/>
          <p:nvPr/>
        </p:nvSpPr>
        <p:spPr>
          <a:xfrm>
            <a:off x="6517263" y="0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Круг: прозрачная заливка 18">
            <a:extLst>
              <a:ext uri="{FF2B5EF4-FFF2-40B4-BE49-F238E27FC236}">
                <a16:creationId xmlns:a16="http://schemas.microsoft.com/office/drawing/2014/main" id="{ABC4699F-65BD-45F7-A292-2AA881B626CC}"/>
              </a:ext>
            </a:extLst>
          </p:cNvPr>
          <p:cNvSpPr/>
          <p:nvPr/>
        </p:nvSpPr>
        <p:spPr>
          <a:xfrm>
            <a:off x="9047039" y="5628977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Круг: прозрачная заливка 19">
            <a:extLst>
              <a:ext uri="{FF2B5EF4-FFF2-40B4-BE49-F238E27FC236}">
                <a16:creationId xmlns:a16="http://schemas.microsoft.com/office/drawing/2014/main" id="{2D079BAD-BCEE-434F-BB93-8199AAB7AEB9}"/>
              </a:ext>
            </a:extLst>
          </p:cNvPr>
          <p:cNvSpPr/>
          <p:nvPr/>
        </p:nvSpPr>
        <p:spPr>
          <a:xfrm>
            <a:off x="614493" y="2202856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руг: прозрачная заливка 20">
            <a:extLst>
              <a:ext uri="{FF2B5EF4-FFF2-40B4-BE49-F238E27FC236}">
                <a16:creationId xmlns:a16="http://schemas.microsoft.com/office/drawing/2014/main" id="{AEA5C7DC-3E53-4126-8746-354044DCA1A2}"/>
              </a:ext>
            </a:extLst>
          </p:cNvPr>
          <p:cNvSpPr/>
          <p:nvPr/>
        </p:nvSpPr>
        <p:spPr>
          <a:xfrm>
            <a:off x="8623827" y="-135949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AD14E38-5A32-4F9C-8C74-E1D833968022}"/>
              </a:ext>
            </a:extLst>
          </p:cNvPr>
          <p:cNvSpPr/>
          <p:nvPr/>
        </p:nvSpPr>
        <p:spPr>
          <a:xfrm>
            <a:off x="1930028" y="1337468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D04DB56-9F86-4E9F-8C96-A958487B4116}"/>
              </a:ext>
            </a:extLst>
          </p:cNvPr>
          <p:cNvSpPr/>
          <p:nvPr/>
        </p:nvSpPr>
        <p:spPr>
          <a:xfrm>
            <a:off x="11353800" y="4541199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6C2654D7-7672-4345-8E54-A71A935BABA1}"/>
              </a:ext>
            </a:extLst>
          </p:cNvPr>
          <p:cNvSpPr/>
          <p:nvPr/>
        </p:nvSpPr>
        <p:spPr>
          <a:xfrm>
            <a:off x="11745484" y="4932883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444144-6A5B-408C-B29A-87ECD3947EBC}"/>
              </a:ext>
            </a:extLst>
          </p:cNvPr>
          <p:cNvSpPr txBox="1"/>
          <p:nvPr/>
        </p:nvSpPr>
        <p:spPr>
          <a:xfrm>
            <a:off x="1006686" y="4087051"/>
            <a:ext cx="1481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2020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A12464-A659-436A-B725-C2B6F193B3B7}"/>
              </a:ext>
            </a:extLst>
          </p:cNvPr>
          <p:cNvSpPr txBox="1"/>
          <p:nvPr/>
        </p:nvSpPr>
        <p:spPr>
          <a:xfrm>
            <a:off x="3955975" y="3310474"/>
            <a:ext cx="1196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2021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E5DA5B-B70F-42CB-B42F-21A941E9182D}"/>
              </a:ext>
            </a:extLst>
          </p:cNvPr>
          <p:cNvSpPr txBox="1"/>
          <p:nvPr/>
        </p:nvSpPr>
        <p:spPr>
          <a:xfrm>
            <a:off x="7094507" y="3105834"/>
            <a:ext cx="1423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2022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5D5F32-1C6A-487C-9408-2C2FC863B3F2}"/>
              </a:ext>
            </a:extLst>
          </p:cNvPr>
          <p:cNvSpPr txBox="1"/>
          <p:nvPr/>
        </p:nvSpPr>
        <p:spPr>
          <a:xfrm>
            <a:off x="10351433" y="1951898"/>
            <a:ext cx="11257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2023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2" y="3807357"/>
            <a:ext cx="2729085" cy="2046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968" y="1765245"/>
            <a:ext cx="1777319" cy="23697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65" y="3427288"/>
            <a:ext cx="1762048" cy="23493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665" y="1483138"/>
            <a:ext cx="2611046" cy="1958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15" y="3417484"/>
            <a:ext cx="2673093" cy="20048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85" y="4629910"/>
            <a:ext cx="2080330" cy="15602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15" y="1477134"/>
            <a:ext cx="2668758" cy="20015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2" y="2913140"/>
            <a:ext cx="1872671" cy="24968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79" y="2980561"/>
            <a:ext cx="2204789" cy="1653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65ACD-296E-4080-99C6-2FE9C06F7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Опыт разработки проектов</a:t>
            </a:r>
            <a:endParaRPr lang="ru-RU" b="1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E4C56D1-393D-4305-879B-24D5F965CCDD}"/>
              </a:ext>
            </a:extLst>
          </p:cNvPr>
          <p:cNvSpPr/>
          <p:nvPr/>
        </p:nvSpPr>
        <p:spPr>
          <a:xfrm>
            <a:off x="2495786" y="-45936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B4BF70D-3752-4707-AE1A-4915FBD89C24}"/>
              </a:ext>
            </a:extLst>
          </p:cNvPr>
          <p:cNvSpPr/>
          <p:nvPr/>
        </p:nvSpPr>
        <p:spPr>
          <a:xfrm>
            <a:off x="6364822" y="-8200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5BDC5EF-1A3B-406F-95C9-EA5CC5A78049}"/>
              </a:ext>
            </a:extLst>
          </p:cNvPr>
          <p:cNvSpPr/>
          <p:nvPr/>
        </p:nvSpPr>
        <p:spPr>
          <a:xfrm>
            <a:off x="10781252" y="59240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F8F2917-81ED-4342-91D7-183327CBD6E6}"/>
              </a:ext>
            </a:extLst>
          </p:cNvPr>
          <p:cNvSpPr/>
          <p:nvPr/>
        </p:nvSpPr>
        <p:spPr>
          <a:xfrm>
            <a:off x="-320880" y="5836640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CB8E9C0-8235-4DE2-9557-A30E6561DDF8}"/>
              </a:ext>
            </a:extLst>
          </p:cNvPr>
          <p:cNvSpPr/>
          <p:nvPr/>
        </p:nvSpPr>
        <p:spPr>
          <a:xfrm>
            <a:off x="10640971" y="371884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82DC0F0A-FFDC-47DA-9154-D77172CCF7DF}"/>
              </a:ext>
            </a:extLst>
          </p:cNvPr>
          <p:cNvSpPr/>
          <p:nvPr/>
        </p:nvSpPr>
        <p:spPr>
          <a:xfrm>
            <a:off x="8311450" y="5924026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:a16="http://schemas.microsoft.com/office/drawing/2014/main" id="{98F7F693-7336-4B32-B433-3BA364B719A7}"/>
              </a:ext>
            </a:extLst>
          </p:cNvPr>
          <p:cNvSpPr/>
          <p:nvPr/>
        </p:nvSpPr>
        <p:spPr>
          <a:xfrm>
            <a:off x="-55304" y="2250895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DC13F7DE-F6E4-439E-A864-7E04BF99B6C6}"/>
              </a:ext>
            </a:extLst>
          </p:cNvPr>
          <p:cNvSpPr/>
          <p:nvPr/>
        </p:nvSpPr>
        <p:spPr>
          <a:xfrm>
            <a:off x="2519076" y="6280712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53EBF90-9D77-43BA-9D7A-FD0F764E5552}"/>
              </a:ext>
            </a:extLst>
          </p:cNvPr>
          <p:cNvSpPr/>
          <p:nvPr/>
        </p:nvSpPr>
        <p:spPr>
          <a:xfrm>
            <a:off x="8339268" y="-30754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932D52A-78F7-4435-9021-CC556CD569CF}"/>
              </a:ext>
            </a:extLst>
          </p:cNvPr>
          <p:cNvSpPr/>
          <p:nvPr/>
        </p:nvSpPr>
        <p:spPr>
          <a:xfrm>
            <a:off x="10939775" y="397822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51BA0C0-AA69-429C-8811-AA2D49E11446}"/>
              </a:ext>
            </a:extLst>
          </p:cNvPr>
          <p:cNvSpPr/>
          <p:nvPr/>
        </p:nvSpPr>
        <p:spPr>
          <a:xfrm>
            <a:off x="11331459" y="436990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3" y="1477134"/>
            <a:ext cx="3408515" cy="1572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246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1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636" y="1448850"/>
            <a:ext cx="8456728" cy="47569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65ACD-296E-4080-99C6-2FE9C06F7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Команда организации</a:t>
            </a:r>
            <a:endParaRPr lang="ru-RU" b="1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E4C56D1-393D-4305-879B-24D5F965CCDD}"/>
              </a:ext>
            </a:extLst>
          </p:cNvPr>
          <p:cNvSpPr/>
          <p:nvPr/>
        </p:nvSpPr>
        <p:spPr>
          <a:xfrm>
            <a:off x="2495786" y="-45936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B4BF70D-3752-4707-AE1A-4915FBD89C24}"/>
              </a:ext>
            </a:extLst>
          </p:cNvPr>
          <p:cNvSpPr/>
          <p:nvPr/>
        </p:nvSpPr>
        <p:spPr>
          <a:xfrm>
            <a:off x="6364822" y="-8200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5BDC5EF-1A3B-406F-95C9-EA5CC5A78049}"/>
              </a:ext>
            </a:extLst>
          </p:cNvPr>
          <p:cNvSpPr/>
          <p:nvPr/>
        </p:nvSpPr>
        <p:spPr>
          <a:xfrm>
            <a:off x="10781252" y="59240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F8F2917-81ED-4342-91D7-183327CBD6E6}"/>
              </a:ext>
            </a:extLst>
          </p:cNvPr>
          <p:cNvSpPr/>
          <p:nvPr/>
        </p:nvSpPr>
        <p:spPr>
          <a:xfrm>
            <a:off x="-320880" y="5836640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CB8E9C0-8235-4DE2-9557-A30E6561DDF8}"/>
              </a:ext>
            </a:extLst>
          </p:cNvPr>
          <p:cNvSpPr/>
          <p:nvPr/>
        </p:nvSpPr>
        <p:spPr>
          <a:xfrm>
            <a:off x="10640971" y="371884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уг: прозрачная заливка 8">
            <a:extLst>
              <a:ext uri="{FF2B5EF4-FFF2-40B4-BE49-F238E27FC236}">
                <a16:creationId xmlns:a16="http://schemas.microsoft.com/office/drawing/2014/main" id="{82DC0F0A-FFDC-47DA-9154-D77172CCF7DF}"/>
              </a:ext>
            </a:extLst>
          </p:cNvPr>
          <p:cNvSpPr/>
          <p:nvPr/>
        </p:nvSpPr>
        <p:spPr>
          <a:xfrm>
            <a:off x="8311450" y="5924026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Круг: прозрачная заливка 9">
            <a:extLst>
              <a:ext uri="{FF2B5EF4-FFF2-40B4-BE49-F238E27FC236}">
                <a16:creationId xmlns:a16="http://schemas.microsoft.com/office/drawing/2014/main" id="{98F7F693-7336-4B32-B433-3BA364B719A7}"/>
              </a:ext>
            </a:extLst>
          </p:cNvPr>
          <p:cNvSpPr/>
          <p:nvPr/>
        </p:nvSpPr>
        <p:spPr>
          <a:xfrm>
            <a:off x="-55304" y="2250895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DC13F7DE-F6E4-439E-A864-7E04BF99B6C6}"/>
              </a:ext>
            </a:extLst>
          </p:cNvPr>
          <p:cNvSpPr/>
          <p:nvPr/>
        </p:nvSpPr>
        <p:spPr>
          <a:xfrm>
            <a:off x="2519076" y="6280712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53EBF90-9D77-43BA-9D7A-FD0F764E5552}"/>
              </a:ext>
            </a:extLst>
          </p:cNvPr>
          <p:cNvSpPr/>
          <p:nvPr/>
        </p:nvSpPr>
        <p:spPr>
          <a:xfrm>
            <a:off x="8339268" y="-30754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932D52A-78F7-4435-9021-CC556CD569CF}"/>
              </a:ext>
            </a:extLst>
          </p:cNvPr>
          <p:cNvSpPr/>
          <p:nvPr/>
        </p:nvSpPr>
        <p:spPr>
          <a:xfrm>
            <a:off x="10939775" y="3978220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51BA0C0-AA69-429C-8811-AA2D49E11446}"/>
              </a:ext>
            </a:extLst>
          </p:cNvPr>
          <p:cNvSpPr/>
          <p:nvPr/>
        </p:nvSpPr>
        <p:spPr>
          <a:xfrm>
            <a:off x="11331459" y="436990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90737-0AC9-461C-AC79-0BE1C568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Команда организации</a:t>
            </a:r>
            <a:endParaRPr lang="ru-RU" b="1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C1D6242-1F4A-46BD-9ACB-24F4B341A491}"/>
              </a:ext>
            </a:extLst>
          </p:cNvPr>
          <p:cNvSpPr/>
          <p:nvPr/>
        </p:nvSpPr>
        <p:spPr>
          <a:xfrm>
            <a:off x="548163" y="2089835"/>
            <a:ext cx="717973" cy="7179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E74639F-6DB1-48BF-A242-E01169B0D207}"/>
              </a:ext>
            </a:extLst>
          </p:cNvPr>
          <p:cNvSpPr/>
          <p:nvPr/>
        </p:nvSpPr>
        <p:spPr>
          <a:xfrm>
            <a:off x="548162" y="3069055"/>
            <a:ext cx="717973" cy="7179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8F04415-A7B0-4970-81DA-25F165682D0F}"/>
              </a:ext>
            </a:extLst>
          </p:cNvPr>
          <p:cNvSpPr/>
          <p:nvPr/>
        </p:nvSpPr>
        <p:spPr>
          <a:xfrm>
            <a:off x="548161" y="4086271"/>
            <a:ext cx="717973" cy="7179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0B9CBAD-0C55-493E-80FA-3BE993C255B7}"/>
              </a:ext>
            </a:extLst>
          </p:cNvPr>
          <p:cNvSpPr/>
          <p:nvPr/>
        </p:nvSpPr>
        <p:spPr>
          <a:xfrm>
            <a:off x="548161" y="5102969"/>
            <a:ext cx="717973" cy="71797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844BBAF6-965E-4C5E-B4AA-7B773366C5EE}"/>
              </a:ext>
            </a:extLst>
          </p:cNvPr>
          <p:cNvSpPr/>
          <p:nvPr/>
        </p:nvSpPr>
        <p:spPr>
          <a:xfrm>
            <a:off x="3587831" y="89958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Круг: прозрачная заливка 21">
            <a:extLst>
              <a:ext uri="{FF2B5EF4-FFF2-40B4-BE49-F238E27FC236}">
                <a16:creationId xmlns:a16="http://schemas.microsoft.com/office/drawing/2014/main" id="{332A36D2-4FB8-4FCE-985B-2E477BA0E7B3}"/>
              </a:ext>
            </a:extLst>
          </p:cNvPr>
          <p:cNvSpPr/>
          <p:nvPr/>
        </p:nvSpPr>
        <p:spPr>
          <a:xfrm>
            <a:off x="8875096" y="4422387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Круг: прозрачная заливка 22">
            <a:extLst>
              <a:ext uri="{FF2B5EF4-FFF2-40B4-BE49-F238E27FC236}">
                <a16:creationId xmlns:a16="http://schemas.microsoft.com/office/drawing/2014/main" id="{6A3338B1-B753-4C08-868B-72DDDA9DB8C3}"/>
              </a:ext>
            </a:extLst>
          </p:cNvPr>
          <p:cNvSpPr/>
          <p:nvPr/>
        </p:nvSpPr>
        <p:spPr>
          <a:xfrm>
            <a:off x="5637091" y="5924026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Круг: прозрачная заливка 23">
            <a:extLst>
              <a:ext uri="{FF2B5EF4-FFF2-40B4-BE49-F238E27FC236}">
                <a16:creationId xmlns:a16="http://schemas.microsoft.com/office/drawing/2014/main" id="{C68D47F2-343B-4027-BF1C-F6F89CA3D73E}"/>
              </a:ext>
            </a:extLst>
          </p:cNvPr>
          <p:cNvSpPr/>
          <p:nvPr/>
        </p:nvSpPr>
        <p:spPr>
          <a:xfrm>
            <a:off x="7899400" y="218684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71E3418-92C5-4B48-B345-0F4CB5D73EB8}"/>
              </a:ext>
            </a:extLst>
          </p:cNvPr>
          <p:cNvSpPr/>
          <p:nvPr/>
        </p:nvSpPr>
        <p:spPr>
          <a:xfrm>
            <a:off x="10064855" y="889017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AF38DEF-0866-4821-AC47-8738EAD41C4F}"/>
              </a:ext>
            </a:extLst>
          </p:cNvPr>
          <p:cNvSpPr/>
          <p:nvPr/>
        </p:nvSpPr>
        <p:spPr>
          <a:xfrm>
            <a:off x="10498123" y="3160915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4CCE5D4-A8D1-4AA0-A83A-9D5F22886A07}"/>
              </a:ext>
            </a:extLst>
          </p:cNvPr>
          <p:cNvSpPr/>
          <p:nvPr/>
        </p:nvSpPr>
        <p:spPr>
          <a:xfrm>
            <a:off x="10893953" y="3552599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202AE611-084E-4454-B302-0C11037477C8}"/>
              </a:ext>
            </a:extLst>
          </p:cNvPr>
          <p:cNvSpPr/>
          <p:nvPr/>
        </p:nvSpPr>
        <p:spPr>
          <a:xfrm>
            <a:off x="9653794" y="5201085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023757B-3711-45C8-B64F-104E2E834A87}"/>
              </a:ext>
            </a:extLst>
          </p:cNvPr>
          <p:cNvSpPr/>
          <p:nvPr/>
        </p:nvSpPr>
        <p:spPr>
          <a:xfrm>
            <a:off x="907147" y="-1059562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EEAFE56-EEA9-448E-931A-1200F630B522}"/>
              </a:ext>
            </a:extLst>
          </p:cNvPr>
          <p:cNvSpPr/>
          <p:nvPr/>
        </p:nvSpPr>
        <p:spPr>
          <a:xfrm>
            <a:off x="9392873" y="514859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9" r="21717" b="17870"/>
          <a:stretch/>
        </p:blipFill>
        <p:spPr>
          <a:xfrm>
            <a:off x="7232622" y="1697646"/>
            <a:ext cx="1913880" cy="25935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01" y="1697646"/>
            <a:ext cx="4944645" cy="3295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845256" y="5218608"/>
            <a:ext cx="260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Команда организации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47370" y="4456638"/>
            <a:ext cx="1684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Директор</a:t>
            </a:r>
          </a:p>
          <a:p>
            <a:pPr algn="ctr"/>
            <a:r>
              <a:rPr lang="ru-RU" b="1" dirty="0" smtClean="0"/>
              <a:t>Алеся Шевнюк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786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EFEE9-78B9-41C7-9476-E37E7AA4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63" y="561576"/>
            <a:ext cx="10515600" cy="67156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Механизм вовлечения волонтеров</a:t>
            </a:r>
            <a:endParaRPr lang="ru-RU" b="1" dirty="0"/>
          </a:p>
        </p:txBody>
      </p:sp>
      <p:graphicFrame>
        <p:nvGraphicFramePr>
          <p:cNvPr id="5" name="Таблица 10">
            <a:extLst>
              <a:ext uri="{FF2B5EF4-FFF2-40B4-BE49-F238E27FC236}">
                <a16:creationId xmlns:a16="http://schemas.microsoft.com/office/drawing/2014/main" id="{9C451ABD-D652-42CC-B17F-6A3A055C13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189917"/>
              </p:ext>
            </p:extLst>
          </p:nvPr>
        </p:nvGraphicFramePr>
        <p:xfrm>
          <a:off x="772577" y="1362360"/>
          <a:ext cx="10515600" cy="551370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06072129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3029479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83579068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241802405"/>
                    </a:ext>
                  </a:extLst>
                </a:gridCol>
              </a:tblGrid>
              <a:tr h="62898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bg2"/>
                          </a:solidFill>
                        </a:rPr>
                        <a:t>Название</a:t>
                      </a:r>
                      <a:r>
                        <a:rPr lang="ru-RU" sz="2000" baseline="0" dirty="0" smtClean="0">
                          <a:solidFill>
                            <a:schemeClr val="bg2"/>
                          </a:solidFill>
                        </a:rPr>
                        <a:t> проектов</a:t>
                      </a:r>
                      <a:endParaRPr lang="ru-RU" sz="2000" dirty="0">
                        <a:solidFill>
                          <a:schemeClr val="bg2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bg2"/>
                          </a:solidFill>
                        </a:rPr>
                        <a:t>Мероприятия</a:t>
                      </a:r>
                      <a:endParaRPr lang="ru-RU" sz="2000" dirty="0">
                        <a:solidFill>
                          <a:schemeClr val="bg2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bg2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bg2"/>
                        </a:solidFill>
                      </a:endParaRPr>
                    </a:p>
                  </a:txBody>
                  <a:tcPr marL="102921" marR="102921" marT="51460" marB="51460"/>
                </a:tc>
                <a:extLst>
                  <a:ext uri="{0D108BD9-81ED-4DB2-BD59-A6C34878D82A}">
                    <a16:rowId xmlns:a16="http://schemas.microsoft.com/office/drawing/2014/main" val="1574826020"/>
                  </a:ext>
                </a:extLst>
              </a:tr>
              <a:tr h="6953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01.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</a:rPr>
                        <a:t>Эковолонтерство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Облагораживание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и уборка территорий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r>
                        <a:rPr kumimoji="0" lang="ru-RU" sz="2000" b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Экотренды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Форумы, экскурсии, волонтерские часы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extLst>
                  <a:ext uri="{0D108BD9-81ED-4DB2-BD59-A6C34878D82A}">
                    <a16:rowId xmlns:a16="http://schemas.microsoft.com/office/drawing/2014/main" val="3869297412"/>
                  </a:ext>
                </a:extLst>
              </a:tr>
              <a:tr h="69534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02. Спорт в городке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r>
                        <a:rPr kumimoji="0" lang="ru-RU" sz="20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Помощь в ремонте спортивного клуба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extLst>
                  <a:ext uri="{0D108BD9-81ED-4DB2-BD59-A6C34878D82A}">
                    <a16:rowId xmlns:a16="http://schemas.microsoft.com/office/drawing/2014/main" val="575992689"/>
                  </a:ext>
                </a:extLst>
              </a:tr>
              <a:tr h="69534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03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. Вещевой фонд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r>
                        <a:rPr kumimoji="0" lang="ru-RU" sz="20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Сбор-сортировка-выдача вещей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extLst>
                  <a:ext uri="{0D108BD9-81ED-4DB2-BD59-A6C34878D82A}">
                    <a16:rowId xmlns:a16="http://schemas.microsoft.com/office/drawing/2014/main" val="3001803528"/>
                  </a:ext>
                </a:extLst>
              </a:tr>
              <a:tr h="99279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04. Волонтеры спорта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r>
                        <a:rPr kumimoji="0" lang="ru-RU" sz="20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Помощь в спортивных соревнованиях и праздниках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extLst>
                  <a:ext uri="{0D108BD9-81ED-4DB2-BD59-A6C34878D82A}">
                    <a16:rowId xmlns:a16="http://schemas.microsoft.com/office/drawing/2014/main" val="794233698"/>
                  </a:ext>
                </a:extLst>
              </a:tr>
              <a:tr h="129024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. Культурный код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r>
                        <a:rPr kumimoji="0" lang="ru-RU" sz="20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Помощь в проведении праздников и мероприятий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extLst>
                  <a:ext uri="{0D108BD9-81ED-4DB2-BD59-A6C34878D82A}">
                    <a16:rowId xmlns:a16="http://schemas.microsoft.com/office/drawing/2014/main" val="2090167924"/>
                  </a:ext>
                </a:extLst>
              </a:tr>
              <a:tr h="404449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2921" marR="102921" marT="51460" marB="51460"/>
                </a:tc>
                <a:extLst>
                  <a:ext uri="{0D108BD9-81ED-4DB2-BD59-A6C34878D82A}">
                    <a16:rowId xmlns:a16="http://schemas.microsoft.com/office/drawing/2014/main" val="1716962612"/>
                  </a:ext>
                </a:extLst>
              </a:tr>
            </a:tbl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id="{1F6131AF-9DE6-41E5-88C4-215CA23A2A42}"/>
              </a:ext>
            </a:extLst>
          </p:cNvPr>
          <p:cNvSpPr/>
          <p:nvPr/>
        </p:nvSpPr>
        <p:spPr>
          <a:xfrm>
            <a:off x="120248" y="6182265"/>
            <a:ext cx="476775" cy="476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B9B7A33-9C0C-4C93-B2D0-FE3D73A97AA9}"/>
              </a:ext>
            </a:extLst>
          </p:cNvPr>
          <p:cNvSpPr/>
          <p:nvPr/>
        </p:nvSpPr>
        <p:spPr>
          <a:xfrm>
            <a:off x="2714819" y="-1131879"/>
            <a:ext cx="1819013" cy="18190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3E52C75-A991-4CE7-8598-B64866A435CF}"/>
              </a:ext>
            </a:extLst>
          </p:cNvPr>
          <p:cNvSpPr/>
          <p:nvPr/>
        </p:nvSpPr>
        <p:spPr>
          <a:xfrm>
            <a:off x="1226264" y="5856750"/>
            <a:ext cx="2210500" cy="2210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Круг: прозрачная заливка 11">
            <a:extLst>
              <a:ext uri="{FF2B5EF4-FFF2-40B4-BE49-F238E27FC236}">
                <a16:creationId xmlns:a16="http://schemas.microsoft.com/office/drawing/2014/main" id="{C7CDF20E-26F9-402E-A027-4F1377998EB3}"/>
              </a:ext>
            </a:extLst>
          </p:cNvPr>
          <p:cNvSpPr/>
          <p:nvPr/>
        </p:nvSpPr>
        <p:spPr>
          <a:xfrm>
            <a:off x="-55304" y="2250895"/>
            <a:ext cx="827881" cy="827881"/>
          </a:xfrm>
          <a:prstGeom prst="donut">
            <a:avLst>
              <a:gd name="adj" fmla="val 2580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686A33D-A36B-4D99-AD4C-6802B9205574}"/>
              </a:ext>
            </a:extLst>
          </p:cNvPr>
          <p:cNvSpPr/>
          <p:nvPr/>
        </p:nvSpPr>
        <p:spPr>
          <a:xfrm>
            <a:off x="11419421" y="2802887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3E4F5AF6-946C-43BA-808F-775E35BDFB6E}"/>
              </a:ext>
            </a:extLst>
          </p:cNvPr>
          <p:cNvSpPr/>
          <p:nvPr/>
        </p:nvSpPr>
        <p:spPr>
          <a:xfrm>
            <a:off x="8590137" y="85392"/>
            <a:ext cx="1252225" cy="1252225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E855E239-6AF4-4117-95D3-FE78AC48AFBB}"/>
              </a:ext>
            </a:extLst>
          </p:cNvPr>
          <p:cNvSpPr/>
          <p:nvPr/>
        </p:nvSpPr>
        <p:spPr>
          <a:xfrm>
            <a:off x="8981821" y="482204"/>
            <a:ext cx="468856" cy="4688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127575"/>
              </p:ext>
            </p:extLst>
          </p:nvPr>
        </p:nvGraphicFramePr>
        <p:xfrm>
          <a:off x="6050311" y="1355679"/>
          <a:ext cx="5234510" cy="5502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255">
                  <a:extLst>
                    <a:ext uri="{9D8B030D-6E8A-4147-A177-3AD203B41FA5}">
                      <a16:colId xmlns:a16="http://schemas.microsoft.com/office/drawing/2014/main" val="3875059087"/>
                    </a:ext>
                  </a:extLst>
                </a:gridCol>
                <a:gridCol w="2617255">
                  <a:extLst>
                    <a:ext uri="{9D8B030D-6E8A-4147-A177-3AD203B41FA5}">
                      <a16:colId xmlns:a16="http://schemas.microsoft.com/office/drawing/2014/main" val="1053656420"/>
                    </a:ext>
                  </a:extLst>
                </a:gridCol>
              </a:tblGrid>
              <a:tr h="662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bg2"/>
                          </a:solidFill>
                        </a:rPr>
                        <a:t>Семинары, тренинги</a:t>
                      </a:r>
                      <a:endParaRPr lang="ru-RU" sz="1800" dirty="0" smtClean="0">
                        <a:solidFill>
                          <a:schemeClr val="bg2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2"/>
                          </a:solidFill>
                        </a:rPr>
                        <a:t>Стимулы</a:t>
                      </a:r>
                      <a:r>
                        <a:rPr lang="ru-RU" sz="1800" baseline="0" dirty="0" smtClean="0">
                          <a:solidFill>
                            <a:schemeClr val="bg2"/>
                          </a:solidFill>
                        </a:rPr>
                        <a:t> и поощрения</a:t>
                      </a:r>
                      <a:endParaRPr lang="ru-RU" sz="1800" dirty="0" smtClean="0">
                        <a:solidFill>
                          <a:schemeClr val="bg2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375743"/>
                  </a:ext>
                </a:extLst>
              </a:tr>
              <a:tr h="4839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Командообразование, коммуникация, управление командой, </a:t>
                      </a:r>
                      <a:r>
                        <a:rPr kumimoji="0" lang="ru-RU" sz="1800" b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брендинг</a:t>
                      </a:r>
                      <a:r>
                        <a:rPr kumimoji="0" lang="ru-RU" sz="1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.</a:t>
                      </a: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Форумы, экспедиции,</a:t>
                      </a:r>
                      <a:r>
                        <a:rPr lang="ru-RU" baseline="0" dirty="0" smtClean="0"/>
                        <a:t> экскурсии, волонтерские часы (волонтерская электронная книжка)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020522"/>
                  </a:ext>
                </a:extLst>
              </a:tr>
            </a:tbl>
          </a:graphicData>
        </a:graphic>
      </p:graphicFrame>
      <p:sp>
        <p:nvSpPr>
          <p:cNvPr id="13" name="Круг: прозрачная заливка 12">
            <a:extLst>
              <a:ext uri="{FF2B5EF4-FFF2-40B4-BE49-F238E27FC236}">
                <a16:creationId xmlns:a16="http://schemas.microsoft.com/office/drawing/2014/main" id="{12DEDA0A-716A-4A34-842C-EB1FE5CF0ECA}"/>
              </a:ext>
            </a:extLst>
          </p:cNvPr>
          <p:cNvSpPr/>
          <p:nvPr/>
        </p:nvSpPr>
        <p:spPr>
          <a:xfrm>
            <a:off x="10690968" y="179576"/>
            <a:ext cx="1271191" cy="1271191"/>
          </a:xfrm>
          <a:prstGeom prst="donut">
            <a:avLst>
              <a:gd name="adj" fmla="val 2580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4FD99E8-FCE4-44B9-9006-2D2D1F5DFB12}"/>
              </a:ext>
            </a:extLst>
          </p:cNvPr>
          <p:cNvSpPr/>
          <p:nvPr/>
        </p:nvSpPr>
        <p:spPr>
          <a:xfrm>
            <a:off x="10641610" y="4704826"/>
            <a:ext cx="822121" cy="8221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DFE29038-581E-4439-B1D8-B7AF96B518D5}"/>
              </a:ext>
            </a:extLst>
          </p:cNvPr>
          <p:cNvSpPr/>
          <p:nvPr/>
        </p:nvSpPr>
        <p:spPr>
          <a:xfrm>
            <a:off x="7896132" y="4992506"/>
            <a:ext cx="2379518" cy="2379518"/>
          </a:xfrm>
          <a:prstGeom prst="donut">
            <a:avLst>
              <a:gd name="adj" fmla="val 6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8A00C9C-1A96-49E3-AFA5-A8338C5FFE1C}"/>
              </a:ext>
            </a:extLst>
          </p:cNvPr>
          <p:cNvSpPr/>
          <p:nvPr/>
        </p:nvSpPr>
        <p:spPr>
          <a:xfrm>
            <a:off x="5874757" y="6247979"/>
            <a:ext cx="822121" cy="8221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9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D09AB0-A4F2-4197-8EA1-8999F841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Технология вовлечения</a:t>
            </a:r>
            <a:endParaRPr lang="ru-RU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26757A58-4D8C-402A-854D-2A260897A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44" y="2049207"/>
            <a:ext cx="4785360" cy="937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Создание мероприятий для участия волонтеров</a:t>
            </a:r>
            <a:endParaRPr lang="en-US" sz="200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8D7A1BEB-4243-4F8B-AEDF-A699B6833559}"/>
              </a:ext>
            </a:extLst>
          </p:cNvPr>
          <p:cNvSpPr/>
          <p:nvPr/>
        </p:nvSpPr>
        <p:spPr>
          <a:xfrm>
            <a:off x="6096000" y="2987152"/>
            <a:ext cx="3505200" cy="3505200"/>
          </a:xfrm>
          <a:prstGeom prst="ellipse">
            <a:avLst/>
          </a:prstGeom>
          <a:solidFill>
            <a:schemeClr val="accent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FF34B76-8B9B-43B1-B722-45D5BEF2A79E}"/>
              </a:ext>
            </a:extLst>
          </p:cNvPr>
          <p:cNvSpPr/>
          <p:nvPr/>
        </p:nvSpPr>
        <p:spPr>
          <a:xfrm>
            <a:off x="8199120" y="2987152"/>
            <a:ext cx="3505200" cy="3505200"/>
          </a:xfrm>
          <a:prstGeom prst="ellipse">
            <a:avLst/>
          </a:pr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FE14C57-B0E6-4C14-B20C-7B8BB758207A}"/>
              </a:ext>
            </a:extLst>
          </p:cNvPr>
          <p:cNvSpPr/>
          <p:nvPr/>
        </p:nvSpPr>
        <p:spPr>
          <a:xfrm>
            <a:off x="7147560" y="586320"/>
            <a:ext cx="3505200" cy="3505200"/>
          </a:xfrm>
          <a:prstGeom prst="ellipse">
            <a:avLst/>
          </a:prstGeom>
          <a:solidFill>
            <a:schemeClr val="accent4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B00BB2E4-344D-4F6C-BF6E-B575020359CA}"/>
              </a:ext>
            </a:extLst>
          </p:cNvPr>
          <p:cNvSpPr txBox="1">
            <a:spLocks/>
          </p:cNvSpPr>
          <p:nvPr/>
        </p:nvSpPr>
        <p:spPr>
          <a:xfrm>
            <a:off x="876344" y="3709530"/>
            <a:ext cx="4542234" cy="937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Проведение интерактивных тренингов, семинаров и лекций.</a:t>
            </a:r>
            <a:r>
              <a:rPr lang="en-US" sz="2000" dirty="0" smtClean="0"/>
              <a:t> </a:t>
            </a:r>
            <a:r>
              <a:rPr lang="ru-RU" sz="2000" dirty="0" smtClean="0"/>
              <a:t>Участие в форумах и конференциях.</a:t>
            </a:r>
            <a:endParaRPr lang="en-US" sz="2000" dirty="0"/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48122819-48B6-488B-88D2-44F4B28C9676}"/>
              </a:ext>
            </a:extLst>
          </p:cNvPr>
          <p:cNvSpPr txBox="1">
            <a:spLocks/>
          </p:cNvSpPr>
          <p:nvPr/>
        </p:nvSpPr>
        <p:spPr>
          <a:xfrm>
            <a:off x="876344" y="5272511"/>
            <a:ext cx="4542234" cy="975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Культурно-развлекательная программа (экскурсии, экспедиции, путешествия, волонтерские часы на ЕИС </a:t>
            </a:r>
            <a:r>
              <a:rPr lang="ru-RU" sz="2000" dirty="0" err="1" smtClean="0"/>
              <a:t>Добро.Ру</a:t>
            </a:r>
            <a:r>
              <a:rPr lang="ru-RU" sz="2000" dirty="0"/>
              <a:t>)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3B7323-AF03-45CD-A386-C62DB6EA3323}"/>
              </a:ext>
            </a:extLst>
          </p:cNvPr>
          <p:cNvSpPr txBox="1"/>
          <p:nvPr/>
        </p:nvSpPr>
        <p:spPr>
          <a:xfrm>
            <a:off x="7566660" y="1738756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Участие в мероприятиях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265C0A-0E78-4201-9318-9D11ADA7CCCD}"/>
              </a:ext>
            </a:extLst>
          </p:cNvPr>
          <p:cNvSpPr txBox="1"/>
          <p:nvPr/>
        </p:nvSpPr>
        <p:spPr>
          <a:xfrm>
            <a:off x="9403080" y="4508919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Стимулы и поощрения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24B462-E9A1-4CA2-BF5E-912EE3C750EE}"/>
              </a:ext>
            </a:extLst>
          </p:cNvPr>
          <p:cNvSpPr txBox="1"/>
          <p:nvPr/>
        </p:nvSpPr>
        <p:spPr>
          <a:xfrm>
            <a:off x="6028178" y="4508919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Образовательные тренинги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561BFA8-1A17-4802-A1ED-FA8DCA056CBD}"/>
              </a:ext>
            </a:extLst>
          </p:cNvPr>
          <p:cNvSpPr txBox="1"/>
          <p:nvPr/>
        </p:nvSpPr>
        <p:spPr>
          <a:xfrm>
            <a:off x="964789" y="4749291"/>
            <a:ext cx="4011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Стимулы и поощрения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EFE611-D0E4-481A-99B9-396D621D91C6}"/>
              </a:ext>
            </a:extLst>
          </p:cNvPr>
          <p:cNvSpPr txBox="1"/>
          <p:nvPr/>
        </p:nvSpPr>
        <p:spPr>
          <a:xfrm>
            <a:off x="964789" y="3268417"/>
            <a:ext cx="46969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Образование/просвещение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218B7D-E0AA-4D77-A34C-EA4108A51C76}"/>
              </a:ext>
            </a:extLst>
          </p:cNvPr>
          <p:cNvSpPr txBox="1"/>
          <p:nvPr/>
        </p:nvSpPr>
        <p:spPr>
          <a:xfrm>
            <a:off x="964789" y="1555874"/>
            <a:ext cx="4242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</a:rPr>
              <a:t>Участие в мероприятиях</a:t>
            </a:r>
            <a:r>
              <a:rPr lang="en-US" sz="2800" b="1" dirty="0" smtClean="0">
                <a:solidFill>
                  <a:schemeClr val="accent4"/>
                </a:solidFill>
              </a:rPr>
              <a:t> </a:t>
            </a:r>
            <a:endParaRPr lang="ru-RU" sz="2800" b="1" dirty="0">
              <a:solidFill>
                <a:schemeClr val="accent4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9270" cy="9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1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</TotalTime>
  <Words>342</Words>
  <Application>Microsoft Office PowerPoint</Application>
  <PresentationFormat>Широкоэкранный</PresentationFormat>
  <Paragraphs>89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Волонтеры спорта</vt:lpstr>
      <vt:lpstr>Деятельность организации</vt:lpstr>
      <vt:lpstr>Деятельность организации</vt:lpstr>
      <vt:lpstr>Опыт разработки проектов</vt:lpstr>
      <vt:lpstr>Опыт разработки проектов</vt:lpstr>
      <vt:lpstr>Команда организации</vt:lpstr>
      <vt:lpstr>Команда организации</vt:lpstr>
      <vt:lpstr>Механизм вовлечения волонтеров</vt:lpstr>
      <vt:lpstr>Технология вовлечения</vt:lpstr>
      <vt:lpstr>Общее количество волонтеров за период работы организации</vt:lpstr>
      <vt:lpstr>Предложения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Obstinate</dc:creator>
  <cp:lastModifiedBy>Павел</cp:lastModifiedBy>
  <cp:revision>33</cp:revision>
  <dcterms:created xsi:type="dcterms:W3CDTF">2021-11-30T12:57:49Z</dcterms:created>
  <dcterms:modified xsi:type="dcterms:W3CDTF">2023-09-08T02:56:08Z</dcterms:modified>
</cp:coreProperties>
</file>