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Aristotelica Pro ExtraLight" charset="1" panose="00000400000000000000"/>
      <p:regular r:id="rId14"/>
    </p:embeddedFont>
    <p:embeddedFont>
      <p:font typeface="Aristotelica Pro ExtraLight Bold" charset="1" panose="00000400000000000000"/>
      <p:regular r:id="rId15"/>
    </p:embeddedFont>
    <p:embeddedFont>
      <p:font typeface="Arista Pro ExtraLight" charset="1" panose="02000506020000020004"/>
      <p:regular r:id="rId16"/>
    </p:embeddedFont>
    <p:embeddedFont>
      <p:font typeface="Arista Pro ExtraLight Bold" charset="1" panose="020005060200000200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0.png" Type="http://schemas.openxmlformats.org/officeDocument/2006/relationships/image"/><Relationship Id="rId18" Target="../media/image31.svg" Type="http://schemas.openxmlformats.org/officeDocument/2006/relationships/image"/><Relationship Id="rId19" Target="../media/image32.png" Type="http://schemas.openxmlformats.org/officeDocument/2006/relationships/image"/><Relationship Id="rId2" Target="../media/image15.png" Type="http://schemas.openxmlformats.org/officeDocument/2006/relationships/image"/><Relationship Id="rId20" Target="../media/image33.svg" Type="http://schemas.openxmlformats.org/officeDocument/2006/relationships/image"/><Relationship Id="rId3" Target="../media/image16.pn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jpe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6237" y="3086100"/>
            <a:ext cx="4084874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671111" y="3718877"/>
            <a:ext cx="11767060" cy="2744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stotelica Pro ExtraLight"/>
              </a:rPr>
              <a:t>Проект благоустройства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stotelica Pro ExtraLight"/>
              </a:rPr>
              <a:t>территории напротив общежитий ВОЛГАУ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 •//  схема ночного освещения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92794" y="238464"/>
            <a:ext cx="476661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предпроектный анализ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 •//  визуализация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 •//  визуализация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 •//  визуализация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 •//  визуализация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 •//  визуализация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01563" y="3086100"/>
            <a:ext cx="408487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54367" y="1700869"/>
            <a:ext cx="13579266" cy="6885262"/>
            <a:chOff x="0" y="0"/>
            <a:chExt cx="18105689" cy="918034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8105689" cy="9180349"/>
              <a:chOff x="0" y="0"/>
              <a:chExt cx="5490351" cy="278384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r="r" b="b" t="t" l="l"/>
                <a:pathLst>
                  <a:path h="2783840" w="5490351">
                    <a:moveTo>
                      <a:pt x="0" y="0"/>
                    </a:moveTo>
                    <a:lnTo>
                      <a:pt x="5490351" y="0"/>
                    </a:lnTo>
                    <a:lnTo>
                      <a:pt x="5490351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E9EAEB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0" y="0"/>
              <a:ext cx="9052844" cy="4590175"/>
              <a:chOff x="0" y="0"/>
              <a:chExt cx="3023339" cy="1532961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3023339" cy="1532960"/>
              </a:xfrm>
              <a:custGeom>
                <a:avLst/>
                <a:gdLst/>
                <a:ahLst/>
                <a:cxnLst/>
                <a:rect r="r" b="b" t="t" l="l"/>
                <a:pathLst>
                  <a:path h="1532960" w="3023339">
                    <a:moveTo>
                      <a:pt x="0" y="0"/>
                    </a:moveTo>
                    <a:lnTo>
                      <a:pt x="3023339" y="0"/>
                    </a:lnTo>
                    <a:lnTo>
                      <a:pt x="3023339" y="1532960"/>
                    </a:lnTo>
                    <a:lnTo>
                      <a:pt x="0" y="15329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9052844" y="4590175"/>
              <a:ext cx="9052844" cy="4590175"/>
              <a:chOff x="0" y="0"/>
              <a:chExt cx="3023339" cy="1532961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3023339" cy="1532960"/>
              </a:xfrm>
              <a:custGeom>
                <a:avLst/>
                <a:gdLst/>
                <a:ahLst/>
                <a:cxnLst/>
                <a:rect r="r" b="b" t="t" l="l"/>
                <a:pathLst>
                  <a:path h="1532960" w="3023339">
                    <a:moveTo>
                      <a:pt x="0" y="0"/>
                    </a:moveTo>
                    <a:lnTo>
                      <a:pt x="3023339" y="0"/>
                    </a:lnTo>
                    <a:lnTo>
                      <a:pt x="3023339" y="1532960"/>
                    </a:lnTo>
                    <a:lnTo>
                      <a:pt x="0" y="15329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0" y="62824"/>
              <a:ext cx="9052844" cy="36519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сильные стороны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рекреационный потенциал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активные городские сообщества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близость транспортных узлов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хорошая инфраструктура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9052844" y="62824"/>
              <a:ext cx="9052844" cy="4388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слабые стороны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недостаточно озеленения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отсутствие разнообразного   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    функционала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неровности рельефа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отсутствие теней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652999"/>
              <a:ext cx="9052844" cy="4388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возможности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широкий потенциал для 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    </a:t>
              </a: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благоустройства территории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проведение активностей с 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    населением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привлечение малого бизнеса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52844" y="4652999"/>
              <a:ext cx="9052844" cy="2915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угрозы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-  недостаточность потребительского </a:t>
              </a:r>
            </a:p>
            <a:p>
              <a:pPr>
                <a:lnSpc>
                  <a:spcPts val="4380"/>
                </a:lnSpc>
              </a:pP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     </a:t>
              </a:r>
              <a:r>
                <a:rPr lang="en-US" sz="3129">
                  <a:solidFill>
                    <a:srgbClr val="000000"/>
                  </a:solidFill>
                  <a:latin typeface="Arista Pro ExtraLight"/>
                </a:rPr>
                <a:t>тарифа</a:t>
              </a:r>
            </a:p>
            <a:p>
              <a:pPr>
                <a:lnSpc>
                  <a:spcPts val="4380"/>
                </a:lnSpc>
              </a:pP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84870" y="2464461"/>
            <a:ext cx="1897526" cy="1897526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700000">
            <a:off x="820203" y="4194737"/>
            <a:ext cx="1897526" cy="1897526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46736" y="238464"/>
            <a:ext cx="383845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•// SWOT - анализ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915849" y="238464"/>
            <a:ext cx="476661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предпроектный анализ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 b="14" r="65"/>
          <a:stretch>
            <a:fillRect/>
          </a:stretch>
        </p:blipFill>
        <p:spPr>
          <a:xfrm flipH="false" flipV="false" rot="0">
            <a:off x="1512838" y="1519657"/>
            <a:ext cx="3602932" cy="77386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true"/>
          </p:cNvPicPr>
          <p:nvPr/>
        </p:nvPicPr>
        <p:blipFill>
          <a:blip r:embed="rId3"/>
          <a:srcRect b="-47" r="60"/>
          <a:stretch>
            <a:fillRect/>
          </a:stretch>
        </p:blipFill>
        <p:spPr>
          <a:xfrm flipH="false" flipV="false" rot="0">
            <a:off x="5285480" y="1519657"/>
            <a:ext cx="3616079" cy="77386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true"/>
          </p:cNvPicPr>
          <p:nvPr/>
        </p:nvPicPr>
        <p:blipFill>
          <a:blip r:embed="rId4"/>
          <a:srcRect r="80"/>
          <a:stretch>
            <a:fillRect/>
          </a:stretch>
        </p:blipFill>
        <p:spPr>
          <a:xfrm flipH="false" flipV="false" rot="0">
            <a:off x="9144000" y="1519657"/>
            <a:ext cx="3608377" cy="77386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5"/>
          <a:srcRect r="-14"/>
          <a:stretch>
            <a:fillRect/>
          </a:stretch>
        </p:blipFill>
        <p:spPr>
          <a:xfrm flipH="false" flipV="false" rot="0">
            <a:off x="12973364" y="1519657"/>
            <a:ext cx="3801797" cy="7738643"/>
          </a:xfrm>
          <a:prstGeom prst="rect">
            <a:avLst/>
          </a:prstGeom>
        </p:spPr>
      </p:pic>
      <p:sp>
        <p:nvSpPr>
          <p:cNvPr id="6" name="TextBox 6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•// существующее положение территории</a:t>
            </a:r>
          </a:p>
        </p:txBody>
      </p:sp>
      <p:sp>
        <p:nvSpPr>
          <p:cNvPr id="7" name="TextBox 7"/>
          <p:cNvSpPr txBox="true"/>
          <p:nvPr/>
        </p:nvSpPr>
        <p:spPr>
          <a:xfrm rot="0">
            <a:off x="12915849" y="238464"/>
            <a:ext cx="4766618" cy="58039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предпроектный анализ</a:t>
            </a:r>
          </a:p>
        </p:txBody>
      </p:sp>
      <p:pic>
        <p:nvPicPr>
          <p:cNvPr id="8" name="Picture 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12024601" y="2161903"/>
            <a:ext cx="1897526" cy="18975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4006307" y="6116779"/>
            <a:ext cx="1897526" cy="18975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6610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•//  основные проблемы территории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915849" y="238464"/>
            <a:ext cx="476661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предпроектный анализ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60653" y="2326272"/>
            <a:ext cx="7114990" cy="645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00"/>
              </a:lnSpc>
            </a:pPr>
            <a:r>
              <a:rPr lang="en-US" sz="3643">
                <a:solidFill>
                  <a:srgbClr val="000000"/>
                </a:solidFill>
                <a:latin typeface="Aristotelica Pro ExtraLight"/>
              </a:rPr>
              <a:t>мало тени</a:t>
            </a:r>
          </a:p>
          <a:p>
            <a:pPr>
              <a:lnSpc>
                <a:spcPts val="5100"/>
              </a:lnSpc>
            </a:pPr>
          </a:p>
          <a:p>
            <a:pPr>
              <a:lnSpc>
                <a:spcPts val="5100"/>
              </a:lnSpc>
            </a:pPr>
            <a:r>
              <a:rPr lang="en-US" sz="3643">
                <a:solidFill>
                  <a:srgbClr val="000000"/>
                </a:solidFill>
                <a:latin typeface="Aristotelica Pro ExtraLight"/>
              </a:rPr>
              <a:t>недостаточно озеленения</a:t>
            </a:r>
          </a:p>
          <a:p>
            <a:pPr>
              <a:lnSpc>
                <a:spcPts val="5100"/>
              </a:lnSpc>
            </a:pPr>
          </a:p>
          <a:p>
            <a:pPr>
              <a:lnSpc>
                <a:spcPts val="5100"/>
              </a:lnSpc>
            </a:pPr>
            <a:r>
              <a:rPr lang="en-US" sz="3643">
                <a:solidFill>
                  <a:srgbClr val="000000"/>
                </a:solidFill>
                <a:latin typeface="Aristotelica Pro ExtraLight"/>
              </a:rPr>
              <a:t>недостаточно освещения</a:t>
            </a:r>
          </a:p>
          <a:p>
            <a:pPr>
              <a:lnSpc>
                <a:spcPts val="5100"/>
              </a:lnSpc>
            </a:pPr>
          </a:p>
          <a:p>
            <a:pPr>
              <a:lnSpc>
                <a:spcPts val="5100"/>
              </a:lnSpc>
            </a:pPr>
            <a:r>
              <a:rPr lang="en-US" sz="3643">
                <a:solidFill>
                  <a:srgbClr val="000000"/>
                </a:solidFill>
                <a:latin typeface="Aristotelica Pro ExtraLight"/>
              </a:rPr>
              <a:t>плохие пешеходные связи</a:t>
            </a:r>
          </a:p>
          <a:p>
            <a:pPr>
              <a:lnSpc>
                <a:spcPts val="5100"/>
              </a:lnSpc>
            </a:pPr>
          </a:p>
          <a:p>
            <a:pPr>
              <a:lnSpc>
                <a:spcPts val="5100"/>
              </a:lnSpc>
            </a:pPr>
            <a:r>
              <a:rPr lang="en-US" sz="3643">
                <a:solidFill>
                  <a:srgbClr val="000000"/>
                </a:solidFill>
                <a:latin typeface="Aristotelica Pro ExtraLight"/>
              </a:rPr>
              <a:t>нет МАФов</a:t>
            </a:r>
          </a:p>
          <a:p>
            <a:pPr>
              <a:lnSpc>
                <a:spcPts val="51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53290" y="305139"/>
            <a:ext cx="14781420" cy="1045785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751175" y="1691457"/>
            <a:ext cx="4038165" cy="621568"/>
            <a:chOff x="0" y="0"/>
            <a:chExt cx="3907057" cy="601387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3907057" cy="601387"/>
            </a:xfrm>
            <a:custGeom>
              <a:avLst/>
              <a:gdLst/>
              <a:ahLst/>
              <a:cxnLst/>
              <a:rect r="r" b="b" t="t" l="l"/>
              <a:pathLst>
                <a:path h="601387" w="3907057">
                  <a:moveTo>
                    <a:pt x="0" y="0"/>
                  </a:moveTo>
                  <a:lnTo>
                    <a:pt x="3907057" y="0"/>
                  </a:lnTo>
                  <a:lnTo>
                    <a:pt x="3907057" y="601387"/>
                  </a:lnTo>
                  <a:lnTo>
                    <a:pt x="0" y="6013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653083" y="1233237"/>
            <a:ext cx="1958139" cy="8304797"/>
            <a:chOff x="0" y="0"/>
            <a:chExt cx="662383" cy="2809277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62383" cy="2809277"/>
            </a:xfrm>
            <a:custGeom>
              <a:avLst/>
              <a:gdLst/>
              <a:ahLst/>
              <a:cxnLst/>
              <a:rect r="r" b="b" t="t" l="l"/>
              <a:pathLst>
                <a:path h="2809277" w="662383">
                  <a:moveTo>
                    <a:pt x="0" y="0"/>
                  </a:moveTo>
                  <a:lnTo>
                    <a:pt x="662383" y="0"/>
                  </a:lnTo>
                  <a:lnTo>
                    <a:pt x="662383" y="2809277"/>
                  </a:lnTo>
                  <a:lnTo>
                    <a:pt x="0" y="280927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087478" y="1233237"/>
            <a:ext cx="13565605" cy="1079788"/>
            <a:chOff x="0" y="0"/>
            <a:chExt cx="4588859" cy="365262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4588859" cy="365261"/>
            </a:xfrm>
            <a:custGeom>
              <a:avLst/>
              <a:gdLst/>
              <a:ahLst/>
              <a:cxnLst/>
              <a:rect r="r" b="b" t="t" l="l"/>
              <a:pathLst>
                <a:path h="365261" w="4588859">
                  <a:moveTo>
                    <a:pt x="0" y="0"/>
                  </a:moveTo>
                  <a:lnTo>
                    <a:pt x="4588859" y="0"/>
                  </a:lnTo>
                  <a:lnTo>
                    <a:pt x="4588859" y="365261"/>
                  </a:lnTo>
                  <a:lnTo>
                    <a:pt x="0" y="36526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97775" y="2002241"/>
            <a:ext cx="1179406" cy="7535793"/>
            <a:chOff x="0" y="0"/>
            <a:chExt cx="398960" cy="254914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398960" cy="2549145"/>
            </a:xfrm>
            <a:custGeom>
              <a:avLst/>
              <a:gdLst/>
              <a:ahLst/>
              <a:cxnLst/>
              <a:rect r="r" b="b" t="t" l="l"/>
              <a:pathLst>
                <a:path h="2549145" w="398960">
                  <a:moveTo>
                    <a:pt x="0" y="0"/>
                  </a:moveTo>
                  <a:lnTo>
                    <a:pt x="398960" y="0"/>
                  </a:lnTo>
                  <a:lnTo>
                    <a:pt x="398960" y="2549145"/>
                  </a:lnTo>
                  <a:lnTo>
                    <a:pt x="0" y="25491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97775" y="9053763"/>
            <a:ext cx="14651455" cy="1233237"/>
            <a:chOff x="0" y="0"/>
            <a:chExt cx="4956171" cy="417169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4956171" cy="417169"/>
            </a:xfrm>
            <a:custGeom>
              <a:avLst/>
              <a:gdLst/>
              <a:ahLst/>
              <a:cxnLst/>
              <a:rect r="r" b="b" t="t" l="l"/>
              <a:pathLst>
                <a:path h="417169" w="4956171">
                  <a:moveTo>
                    <a:pt x="0" y="0"/>
                  </a:moveTo>
                  <a:lnTo>
                    <a:pt x="4956171" y="0"/>
                  </a:lnTo>
                  <a:lnTo>
                    <a:pt x="4956171" y="417169"/>
                  </a:lnTo>
                  <a:lnTo>
                    <a:pt x="0" y="4171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•// Выявление группы пользователей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15849" y="238464"/>
            <a:ext cx="476661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предпроектный анализ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478047" y="561996"/>
            <a:ext cx="13331905" cy="943232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576988" y="2271832"/>
            <a:ext cx="381726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stotelica Pro ExtraLight"/>
              </a:rPr>
              <a:t>автобусная остановка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576988" y="4190425"/>
            <a:ext cx="356199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stotelica Pro ExtraLight"/>
              </a:rPr>
              <a:t>граница территории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576988" y="5332222"/>
            <a:ext cx="435030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stotelica Pro ExtraLight"/>
              </a:rPr>
              <a:t>радиус остановки 300 м.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576988" y="3211175"/>
            <a:ext cx="369951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stotelica Pro ExtraLight"/>
              </a:rPr>
              <a:t>автобусное движение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•// Существующая транспортная ситуация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915849" y="238464"/>
            <a:ext cx="476661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предпроектный анализ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3000375"/>
            <a:ext cx="5875255" cy="1694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Open Sans Light"/>
              </a:rPr>
              <a:t>проектное предложение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6237" y="3086100"/>
            <a:ext cx="4084874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6311" y="3086100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 b="0" l="0" r="0" t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true"/>
          </p:cNvPicPr>
          <p:nvPr/>
        </p:nvPicPr>
        <p:blipFill>
          <a:blip r:embed="rId3"/>
          <a:srcRect b="-58" r="26"/>
          <a:stretch>
            <a:fillRect/>
          </a:stretch>
        </p:blipFill>
        <p:spPr>
          <a:xfrm flipH="false" flipV="false" rot="0">
            <a:off x="10017124" y="5508416"/>
            <a:ext cx="7571199" cy="2579816"/>
          </a:xfrm>
          <a:prstGeom prst="rect">
            <a:avLst/>
          </a:prstGeom>
        </p:spPr>
      </p:pic>
      <p:sp>
        <p:nvSpPr>
          <p:cNvPr id="4" name="TextBox 4"/>
          <p:cNvSpPr txBox="true"/>
          <p:nvPr/>
        </p:nvSpPr>
        <p:spPr>
          <a:xfrm rot="0">
            <a:off x="246736" y="238464"/>
            <a:ext cx="8897264" cy="58039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•//  схема функционального зонирования</a:t>
            </a:r>
          </a:p>
        </p:txBody>
      </p:sp>
      <p:sp>
        <p:nvSpPr>
          <p:cNvPr id="5" name="TextBox 5"/>
          <p:cNvSpPr txBox="true"/>
          <p:nvPr/>
        </p:nvSpPr>
        <p:spPr>
          <a:xfrm rot="0">
            <a:off x="10918553" y="1528581"/>
            <a:ext cx="3001804" cy="44831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ristotelica Pro ExtraLight"/>
              </a:rPr>
              <a:t>зона тихого отдыха </a:t>
            </a:r>
          </a:p>
        </p:txBody>
      </p:sp>
      <p:sp>
        <p:nvSpPr>
          <p:cNvPr id="6" name="TextBox 6"/>
          <p:cNvSpPr txBox="true"/>
          <p:nvPr/>
        </p:nvSpPr>
        <p:spPr>
          <a:xfrm rot="0">
            <a:off x="10918553" y="2053686"/>
            <a:ext cx="2884170" cy="44831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ristotelica Pro ExtraLight"/>
              </a:rPr>
              <a:t>детская площадка </a:t>
            </a:r>
          </a:p>
        </p:txBody>
      </p:sp>
      <p:sp>
        <p:nvSpPr>
          <p:cNvPr id="7" name="TextBox 7"/>
          <p:cNvSpPr txBox="true"/>
          <p:nvPr/>
        </p:nvSpPr>
        <p:spPr>
          <a:xfrm rot="0">
            <a:off x="10918553" y="2623139"/>
            <a:ext cx="2542104" cy="44831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ristotelica Pro ExtraLight"/>
              </a:rPr>
              <a:t>спортивная зона </a:t>
            </a:r>
          </a:p>
        </p:txBody>
      </p:sp>
      <p:sp>
        <p:nvSpPr>
          <p:cNvPr id="8" name="TextBox 8"/>
          <p:cNvSpPr txBox="true"/>
          <p:nvPr/>
        </p:nvSpPr>
        <p:spPr>
          <a:xfrm rot="0">
            <a:off x="10918553" y="3193125"/>
            <a:ext cx="3001804" cy="90551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ristotelica Pro ExtraLight"/>
              </a:rPr>
              <a:t>коворкинг зона / 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Aristotelica Pro ExtraLight"/>
              </a:rPr>
              <a:t>зона тихого отдыха </a:t>
            </a:r>
          </a:p>
        </p:txBody>
      </p:sp>
      <p:sp>
        <p:nvSpPr>
          <p:cNvPr id="9" name="TextBox 9"/>
          <p:cNvSpPr txBox="true"/>
          <p:nvPr/>
        </p:nvSpPr>
        <p:spPr>
          <a:xfrm rot="0">
            <a:off x="12915849" y="238464"/>
            <a:ext cx="4766618" cy="58039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предпроектный анализ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 b="14445" l="0" r="0" t="14445"/>
          <a:stretch>
            <a:fillRect/>
          </a:stretch>
        </p:blipFill>
        <p:spPr>
          <a:xfrm flipH="false" flipV="false" rot="0">
            <a:off x="2733599" y="5143500"/>
            <a:ext cx="12820802" cy="51281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true"/>
          </p:cNvPicPr>
          <p:nvPr/>
        </p:nvPicPr>
        <p:blipFill>
          <a:blip r:embed="rId3"/>
          <a:srcRect b="-71" r="-53"/>
          <a:stretch>
            <a:fillRect/>
          </a:stretch>
        </p:blipFill>
        <p:spPr>
          <a:xfrm flipH="false" flipV="false" rot="0">
            <a:off x="713469" y="1773544"/>
            <a:ext cx="4040259" cy="19890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true"/>
          </p:cNvPicPr>
          <p:nvPr/>
        </p:nvPicPr>
        <p:blipFill>
          <a:blip r:embed="rId4"/>
          <a:srcRect b="-343"/>
          <a:stretch>
            <a:fillRect/>
          </a:stretch>
        </p:blipFill>
        <p:spPr>
          <a:xfrm flipH="false" flipV="false" rot="0">
            <a:off x="1028700" y="4684001"/>
            <a:ext cx="4461290" cy="22971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5"/>
          <a:srcRect b="201" r="-29"/>
          <a:stretch>
            <a:fillRect/>
          </a:stretch>
        </p:blipFill>
        <p:spPr>
          <a:xfrm flipH="false" flipV="false" rot="0">
            <a:off x="6782005" y="4120051"/>
            <a:ext cx="4723990" cy="22805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6"/>
          <a:srcRect b="-356"/>
          <a:stretch>
            <a:fillRect/>
          </a:stretch>
        </p:blipFill>
        <p:spPr>
          <a:xfrm flipH="false" flipV="false" rot="0">
            <a:off x="12558026" y="3564355"/>
            <a:ext cx="5382302" cy="26770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true"/>
          </p:cNvPicPr>
          <p:nvPr/>
        </p:nvPicPr>
        <p:blipFill>
          <a:blip r:embed="rId7"/>
          <a:srcRect b="-201" r="-142"/>
          <a:stretch>
            <a:fillRect/>
          </a:stretch>
        </p:blipFill>
        <p:spPr>
          <a:xfrm flipH="false" flipV="false" rot="0">
            <a:off x="5478985" y="1416088"/>
            <a:ext cx="3819885" cy="27039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8"/>
          <a:srcRect b="-59" r="-64"/>
          <a:stretch>
            <a:fillRect/>
          </a:stretch>
        </p:blipFill>
        <p:spPr>
          <a:xfrm flipH="false" flipV="false" rot="0">
            <a:off x="10711233" y="609930"/>
            <a:ext cx="5025145" cy="27876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3088021" y="1436482"/>
            <a:ext cx="674125" cy="6741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8798299" y="1436482"/>
            <a:ext cx="691402" cy="6914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15554401" y="1555544"/>
            <a:ext cx="691402" cy="6914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16245803" y="3397602"/>
            <a:ext cx="682386" cy="6823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4528344" y="4161502"/>
            <a:ext cx="741366" cy="7413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10521156" y="3790819"/>
            <a:ext cx="741366" cy="741366"/>
          </a:xfrm>
          <a:prstGeom prst="rect">
            <a:avLst/>
          </a:prstGeom>
        </p:spPr>
      </p:pic>
      <p:sp>
        <p:nvSpPr>
          <p:cNvPr id="15" name="TextBox 15"/>
          <p:cNvSpPr txBox="true"/>
          <p:nvPr/>
        </p:nvSpPr>
        <p:spPr>
          <a:xfrm rot="0">
            <a:off x="246736" y="238464"/>
            <a:ext cx="10464496" cy="58039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•//  схема размещения МАФов</a:t>
            </a:r>
          </a:p>
        </p:txBody>
      </p:sp>
      <p:pic>
        <p:nvPicPr>
          <p:cNvPr id="16" name="Picture 1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7632334" y="8335658"/>
            <a:ext cx="440412" cy="4404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11854229" y="7658647"/>
            <a:ext cx="405547" cy="4055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12558026" y="8064194"/>
            <a:ext cx="440412" cy="44041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6951200" y="8557206"/>
            <a:ext cx="437727" cy="4377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6291677" y="8504605"/>
            <a:ext cx="490328" cy="49032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6131334" y="9258300"/>
            <a:ext cx="405507" cy="40550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7447032" y="8994933"/>
            <a:ext cx="405507" cy="40550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9298869" y="8589426"/>
            <a:ext cx="405507" cy="40550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11303241" y="8386672"/>
            <a:ext cx="405507" cy="40550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5287236" y="8370562"/>
            <a:ext cx="405507" cy="4055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8392792" y="7861420"/>
            <a:ext cx="405507" cy="40550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0" l="0" r="0" t="0"/>
          <a:stretch>
            <a:fillRect/>
          </a:stretch>
        </p:blipFill>
        <p:spPr>
          <a:xfrm flipH="false" flipV="false" rot="0">
            <a:off x="12818298" y="7302061"/>
            <a:ext cx="405507" cy="405507"/>
          </a:xfrm>
          <a:prstGeom prst="rect">
            <a:avLst/>
          </a:prstGeom>
        </p:spPr>
      </p:pic>
      <p:sp>
        <p:nvSpPr>
          <p:cNvPr id="28" name="TextBox 28"/>
          <p:cNvSpPr txBox="true"/>
          <p:nvPr/>
        </p:nvSpPr>
        <p:spPr>
          <a:xfrm rot="0">
            <a:off x="12915849" y="238464"/>
            <a:ext cx="4766618" cy="580390"/>
          </a:xfrm>
          <a:prstGeom prst="rect">
            <a:avLst/>
          </a:prstGeom>
        </p:spPr>
        <p:txBody>
          <a:bodyPr anchor="t" bIns="0" lIns="0" rIns="0" rtlCol="false" t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предпроектный анализ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DAE1qAi7dfE</dc:identifier>
  <dcterms:modified xsi:type="dcterms:W3CDTF">2011-08-01T06:04:30Z</dcterms:modified>
  <cp:revision>1</cp:revision>
  <dc:title>Проект благоустройства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3137157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