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E579D-965E-4D76-8D3D-AAC1B3A9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5A9AA6-31C4-4F40-9CCB-8C21006CA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EF8597-B138-426D-A759-8B673BFE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BD33-111F-48E3-B658-622CE692D97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6A1B35-6B49-47FD-A19A-43AD00B0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8C274D-D040-47D6-B952-6045611B7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7610-5511-4F64-B721-75C805A31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0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6D754-D692-497A-9EFA-19091E26A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F35BBD-CD54-4E36-8902-3812154D4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C42DD4-107D-4EDF-8039-1A5461089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BD33-111F-48E3-B658-622CE692D97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BF8CF-FFFC-4AD9-BC93-C566BFB33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F60D3-5439-4248-9D1A-460020E0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7610-5511-4F64-B721-75C805A31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8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F719A3-1BE3-40F5-BA21-84DB3B508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A164D6-A3F7-475D-811D-9D2C0A35F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BB703-C07F-461C-8277-117EDBB0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BD33-111F-48E3-B658-622CE692D97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E4121-1115-4327-A495-92AE6206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2BB32E-6FC9-4BFD-8AB6-470FAD685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7610-5511-4F64-B721-75C805A31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7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37E9D-79E4-4B47-8BEE-A50BECBA3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D5C57-7DE0-474E-889E-FE562127C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61E9E-8C51-412D-B1A9-AFA1A9B2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BD33-111F-48E3-B658-622CE692D97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BFBDC2-0C16-4B30-94A6-281F2534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934AE-005B-48C7-8E95-63C7D80C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7610-5511-4F64-B721-75C805A31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53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0744E-A927-4205-8657-C14ED90C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588DB8-889D-4E9E-8C39-B3A35A85F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B9CBD9-7854-4E30-8232-DD4E4A90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BD33-111F-48E3-B658-622CE692D97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F548E-22C9-4A3D-B2CF-DA5A5DC97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69DA7-D190-4AAC-8905-A00F8519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7610-5511-4F64-B721-75C805A31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55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CC302-1E61-416A-A130-4F0834D0A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4FE39A-A390-4542-A6A7-2AB80CB3B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01ABC5-8197-4791-9B83-6CB8367C9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58E8BD-9F81-4439-970B-DA2F3A79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BD33-111F-48E3-B658-622CE692D97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CB9997-7624-4C5E-8A53-6C677403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4DE92D-32BD-4983-B8A2-4B62F431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7610-5511-4F64-B721-75C805A31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0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BD4B7-7DDE-4B69-899C-B870E66A1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2C8389-DF08-421C-B3CB-3EC7BBBFB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AECFD8-FB64-4AA9-9A5E-ED7CB9375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588A22-A02D-4A1E-9A9A-6551CDD75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B2398D-9D80-47CB-A1BF-C586DD1E2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F6E3F6-7770-4E2A-8ECF-21E79B05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BD33-111F-48E3-B658-622CE692D97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5C8C-9AA1-46D2-A9C9-4666C12DA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0BEB59-F0A8-4B2A-BE49-FA57136C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7610-5511-4F64-B721-75C805A31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AD483-C2E0-43CB-B62C-D5002CD9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BF9AFB-E55E-4A66-9DF0-BD509EB2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BD33-111F-48E3-B658-622CE692D97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2F440-AC0C-4135-914C-83EF7829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1EA995-3EA7-41CF-801E-687091C3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7610-5511-4F64-B721-75C805A31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0321F7-7720-40A5-9E8C-43495EC6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BD33-111F-48E3-B658-622CE692D97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0F05CC-43E9-4C86-A1D3-105F914E9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AD7FA6-799D-44FD-8436-99CEA8AC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7610-5511-4F64-B721-75C805A31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7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4C0F2-87D4-4C9E-BBA3-7E85F9B7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0A4679-2703-4615-A689-B52AC3DF0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62B270-4724-4308-AB0C-FA0ED853E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08D404-6837-481E-AFFD-F38F96EC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BD33-111F-48E3-B658-622CE692D97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9E4FE0-13A8-44D8-9093-62244B27E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2FA9FC-E390-4D1D-9563-7B909252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7610-5511-4F64-B721-75C805A31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4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0DEFA-5127-4224-9636-FBCFE4B2F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80AE54-FF5E-440B-9993-CB7A5A303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E7C58D-4CE2-4E3D-9248-394A636A0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43A4BB-84BE-4030-8507-8310012CC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BD33-111F-48E3-B658-622CE692D97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CD2A5C-B5AE-43CF-A9ED-5066A8D0A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0A7A64-6143-46EC-B89D-4EC6ECC7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7610-5511-4F64-B721-75C805A31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32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16AD3-E71B-4644-B869-8C26C9F81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12DE22-D8F9-4C9C-ADF7-20B06B8AB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B21A29-2026-4CC1-8054-DE2628759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9BD33-111F-48E3-B658-622CE692D97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93E110-5972-4A03-84A4-EA72D82A6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258D4C-D0B2-4851-9CDF-B3C69D71F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7610-5511-4F64-B721-75C805A31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97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FB5006-3023-4A56-BE71-DEDBA131E93E}"/>
              </a:ext>
            </a:extLst>
          </p:cNvPr>
          <p:cNvSpPr txBox="1"/>
          <p:nvPr/>
        </p:nvSpPr>
        <p:spPr>
          <a:xfrm>
            <a:off x="0" y="319569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Семинар в целях профилактики экстремизма и национализма среди молодежи, </a:t>
            </a:r>
          </a:p>
          <a:p>
            <a:pPr algn="ctr"/>
            <a:r>
              <a:rPr lang="ru-RU" sz="2800" b="1" dirty="0"/>
              <a:t>посвященный Международному Дню толерантности</a:t>
            </a:r>
          </a:p>
        </p:txBody>
      </p:sp>
      <p:pic>
        <p:nvPicPr>
          <p:cNvPr id="4" name="Рисунок 3" descr="Изображение выглядит как человек, синий, держит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482647-D85F-4115-BCA4-80713F499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80" y="1767927"/>
            <a:ext cx="8926515" cy="4604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1164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акат, природа, солнце&#10;&#10;Автоматически созданное описание">
            <a:extLst>
              <a:ext uri="{FF2B5EF4-FFF2-40B4-BE49-F238E27FC236}">
                <a16:creationId xmlns:a16="http://schemas.microsoft.com/office/drawing/2014/main" id="{7D615714-F731-4EE3-8090-448D21955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580"/>
          <a:stretch/>
        </p:blipFill>
        <p:spPr>
          <a:xfrm>
            <a:off x="3" y="10"/>
            <a:ext cx="10655455" cy="6857990"/>
          </a:xfrm>
          <a:custGeom>
            <a:avLst/>
            <a:gdLst/>
            <a:ahLst/>
            <a:cxnLst/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87E0CE-A486-4BD2-AF2C-6BAB89A8A1FB}"/>
              </a:ext>
            </a:extLst>
          </p:cNvPr>
          <p:cNvSpPr txBox="1"/>
          <p:nvPr/>
        </p:nvSpPr>
        <p:spPr>
          <a:xfrm>
            <a:off x="8644383" y="664294"/>
            <a:ext cx="3547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560"/>
              </a:spcAft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 давайте сделаем, чтоб этот мир был полон тепла и любви. Это отчасти в наших руках! В руках каждого!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6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0C3426-F273-42CB-B437-39A0AA97DF5A}"/>
              </a:ext>
            </a:extLst>
          </p:cNvPr>
          <p:cNvSpPr txBox="1"/>
          <p:nvPr/>
        </p:nvSpPr>
        <p:spPr>
          <a:xfrm>
            <a:off x="1253764" y="319024"/>
            <a:ext cx="9452651" cy="2443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560"/>
              </a:spcAft>
            </a:pPr>
            <a:r>
              <a:rPr lang="ru-RU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Ежегодно 16 ноября в Российской Федерации с недавних пор отмечается Международный день толерантности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Согласно ст. 13 Федерального Закона "О противодействии экстремистской деятельности" на территории Российской Федерации запрещается распространение экстремистских материалов, а также их производство или хранение в целях распространения.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цветной, татуировка, держит, 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F3A62A5E-C69B-419E-A1A3-567619828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03" y="2865747"/>
            <a:ext cx="6249971" cy="3761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014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мужчина, держит, люди&#10;&#10;Автоматически созданное описание">
            <a:extLst>
              <a:ext uri="{FF2B5EF4-FFF2-40B4-BE49-F238E27FC236}">
                <a16:creationId xmlns:a16="http://schemas.microsoft.com/office/drawing/2014/main" id="{781098D8-3269-4821-8568-98EA7B0A3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180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 выглядит как человек, мужчина, стоит, смотрит&#10;&#10;Автоматически созданное описание">
            <a:extLst>
              <a:ext uri="{FF2B5EF4-FFF2-40B4-BE49-F238E27FC236}">
                <a16:creationId xmlns:a16="http://schemas.microsoft.com/office/drawing/2014/main" id="{97D39131-E5CC-430E-A5FA-250D547BE7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" r="1" b="1"/>
          <a:stretch/>
        </p:blipFill>
        <p:spPr>
          <a:xfrm>
            <a:off x="643466" y="160019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57BBBE-1413-4FE3-9AFD-299CBE591ACC}"/>
              </a:ext>
            </a:extLst>
          </p:cNvPr>
          <p:cNvSpPr txBox="1"/>
          <p:nvPr/>
        </p:nvSpPr>
        <p:spPr>
          <a:xfrm>
            <a:off x="6887044" y="614472"/>
            <a:ext cx="4822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Экстремизм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(от фр.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exremisme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от лат.) - «крайне опасное явление в жизни любого общества. Оно создает угрозу основам конституционного строя, ведет к попиранию конституционных прав и свобод человека и гражданина, подрывает общественную безопасность и государственную целостность Российской Федерации».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DFB5C-A85B-47CE-BB70-4EEBAFA802DA}"/>
              </a:ext>
            </a:extLst>
          </p:cNvPr>
          <p:cNvSpPr txBox="1"/>
          <p:nvPr/>
        </p:nvSpPr>
        <p:spPr>
          <a:xfrm>
            <a:off x="643466" y="4723077"/>
            <a:ext cx="45300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Одной из форм проявления экстремизма является распространение 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фашистской и неонацистской символики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54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9AAC8FA-7AA6-43C9-94A0-477F406DD6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" r="1" b="1"/>
          <a:stretch/>
        </p:blipFill>
        <p:spPr>
          <a:xfrm>
            <a:off x="20" y="10"/>
            <a:ext cx="8333275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780812-8CAA-4693-9CDB-23DFE48E7593}"/>
              </a:ext>
            </a:extLst>
          </p:cNvPr>
          <p:cNvSpPr txBox="1"/>
          <p:nvPr/>
        </p:nvSpPr>
        <p:spPr>
          <a:xfrm>
            <a:off x="8457394" y="2746561"/>
            <a:ext cx="361050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Экстремистскими являются действия, связанные со стремлением разрушить, опорочить существующие в настоящее время общественные и государственные институты, права, традиции, ценности. При этом такие действия могут носить насильственный характер, содержать прямые или косвенные призывы к насилию.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01493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иний, ракетка, проигрыватель, качание&#10;&#10;Автоматически созданное описание">
            <a:extLst>
              <a:ext uri="{FF2B5EF4-FFF2-40B4-BE49-F238E27FC236}">
                <a16:creationId xmlns:a16="http://schemas.microsoft.com/office/drawing/2014/main" id="{3F436E37-E57F-4888-8AFA-3E1BD9790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34" y="2484132"/>
            <a:ext cx="2453823" cy="40048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A6F27E-2673-47E0-82BA-8B072A5D2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70" y="732411"/>
            <a:ext cx="3537626" cy="5571066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стол, сиди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01415993-FB6C-4DCD-A26F-9AB22DFCE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01" y="3076066"/>
            <a:ext cx="4035221" cy="282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02D4C6-1F0F-400A-9C63-12A856C7D436}"/>
              </a:ext>
            </a:extLst>
          </p:cNvPr>
          <p:cNvSpPr txBox="1"/>
          <p:nvPr/>
        </p:nvSpPr>
        <p:spPr>
          <a:xfrm>
            <a:off x="469904" y="519035"/>
            <a:ext cx="763714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 осуществление экстремистской деятельности граждане Российской Федерации, иностранные граждане и лица без гражданства несут: </a:t>
            </a:r>
            <a:r>
              <a:rPr lang="ru-RU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уголовную, административную, гражданско-правовую ответственность в установленном законодательством РФ порядке.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14020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073D09-D2B1-4FBD-BDB4-ACB2B4B7A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04" y="643466"/>
            <a:ext cx="3537627" cy="5571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E12898-1C60-4D7F-8B76-16E18B82EDA3}"/>
              </a:ext>
            </a:extLst>
          </p:cNvPr>
          <p:cNvSpPr txBox="1"/>
          <p:nvPr/>
        </p:nvSpPr>
        <p:spPr>
          <a:xfrm>
            <a:off x="460442" y="1099390"/>
            <a:ext cx="609437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Пропаганда и публичное демонстрирование нацистской атрибутики или символики, сходных с нацистской атрибутикой или символикой до степени смешения, влечет наложение административного штрафа в размере от 500 до 1000 рублей с конфискацией нацистской или иной указанной атрибутики или символики либо административный арест на срок до 15 суток с конфискацией нацистской или иной указанной атрибутики или символики.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04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C6CD53-8BD6-4354-8580-A39174B17148}"/>
              </a:ext>
            </a:extLst>
          </p:cNvPr>
          <p:cNvSpPr txBox="1"/>
          <p:nvPr/>
        </p:nvSpPr>
        <p:spPr>
          <a:xfrm>
            <a:off x="4666268" y="661588"/>
            <a:ext cx="732462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Публичные призывы к осуществлению экстремистской деятельности(ст.280 ч.1 УК РФ) наказываются штрафом в размере от 100 до 300 тысяч рублей или в размере заработной платы или иного дохода осуждённого за период от 1 года до 2 лет, либо принудительными работами на срок до 3 лет, либо арестом на срок от 4 до 6 месяцев, либо лишением свободы на срок до 4 лет с лишением права занимать определённые должности или заниматься определённой деятельностью на тот же срок.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Публичные призывы к осуществлению экстремистской деятельности, совершенные с использованием средств массовой информации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либоинформационно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-телекоммуникационных сетей, в том числе сети "Интернет"(ст. 280 ч. 2 УК РФ),наказываются принудительными работами на срок до 5 лет с лишением права занимать определённые должности или заниматься определённой деятельностью на срок до 3 лет или без такового либо лишением свободы на срок до 5 лет с лишением права занимать определённые должности или заниматься определённой деятельностью на срок до 3 лет.</a:t>
            </a:r>
            <a:endParaRPr lang="ru-RU" dirty="0"/>
          </a:p>
        </p:txBody>
      </p:sp>
      <p:pic>
        <p:nvPicPr>
          <p:cNvPr id="5" name="Рисунок 4" descr="Изображение выглядит как синий, ракетка, проигрыватель, качание&#10;&#10;Автоматически созданное описание">
            <a:extLst>
              <a:ext uri="{FF2B5EF4-FFF2-40B4-BE49-F238E27FC236}">
                <a16:creationId xmlns:a16="http://schemas.microsoft.com/office/drawing/2014/main" id="{71CB233E-B8C0-4076-A680-7E731480D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87" y="848215"/>
            <a:ext cx="3261134" cy="464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5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иний, ракетка, проигрыватель, качание&#10;&#10;Автоматически созданное описание">
            <a:extLst>
              <a:ext uri="{FF2B5EF4-FFF2-40B4-BE49-F238E27FC236}">
                <a16:creationId xmlns:a16="http://schemas.microsoft.com/office/drawing/2014/main" id="{5019705E-DA30-46C6-8180-11588A1A2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89" y="1381328"/>
            <a:ext cx="2840477" cy="43093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2E826-C0DA-4FA1-9D4C-C402CB1E79E6}"/>
              </a:ext>
            </a:extLst>
          </p:cNvPr>
          <p:cNvSpPr txBox="1"/>
          <p:nvPr/>
        </p:nvSpPr>
        <p:spPr>
          <a:xfrm>
            <a:off x="4590854" y="1302769"/>
            <a:ext cx="727749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Действия, направленные на возбуждение ненависти либо вражды, а также на унижение достоинства человека либо группы лиц по признакам пола, расы, национальности, языка, происхождения, отношения к религии, а равно принадлежности к какой-либо социальной группе, совершенные публично или с использованием средств массовой информации либо информационно-телекоммуникационных сетей, в том числе сети "Интернет" (ст.282 ч.1 УК РФ), наказываются штрафом в размере от100 до 300 тысяч рублей или в размере заработной платы или иного дохода осуждённого за период от 1 года до 2 лет, либо лишением права занимать определённые должности или заниматься определённой деятельностью на срок до 3 лет, либо обязательными работами на срок до 360 часов, либо исправительными работами на срок до 1 года, либо принудительными работами на срок до 4 лет, либо лишением свободы на тот же срок.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028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8B7472-258D-4B57-A6B8-32DF2D46B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0" y="256292"/>
            <a:ext cx="5443586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450948-7936-4BE8-BA9C-70FCA2A72D13}"/>
              </a:ext>
            </a:extLst>
          </p:cNvPr>
          <p:cNvSpPr txBox="1"/>
          <p:nvPr/>
        </p:nvSpPr>
        <p:spPr>
          <a:xfrm>
            <a:off x="5946350" y="368810"/>
            <a:ext cx="6094378" cy="2744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56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Ксенофобия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негативное, эмоционально насыщенное, иррациональное по своей природе отношение субъекта к определенным человеческим общностям и их отдельным представителям – «чужакам», «иным», «не нашим». Она проявляется в соответствующих социальных установках субъекта, предрассудках, предубеждениях, социальных стереотипах, а также в его мировоззрении. Это агрессивное поведение молодежи в отношении «чужих», обоснованное враждебными установками.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3413E2-B82C-41C5-A4D7-3B359234DB77}"/>
              </a:ext>
            </a:extLst>
          </p:cNvPr>
          <p:cNvSpPr txBox="1"/>
          <p:nvPr/>
        </p:nvSpPr>
        <p:spPr>
          <a:xfrm>
            <a:off x="84841" y="3429000"/>
            <a:ext cx="5788058" cy="3240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56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Экстремизм и ксенофобия связаны между собой, но при этом имеют и существенные различия. Под ксенофобией обычно понимаются различные проявления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интолерантности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(нетерпимости) по отношению к группам, которые воспринимаются массовым сознанием как «чужие». Сам термин ксенофобия как раз и означает страхи, настороженность и недоброжелательство (т. е. фобии) к чужим. Частным случаем ксенофобии является этнофобия (или этнофобии) - страхи, направленные как против конкретных этнических общностей, так и против некоего слабо дифференцированного в массовом сознании конгломерата «чужих» народов (например «кавказцев», «южан», «инородцев»).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Изображение выглядит как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0819713D-063D-4CB7-8036-E52710F26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5788058" cy="3116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2825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756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Журавлева</dc:creator>
  <cp:lastModifiedBy>Евгения Журавлева</cp:lastModifiedBy>
  <cp:revision>1</cp:revision>
  <dcterms:created xsi:type="dcterms:W3CDTF">2020-11-06T11:39:38Z</dcterms:created>
  <dcterms:modified xsi:type="dcterms:W3CDTF">2020-11-06T11:40:44Z</dcterms:modified>
</cp:coreProperties>
</file>