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sldIdLst>
    <p:sldId id="376" r:id="rId3"/>
    <p:sldId id="417" r:id="rId4"/>
    <p:sldId id="415" r:id="rId5"/>
    <p:sldId id="293" r:id="rId6"/>
    <p:sldId id="419" r:id="rId7"/>
    <p:sldId id="420" r:id="rId8"/>
    <p:sldId id="422" r:id="rId9"/>
    <p:sldId id="290" r:id="rId10"/>
    <p:sldId id="399" r:id="rId11"/>
    <p:sldId id="401" r:id="rId12"/>
    <p:sldId id="403" r:id="rId13"/>
    <p:sldId id="402" r:id="rId14"/>
    <p:sldId id="428" r:id="rId15"/>
    <p:sldId id="358" r:id="rId16"/>
    <p:sldId id="367" r:id="rId17"/>
    <p:sldId id="368" r:id="rId18"/>
    <p:sldId id="410" r:id="rId19"/>
    <p:sldId id="409" r:id="rId20"/>
    <p:sldId id="411" r:id="rId21"/>
    <p:sldId id="425" r:id="rId22"/>
    <p:sldId id="427" r:id="rId23"/>
    <p:sldId id="418" r:id="rId24"/>
    <p:sldId id="431" r:id="rId25"/>
    <p:sldId id="429" r:id="rId26"/>
    <p:sldId id="430" r:id="rId27"/>
    <p:sldId id="433" r:id="rId28"/>
    <p:sldId id="434" r:id="rId29"/>
    <p:sldId id="439" r:id="rId30"/>
    <p:sldId id="443" r:id="rId31"/>
    <p:sldId id="259" r:id="rId32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690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19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Профили обучения в старших </a:t>
            </a:r>
            <a:r>
              <a:rPr lang="ru-RU" dirty="0" smtClean="0"/>
              <a:t>классах (10-11 классы)</a:t>
            </a:r>
            <a:endParaRPr lang="ru-RU" dirty="0"/>
          </a:p>
        </c:rich>
      </c:tx>
      <c:layout>
        <c:manualLayout>
          <c:xMode val="edge"/>
          <c:yMode val="edge"/>
          <c:x val="0.10552171834708424"/>
          <c:y val="2.3776952641521687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Профили обучения в старших классах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B58C-45F2-BBF6-CCB3032F48D5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58C-45F2-BBF6-CCB3032F48D5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58C-45F2-BBF6-CCB3032F48D5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B58C-45F2-BBF6-CCB3032F48D5}"/>
              </c:ext>
            </c:extLst>
          </c:dPt>
          <c:dLbls>
            <c:dLbl>
              <c:idx val="0"/>
              <c:layout>
                <c:manualLayout>
                  <c:x val="-0.19760012045445258"/>
                  <c:y val="0.1675963699433261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BFF8869E-2D57-42F5-8C5E-559D5ED1A1CA}" type="CATEGORYNAME">
                      <a:rPr lang="ru-RU" sz="1800"/>
                      <a:pPr>
                        <a:defRPr/>
                      </a:pPr>
                      <a:t>[ИМЯ КАТЕГОРИИ]</a:t>
                    </a:fld>
                    <a:r>
                      <a:rPr lang="ru-RU" sz="1800" baseline="0" dirty="0"/>
                      <a:t>; </a:t>
                    </a:r>
                    <a:fld id="{28D7AC28-F276-42D1-AF8A-B579BD1BA576}" type="VALUE">
                      <a:rPr lang="ru-RU" sz="1800" baseline="0"/>
                      <a:pPr>
                        <a:defRPr/>
                      </a:pPr>
                      <a:t>[ЗНАЧЕНИЕ]</a:t>
                    </a:fld>
                    <a:endParaRPr lang="ru-RU" sz="1800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45262807056519"/>
                      <c:h val="0.133674923457755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58C-45F2-BBF6-CCB3032F48D5}"/>
                </c:ext>
              </c:extLst>
            </c:dLbl>
            <c:dLbl>
              <c:idx val="1"/>
              <c:layout>
                <c:manualLayout>
                  <c:x val="-1.2414932426800748E-2"/>
                  <c:y val="-0.1465507133085792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C2ABA0E4-DD63-4840-BCEE-7EE53784D946}" type="CATEGORYNAME">
                      <a:rPr lang="ru-RU" sz="180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sz="1800" baseline="0" dirty="0" smtClean="0"/>
                      <a:t> </a:t>
                    </a:r>
                    <a:fld id="{17EF112D-BDE6-48EA-9B9B-569E3168F663}" type="VALUE">
                      <a:rPr lang="ru-RU" sz="1800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[ЗНАЧЕНИЕ]</a:t>
                    </a:fld>
                    <a:endParaRPr lang="ru-RU" sz="1800" baseline="0" dirty="0" smtClean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19432928505021"/>
                      <c:h val="0.162721076802814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58C-45F2-BBF6-CCB3032F48D5}"/>
                </c:ext>
              </c:extLst>
            </c:dLbl>
            <c:dLbl>
              <c:idx val="2"/>
              <c:layout>
                <c:manualLayout>
                  <c:x val="-2.9605332052941542E-2"/>
                  <c:y val="-6.127970083382199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1D0812A-24BB-4141-9FA6-C044818CC03C}" type="CATEGORYNAME">
                      <a:rPr lang="ru-RU" sz="18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sz="1800" baseline="0" dirty="0"/>
                      <a:t>; </a:t>
                    </a:r>
                    <a:fld id="{A2CD7005-46A1-4413-8F2F-FB9E45124965}" type="VALUE">
                      <a:rPr lang="ru-RU" sz="1800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[ЗНАЧЕНИЕ]</a:t>
                    </a:fld>
                    <a:endParaRPr lang="ru-RU" sz="1800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08756190832595"/>
                      <c:h val="0.133674923457755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8C-45F2-BBF6-CCB3032F48D5}"/>
                </c:ext>
              </c:extLst>
            </c:dLbl>
            <c:dLbl>
              <c:idx val="3"/>
              <c:layout>
                <c:manualLayout>
                  <c:x val="6.7558239185830399E-2"/>
                  <c:y val="0.1215595685948798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3EE1D66B-E88A-49B1-8AB5-1770D98B211E}" type="CATEGORYNAME">
                      <a:rPr lang="ru-RU" sz="18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sz="1800" baseline="0" dirty="0"/>
                      <a:t>; </a:t>
                    </a:r>
                    <a:fld id="{5C2C0043-3461-4707-B65F-2000E20D6B3E}" type="VALUE">
                      <a:rPr lang="ru-RU" sz="1800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[ЗНАЧЕНИЕ]</a:t>
                    </a:fld>
                    <a:endParaRPr lang="ru-RU" sz="1800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4566188552149"/>
                      <c:h val="0.133674923457755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58C-45F2-BBF6-CCB3032F48D5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E48312"/>
                </a:solidFill>
                <a:round/>
              </a:ln>
              <a:effectLst>
                <a:outerShdw blurRad="50800" dist="38100" dir="2700000" algn="tl" rotWithShape="0">
                  <a:srgbClr val="E48312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гуманитарный</c:v>
                </c:pt>
                <c:pt idx="1">
                  <c:v>социально-экономический</c:v>
                </c:pt>
                <c:pt idx="2">
                  <c:v>естественно-научный</c:v>
                </c:pt>
                <c:pt idx="3">
                  <c:v>технологический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0.23</c:v>
                </c:pt>
                <c:pt idx="1">
                  <c:v>0.15</c:v>
                </c:pt>
                <c:pt idx="2">
                  <c:v>0.12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8C-45F2-BBF6-CCB3032F48D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 вузы, %</c:v>
                </c:pt>
                <c:pt idx="1">
                  <c:v>бюджет</c:v>
                </c:pt>
                <c:pt idx="2">
                  <c:v>коммерч.</c:v>
                </c:pt>
                <c:pt idx="3">
                  <c:v>за пределы ЧР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91</c:v>
                </c:pt>
                <c:pt idx="1">
                  <c:v>91</c:v>
                </c:pt>
                <c:pt idx="2">
                  <c:v>10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1-4DFF-BD9B-98C79F5D36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 вузы, %</c:v>
                </c:pt>
                <c:pt idx="1">
                  <c:v>бюджет</c:v>
                </c:pt>
                <c:pt idx="2">
                  <c:v>коммерч.</c:v>
                </c:pt>
                <c:pt idx="3">
                  <c:v>за пределы ЧР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82</c:v>
                </c:pt>
                <c:pt idx="1">
                  <c:v>100</c:v>
                </c:pt>
                <c:pt idx="2">
                  <c:v>0</c:v>
                </c:pt>
                <c:pt idx="3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71-4DFF-BD9B-98C79F5D36D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в вузы, %</c:v>
                </c:pt>
                <c:pt idx="1">
                  <c:v>бюджет</c:v>
                </c:pt>
                <c:pt idx="2">
                  <c:v>коммерч.</c:v>
                </c:pt>
                <c:pt idx="3">
                  <c:v>за пределы ЧР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82</c:v>
                </c:pt>
                <c:pt idx="1">
                  <c:v>89</c:v>
                </c:pt>
                <c:pt idx="2">
                  <c:v>11</c:v>
                </c:pt>
                <c:pt idx="3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71-4DFF-BD9B-98C79F5D3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176064"/>
        <c:axId val="143177600"/>
      </c:barChart>
      <c:catAx>
        <c:axId val="143176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3177600"/>
        <c:crosses val="autoZero"/>
        <c:auto val="1"/>
        <c:lblAlgn val="ctr"/>
        <c:lblOffset val="100"/>
        <c:noMultiLvlLbl val="0"/>
      </c:catAx>
      <c:valAx>
        <c:axId val="143177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1760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6C5B0-8510-43BC-AF41-EF3A361D6356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6B1C6-4A9C-4401-9FA7-B9B648675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97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9700C-A6C0-4505-9FC9-B0CC997F9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17697"/>
            <a:ext cx="5329187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998BA-C5EE-4DA9-ADB3-8E80F592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83346A-1C09-41AC-9941-3258C9329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7B1D6A-D9F1-4DB3-8C3D-038029C5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1FF5B-16BB-487C-9C0B-47AB76B8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97B791-B31B-4E28-883E-326DB95ED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C1BC43-652D-4DCC-813C-9917ECBAB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1BC3A1-074D-4A1E-A241-4122C9F6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439657-7326-4AF1-9D35-9C683578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BA1E4-F822-4B54-8614-8D89E893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6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5F434-E7E7-4DAF-84D3-20782105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DFD793-7982-41AC-ACC6-41673077F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82CED-767A-40F3-81B9-B52A6F8C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9F8B03-5DD4-4F37-9991-5EF42272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DC4EF9-5A65-4C31-9684-9D1CDADBD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DDBDE4-751C-431A-B6B5-C6C07E94F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DDCFE8-FC77-43D9-81C9-51FA7A86B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4A7CCB-CA19-4A47-9911-959AFE45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C7FCC-1AEE-43EB-B7A1-6A2F59E1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2D90A5-4532-49EE-B4FB-4072B5D6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0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0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4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07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32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17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5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4260A-A94F-4516-9B48-DC372F36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58E04D-0EB8-40DE-B21F-0D98AB513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ECCE4-4C50-4619-8E2F-F17F5823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CD0683-C9F3-4AB1-AB8F-AC306AA6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56A06B-0365-489B-BC24-63E7E79B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0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5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14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20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94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9700C-A6C0-4505-9FC9-B0CC997F9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17697"/>
            <a:ext cx="5329187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998BA-C5EE-4DA9-ADB3-8E80F592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83346A-1C09-41AC-9941-3258C9329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7B1D6A-D9F1-4DB3-8C3D-038029C5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0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4260A-A94F-4516-9B48-DC372F36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58E04D-0EB8-40DE-B21F-0D98AB513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ECCE4-4C50-4619-8E2F-F17F5823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CD0683-C9F3-4AB1-AB8F-AC306AA6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56A06B-0365-489B-BC24-63E7E79B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10D9A-B000-45B1-BE37-4A5EB3806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E7A5D-C335-4158-922B-0717ADA5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F76DC7-A489-418C-8672-9F303D820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29A17-54A5-4DE2-B123-D9486350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5E382-9B23-474C-9E05-540575E5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8F805-40CC-49F3-8BB3-5A1B9706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7693C2-DDE2-4C8A-AFEE-A100E3B1A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DC0F0D-0F57-4735-8A28-E3AFECFCD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5A72B9-76DB-46D3-9532-662A6D70B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2EC1FA-5D81-4B4F-967E-05B2498E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DEE8A0-48B2-4EC7-97B0-689B7D42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6C2E1-93B6-4036-AB33-3E0B1417F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424DD-7891-4419-B8DB-0C42BE4A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B404A-4DC9-4151-8819-120A4E484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8E68DE-161E-4FDF-8447-964DE8C76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C54C29-6D1B-483B-B54D-267ED0F0C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9FAC2C-0A22-41F6-B7EB-6DCBEEC1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C57C97-7979-49F4-8CB3-429AAFB8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3393D3-1E12-4A23-8B62-7B293F1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EC8D0-11B1-4DC8-BBB1-F60575BE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FAC365-BA7D-4995-9306-599D9C99B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D6FFE3-A9C2-4E50-93BE-89DDA7396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E94C32-26C1-4AFA-B394-E53CFC14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04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754885-8ADA-4142-9420-5D2E2286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1DD927-CEA7-45C7-A7E4-35376377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8F1B88-BEA0-414F-93F2-641100EF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0BE5B-48ED-4B3A-871A-CF48C633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BF836-3B3F-4F3C-87AF-56BACE557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224EAD-1E12-4739-BCE4-3CF1AB85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104979-CEAF-47C4-BD3D-D3EB70FA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1A30FC-641E-41BA-8584-31E0BF9E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BCEA9B-15F6-4967-AB1A-665DFED1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9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5F3090-C723-4B40-AF6A-2D0ECC8CBF1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194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88FB1-116C-40E1-87F9-4E5D3EC0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13" y="193850"/>
            <a:ext cx="9104697" cy="8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3A846-BDB5-4E7E-9521-A422948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1E56B6-046E-4A61-BAFD-28D59F7C2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D89A-5E74-4FAC-A779-045A99E2AABA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8759D-6B8D-477F-9D1D-38D4FF256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3F10A-4E1E-4C84-8211-53E2D0484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86E1E-6118-42C0-AF8D-42ACC889346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hlinkClick r:id="rId15"/>
            <a:extLst>
              <a:ext uri="{FF2B5EF4-FFF2-40B4-BE49-F238E27FC236}">
                <a16:creationId xmlns:a16="http://schemas.microsoft.com/office/drawing/2014/main" id="{555DE458-7E61-471C-B63B-1E10456D764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132856"/>
            <a:ext cx="109728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DE9FA-52D5-4010-BA1A-F7FD2188A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78C5B-A4B1-4045-9B5F-3B367E6216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5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DA6FA-7BB8-4CAD-9779-17E5CFBCD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7030A0"/>
                </a:solidFill>
                <a:latin typeface="Calibri" pitchFamily="34" charset="0"/>
              </a:rPr>
              <a:t/>
            </a:r>
            <a:br>
              <a:rPr lang="ru-RU" sz="5400" b="1" i="1" dirty="0" smtClean="0">
                <a:solidFill>
                  <a:srgbClr val="7030A0"/>
                </a:solidFill>
                <a:latin typeface="Calibri" pitchFamily="34" charset="0"/>
              </a:rPr>
            </a:br>
            <a:r>
              <a:rPr lang="ru-RU" sz="5400" b="1" i="1" dirty="0" smtClean="0">
                <a:solidFill>
                  <a:srgbClr val="7030A0"/>
                </a:solidFill>
                <a:latin typeface="Calibri" pitchFamily="34" charset="0"/>
              </a:rPr>
              <a:t>МБОУ « СОШ </a:t>
            </a:r>
            <a:r>
              <a:rPr lang="ru-RU" sz="5400" b="1" i="1" dirty="0" err="1" smtClean="0">
                <a:solidFill>
                  <a:srgbClr val="7030A0"/>
                </a:solidFill>
                <a:latin typeface="Calibri" pitchFamily="34" charset="0"/>
              </a:rPr>
              <a:t>п.Опытный</a:t>
            </a:r>
            <a:r>
              <a:rPr lang="ru-RU" sz="5400" b="1" i="1" dirty="0" smtClean="0">
                <a:solidFill>
                  <a:srgbClr val="7030A0"/>
                </a:solidFill>
                <a:latin typeface="Calibri" pitchFamily="34" charset="0"/>
              </a:rPr>
              <a:t>»</a:t>
            </a:r>
            <a:br>
              <a:rPr lang="ru-RU" sz="5400" b="1" i="1" dirty="0" smtClean="0">
                <a:solidFill>
                  <a:srgbClr val="7030A0"/>
                </a:solidFill>
                <a:latin typeface="Calibri" pitchFamily="34" charset="0"/>
              </a:rPr>
            </a:br>
            <a:endParaRPr lang="ru-RU" sz="54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победитель конкурса ОУ,  внедряющих инновационные образовательные программы, на  Премию Президента Российской </a:t>
            </a:r>
            <a:r>
              <a:rPr lang="ru-RU" dirty="0" smtClean="0"/>
              <a:t>Федерации2006Г.</a:t>
            </a:r>
          </a:p>
          <a:p>
            <a:r>
              <a:rPr lang="ru-RU" dirty="0" smtClean="0"/>
              <a:t>победителем  </a:t>
            </a:r>
            <a:r>
              <a:rPr lang="ru-RU" dirty="0"/>
              <a:t>республиканского конкурса «Образовательная </a:t>
            </a:r>
            <a:r>
              <a:rPr lang="ru-RU" dirty="0" smtClean="0"/>
              <a:t>инициатива-2010г.</a:t>
            </a:r>
          </a:p>
          <a:p>
            <a:r>
              <a:rPr lang="ru-RU" dirty="0" smtClean="0"/>
              <a:t>победитель  </a:t>
            </a:r>
            <a:r>
              <a:rPr lang="ru-RU" dirty="0"/>
              <a:t>республиканского </a:t>
            </a:r>
            <a:r>
              <a:rPr lang="ru-RU" dirty="0" smtClean="0"/>
              <a:t>конкурса </a:t>
            </a:r>
            <a:r>
              <a:rPr lang="ru-RU" dirty="0"/>
              <a:t>«Сетевая коммуникация общеобразовательных учреждений» в </a:t>
            </a:r>
            <a:r>
              <a:rPr lang="ru-RU" dirty="0" smtClean="0"/>
              <a:t>номинации-2011г. </a:t>
            </a:r>
          </a:p>
          <a:p>
            <a:r>
              <a:rPr lang="ru-RU" dirty="0" smtClean="0"/>
              <a:t>-</a:t>
            </a:r>
            <a:r>
              <a:rPr lang="ru-RU" dirty="0"/>
              <a:t>победитель республиканского конкурса образовательных организаций на Грант Главы Чувашской </a:t>
            </a:r>
            <a:r>
              <a:rPr lang="ru-RU" dirty="0" smtClean="0"/>
              <a:t>Республики</a:t>
            </a:r>
            <a:r>
              <a:rPr lang="ru-RU" dirty="0"/>
              <a:t> </a:t>
            </a:r>
            <a:r>
              <a:rPr lang="ru-RU" dirty="0" smtClean="0"/>
              <a:t>-2015, 2018,2022г.г.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2354725"/>
            <a:ext cx="5389562" cy="35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8350" y="676603"/>
            <a:ext cx="6343650" cy="82715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 marR="5080">
              <a:lnSpc>
                <a:spcPts val="5250"/>
              </a:lnSpc>
              <a:spcBef>
                <a:spcPts val="1150"/>
              </a:spcBef>
            </a:pPr>
            <a:r>
              <a:rPr spc="525" dirty="0" smtClean="0"/>
              <a:t>«</a:t>
            </a:r>
            <a:r>
              <a:rPr lang="ru-RU" sz="4000" spc="525" dirty="0" smtClean="0">
                <a:latin typeface="+mn-lt"/>
              </a:rPr>
              <a:t>Разговоры</a:t>
            </a:r>
            <a:r>
              <a:rPr lang="ru-RU" sz="4000" spc="-440" dirty="0" smtClean="0">
                <a:latin typeface="+mn-lt"/>
                <a:cs typeface="Times New Roman" panose="02020603050405020304" pitchFamily="18" charset="0"/>
              </a:rPr>
              <a:t>  </a:t>
            </a:r>
            <a:r>
              <a:rPr sz="4000" spc="-275" dirty="0" smtClean="0">
                <a:latin typeface="+mn-lt"/>
                <a:cs typeface="Times New Roman" panose="02020603050405020304" pitchFamily="18" charset="0"/>
              </a:rPr>
              <a:t>о  </a:t>
            </a:r>
            <a:r>
              <a:rPr lang="ru-RU" sz="4000" spc="-275" dirty="0" smtClean="0">
                <a:latin typeface="+mn-lt"/>
                <a:cs typeface="Times New Roman" panose="02020603050405020304" pitchFamily="18" charset="0"/>
              </a:rPr>
              <a:t> важном   </a:t>
            </a:r>
            <a:r>
              <a:rPr spc="-210" dirty="0" smtClean="0"/>
              <a:t>»</a:t>
            </a:r>
            <a:endParaRPr spc="-210" dirty="0"/>
          </a:p>
        </p:txBody>
      </p:sp>
      <p:pic>
        <p:nvPicPr>
          <p:cNvPr id="4098" name="Picture 2" descr="https://sun9-49.userapi.com/impg/ix9cEfrkno44O7tb75O8PcKTQnrPShTsadfLMg/T_gmyi5_2ow.jpg?size=1080x542&amp;quality=95&amp;sign=6e272680bfe26f32011930893a89e6b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2" y="3773042"/>
            <a:ext cx="5122244" cy="25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59474" y="1800226"/>
            <a:ext cx="6049435" cy="453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6" name="AutoShape 4" descr="https://sun7-7.userapi.com/impg/FFh2Z9zbt8vQFt4cWDvPvQIZ1atkKrSzfGGOdw/stUae0oqZBc.jpg?size=1280x964&amp;quality=95&amp;sign=8a1bbd1470e831f92a21c1e5f1c5f2a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sun7-7.userapi.com/impg/FFh2Z9zbt8vQFt4cWDvPvQIZ1atkKrSzfGGOdw/stUae0oqZBc.jpg?size=1280x964&amp;quality=95&amp;sign=8a1bbd1470e831f92a21c1e5f1c5f2a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 t="33817"/>
          <a:stretch>
            <a:fillRect/>
          </a:stretch>
        </p:blipFill>
        <p:spPr bwMode="auto">
          <a:xfrm>
            <a:off x="-29384" y="400050"/>
            <a:ext cx="6220215" cy="310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911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25" dirty="0" smtClean="0"/>
              <a:t>«Разговоры</a:t>
            </a:r>
            <a:r>
              <a:rPr lang="ru-RU" spc="-440" dirty="0" smtClean="0">
                <a:cs typeface="Times New Roman" panose="02020603050405020304" pitchFamily="18" charset="0"/>
              </a:rPr>
              <a:t>  </a:t>
            </a:r>
            <a:r>
              <a:rPr lang="ru-RU" spc="-275" dirty="0" smtClean="0">
                <a:cs typeface="Times New Roman" panose="02020603050405020304" pitchFamily="18" charset="0"/>
              </a:rPr>
              <a:t>о   важном   </a:t>
            </a:r>
            <a:r>
              <a:rPr lang="ru-RU" spc="-210" dirty="0" smtClean="0"/>
              <a:t>»</a:t>
            </a:r>
            <a:endParaRPr lang="ru-RU" dirty="0"/>
          </a:p>
        </p:txBody>
      </p:sp>
      <p:pic>
        <p:nvPicPr>
          <p:cNvPr id="5122" name="Picture 2" descr="https://sun9-78.userapi.com/impg/5IgfV8x9lnWKBhUJTpPeFzMbK-LfhN-l7zZz_A/uhR8c0gE_3E.jpg?size=1920x1280&amp;quality=95&amp;sign=70ad339f553dedef79774afbdf792e6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6" y="1854581"/>
            <a:ext cx="6240686" cy="41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0" y="1604283"/>
            <a:ext cx="3875086" cy="498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540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Советник по воспитанию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050" y="1443038"/>
            <a:ext cx="11182350" cy="501029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Федеральный проект «Патриотическое воспитание граждан РФ» национального проекта «Образование»:</a:t>
            </a:r>
          </a:p>
          <a:p>
            <a:r>
              <a:rPr lang="ru-RU" dirty="0"/>
              <a:t>С 1 сентября 2022 года в школах Чувашской Республики </a:t>
            </a:r>
            <a:r>
              <a:rPr lang="ru-RU" dirty="0" smtClean="0"/>
              <a:t>приступили к </a:t>
            </a:r>
            <a:r>
              <a:rPr lang="ru-RU" dirty="0"/>
              <a:t>работе около 440 советников директоров по воспитанию, которые </a:t>
            </a:r>
            <a:r>
              <a:rPr lang="ru-RU" dirty="0" smtClean="0"/>
              <a:t> занимаются </a:t>
            </a:r>
            <a:r>
              <a:rPr lang="ru-RU" dirty="0"/>
              <a:t>информационно-просветительской работой со школьниками и педагогическим составом:</a:t>
            </a:r>
          </a:p>
          <a:p>
            <a:r>
              <a:rPr lang="ru-RU" dirty="0"/>
              <a:t>✅ участвовать в разработке и реализации рабочих программ воспитания;</a:t>
            </a:r>
          </a:p>
          <a:p>
            <a:r>
              <a:rPr lang="ru-RU" dirty="0"/>
              <a:t>✅информировать и вовлекать учеников в проекты детских и молодежных объединений;</a:t>
            </a:r>
          </a:p>
          <a:p>
            <a:r>
              <a:rPr lang="ru-RU" dirty="0"/>
              <a:t>✅принимать участие в реализации концепции Дней единых действий совместно с детьми, родителями и педагогами из штаба воспитания школы;</a:t>
            </a:r>
          </a:p>
          <a:p>
            <a:r>
              <a:rPr lang="ru-RU" dirty="0"/>
              <a:t>✅поощрять развитие школьного самоуправления, помогать детям в организации творческих, спортивных, туристических мероприятий и др.</a:t>
            </a:r>
          </a:p>
          <a:p>
            <a:endParaRPr lang="ru-RU" dirty="0"/>
          </a:p>
          <a:p>
            <a:r>
              <a:rPr lang="ru-RU" dirty="0"/>
              <a:t>📌Чувашская Республика вошла в число 45 пилотных регионов, где реализуется федеральный проект «Советник директора по воспитательной работе</a:t>
            </a:r>
            <a:r>
              <a:rPr lang="ru-RU" dirty="0" smtClean="0"/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537" y="0"/>
            <a:ext cx="3177628" cy="20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Детские общественные объединения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5890" y="1293357"/>
            <a:ext cx="10572206" cy="5539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</a:t>
            </a:r>
          </a:p>
          <a:p>
            <a:pPr indent="450215" algn="just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Школьный театр « ОВАЦИЯ»</a:t>
            </a:r>
          </a:p>
          <a:p>
            <a:pPr indent="450215" algn="just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историко-краеведческий музей им. А.Г. Викторова</a:t>
            </a:r>
          </a:p>
          <a:p>
            <a:pPr indent="450215" algn="just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спортивный клуб « Рекорд» 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Отряд юных друзей пограничников «Застава</a:t>
            </a:r>
            <a:r>
              <a:rPr lang="ru-RU" sz="2400" b="1" dirty="0" smtClean="0">
                <a:solidFill>
                  <a:srgbClr val="7030A0"/>
                </a:solidFill>
              </a:rPr>
              <a:t>»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Отряд </a:t>
            </a:r>
            <a:r>
              <a:rPr lang="ru-RU" sz="2400" b="1" dirty="0">
                <a:solidFill>
                  <a:srgbClr val="7030A0"/>
                </a:solidFill>
              </a:rPr>
              <a:t>юных инспекторов дорожного движения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Дружина юных пожарных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Экологический отряд «Эко – поколение»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Отряд «Юные краеведы»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Отряд юных друзей пограничников «Застава»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Отряд «</a:t>
            </a:r>
            <a:r>
              <a:rPr lang="ru-RU" sz="2400" b="1" dirty="0" err="1">
                <a:solidFill>
                  <a:srgbClr val="7030A0"/>
                </a:solidFill>
              </a:rPr>
              <a:t>Юнармия</a:t>
            </a:r>
            <a:r>
              <a:rPr lang="ru-RU" sz="2400" b="1" dirty="0" smtClean="0">
                <a:solidFill>
                  <a:srgbClr val="7030A0"/>
                </a:solidFill>
              </a:rPr>
              <a:t>»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Волонтерский отряд школы «Поколение 21 </a:t>
            </a:r>
            <a:r>
              <a:rPr lang="ru-RU" sz="2400" b="1" dirty="0" smtClean="0">
                <a:solidFill>
                  <a:srgbClr val="7030A0"/>
                </a:solidFill>
              </a:rPr>
              <a:t>века»</a:t>
            </a:r>
            <a:endParaRPr lang="ru-RU" sz="2400" b="1" dirty="0">
              <a:solidFill>
                <a:srgbClr val="7030A0"/>
              </a:solidFill>
            </a:endParaRPr>
          </a:p>
          <a:p>
            <a:pPr indent="450215" algn="just">
              <a:lnSpc>
                <a:spcPct val="107000"/>
              </a:lnSpc>
              <a:spcAft>
                <a:spcPts val="6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6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813" y="193850"/>
            <a:ext cx="11010320" cy="8768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Итоги муниципального этапа всероссийских и региональных олимпиад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4733" y="1320800"/>
            <a:ext cx="1199726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итогам всех олимпиад (включая региональные по </a:t>
            </a:r>
            <a:r>
              <a:rPr lang="ru-RU" sz="1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чув.языку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КРК) завоевано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87 призовых мест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(2021 – 70), из них первых мест -  12 (2021 – 13). ЦСОШ 1 – 92, ЦСОШ 2 – 118.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Участниками муниципального этапа стали 84 ученика (265 участий),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призерами и победителями стали  37 учеников 7-11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классов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Наибольшее количество мест завоевано на олимпиадах: 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литературе (12 призовых мест)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по русскому языку, чувашскому языку (10 мест)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по английскому языку (9 мест)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успешно выступили следующие учащиеся: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Федорова Анастасия (8а) – 12 призовых мест,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Петрова Валерия (11), Ефимов Роман (9а) – 7 призовых мест,</a:t>
            </a:r>
          </a:p>
          <a:p>
            <a:pPr algn="ctr">
              <a:spcAft>
                <a:spcPts val="0"/>
              </a:spcAft>
            </a:pP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Верховская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Карина (11),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Барулин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Алексей (9а), Афанасьева Ирина (8а), Леонтьева Ксения (7б)  –  по 4 призовых места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Итоги олимпиад по классам: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8а класс  – 20 призовых мест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11, 9а  классы – 19 призовых мест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7б класс – по 18 призовых мест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  класс – 6 призовых мест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8б класс – 3 места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7а, 9б  классы – 1 место</a:t>
            </a:r>
          </a:p>
        </p:txBody>
      </p:sp>
    </p:spTree>
    <p:extLst>
      <p:ext uri="{BB962C8B-B14F-4D97-AF65-F5344CB8AC3E}">
        <p14:creationId xmlns:p14="http://schemas.microsoft.com/office/powerpoint/2010/main" val="40992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Региональный этап всероссийских предметных  олимпиад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43488" y="1743076"/>
            <a:ext cx="580048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Петрова Валерия </a:t>
            </a:r>
            <a:r>
              <a:rPr lang="ru-RU" sz="3600" b="1" dirty="0" smtClean="0"/>
              <a:t>11а, победитель</a:t>
            </a:r>
          </a:p>
          <a:p>
            <a:r>
              <a:rPr lang="ru-RU" sz="3200" b="1" dirty="0" smtClean="0">
                <a:solidFill>
                  <a:srgbClr val="000000"/>
                </a:solidFill>
                <a:latin typeface="-apple-system"/>
              </a:rPr>
              <a:t>регионального </a:t>
            </a:r>
            <a:r>
              <a:rPr lang="ru-RU" sz="3200" b="1" dirty="0">
                <a:solidFill>
                  <a:srgbClr val="000000"/>
                </a:solidFill>
                <a:latin typeface="-apple-system"/>
              </a:rPr>
              <a:t>этапа </a:t>
            </a:r>
            <a:r>
              <a:rPr lang="ru-RU" sz="3200" b="1" dirty="0" err="1">
                <a:solidFill>
                  <a:srgbClr val="000000"/>
                </a:solidFill>
                <a:latin typeface="-apple-system"/>
              </a:rPr>
              <a:t>ВсОШ</a:t>
            </a:r>
            <a:r>
              <a:rPr lang="ru-RU" sz="3200" b="1" dirty="0">
                <a:solidFill>
                  <a:srgbClr val="000000"/>
                </a:solidFill>
                <a:latin typeface="-apple-system"/>
              </a:rPr>
              <a:t> по русскому </a:t>
            </a:r>
            <a:r>
              <a:rPr lang="ru-RU" sz="3200" b="1" dirty="0" smtClean="0">
                <a:solidFill>
                  <a:srgbClr val="000000"/>
                </a:solidFill>
                <a:latin typeface="-apple-system"/>
              </a:rPr>
              <a:t>языку</a:t>
            </a:r>
          </a:p>
          <a:p>
            <a:endParaRPr lang="ru-RU" sz="3200" b="1" dirty="0" smtClean="0">
              <a:solidFill>
                <a:srgbClr val="000000"/>
              </a:solidFill>
              <a:latin typeface="-apple-system"/>
            </a:endParaRPr>
          </a:p>
          <a:p>
            <a:r>
              <a:rPr lang="ru-RU" sz="3200" b="1" dirty="0" smtClean="0">
                <a:solidFill>
                  <a:srgbClr val="000000"/>
                </a:solidFill>
                <a:latin typeface="-apple-system"/>
              </a:rPr>
              <a:t>Учитель русского языка</a:t>
            </a:r>
          </a:p>
          <a:p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  <a:latin typeface="-apple-system"/>
              </a:rPr>
              <a:t>Пыренкова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-apple-system"/>
              </a:rPr>
              <a:t> С.В.</a:t>
            </a:r>
          </a:p>
          <a:p>
            <a:endParaRPr lang="ru-RU" sz="3200" b="1" dirty="0"/>
          </a:p>
        </p:txBody>
      </p:sp>
      <p:pic>
        <p:nvPicPr>
          <p:cNvPr id="6" name="Рисунок 5" descr="https://sun1-85.userapi.com/impg/BlN8Afco2adqxVSowu3nM4mNtpMrbKBXFY8jPg/IduecKmMzAI.jpg?size=2560x1924&amp;quality=95&amp;sign=e82b7ffd44270c0cf78c2c30981a1ec9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5" t="18990"/>
          <a:stretch/>
        </p:blipFill>
        <p:spPr bwMode="auto">
          <a:xfrm>
            <a:off x="414337" y="1312545"/>
            <a:ext cx="4376929" cy="53400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77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H="1">
            <a:off x="671208" y="2023353"/>
            <a:ext cx="350074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-apple-system"/>
              </a:rPr>
              <a:t>Борисова Мария</a:t>
            </a:r>
          </a:p>
          <a:p>
            <a:r>
              <a:rPr lang="ru-RU" sz="2800" b="1" dirty="0" smtClean="0"/>
              <a:t>финалист </a:t>
            </a:r>
            <a:r>
              <a:rPr lang="ru-RU" sz="2800" b="1" dirty="0"/>
              <a:t>Всероссийского конкурса «Большая перемена – 2022</a:t>
            </a:r>
            <a:r>
              <a:rPr lang="ru-RU" sz="2800" b="1" dirty="0" smtClean="0"/>
              <a:t>»</a:t>
            </a:r>
          </a:p>
          <a:p>
            <a:r>
              <a:rPr lang="ru-RU" sz="2800" b="1" dirty="0"/>
              <a:t>участники Всероссийского фестиваля историй успеха обучающихся «Открытия-2030</a:t>
            </a:r>
          </a:p>
        </p:txBody>
      </p:sp>
      <p:pic>
        <p:nvPicPr>
          <p:cNvPr id="3074" name="Picture 2" descr="https://sun9-20.userapi.com/impg/GofXrhyuT1heFBC7nVx4CdgM03ZzwUk9CfzgWA/EvByUccLMPA.jpg?size=1280x960&amp;quality=95&amp;sign=0cdf496b2354ab594452b2f3f3a7fc0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66" y="832473"/>
            <a:ext cx="8034034" cy="602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67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Организация летнего отдыха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346951" y="1443623"/>
            <a:ext cx="1184504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66688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1 по 21 июня в МБОУ «СОШ п. Опытный» работал пришкольный оздоровительный лагерь «Планета детства»,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который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посещали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130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учащихся школы. Среди них 3 ребенка из опекунских семей, неблагополучных семей,  состоящих на ВШУ, учете ПДН, КДН и ЗП, 19 детей из малообеспеченных детей, 57 детей из многодетных семей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0180" name="AutoShape 4" descr="https://sun9-69.userapi.com/impg/CW5mW2mDbg8fYvQrKip-7RNBOo5oAdEHHm-utA/htSCWXuXSy8.jpg?size=1280x960&amp;quality=96&amp;sign=1eddf54ed80d3cf03864254a72ae9c2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9478" y="2981739"/>
            <a:ext cx="5632174" cy="368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45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Творческие достижения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934496"/>
          <a:ext cx="6109398" cy="3649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44703">
                  <a:extLst>
                    <a:ext uri="{9D8B030D-6E8A-4147-A177-3AD203B41FA5}">
                      <a16:colId xmlns:a16="http://schemas.microsoft.com/office/drawing/2014/main" val="3959390317"/>
                    </a:ext>
                  </a:extLst>
                </a:gridCol>
                <a:gridCol w="1264695">
                  <a:extLst>
                    <a:ext uri="{9D8B030D-6E8A-4147-A177-3AD203B41FA5}">
                      <a16:colId xmlns:a16="http://schemas.microsoft.com/office/drawing/2014/main" val="1633880474"/>
                    </a:ext>
                  </a:extLst>
                </a:gridCol>
              </a:tblGrid>
              <a:tr h="1054464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Уровень мероприятий и конкурсов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Всего участников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6768386"/>
                  </a:ext>
                </a:extLst>
              </a:tr>
              <a:tr h="518919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Школьный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337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7137657"/>
                  </a:ext>
                </a:extLst>
              </a:tr>
              <a:tr h="518919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Муниципальный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3078"/>
                  </a:ext>
                </a:extLst>
              </a:tr>
              <a:tr h="518919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Республиканский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6366126"/>
                  </a:ext>
                </a:extLst>
              </a:tr>
              <a:tr h="518919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Всероссийский(межрегиональный)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176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675509"/>
                  </a:ext>
                </a:extLst>
              </a:tr>
              <a:tr h="518919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Международный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663429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84501" y="2481942"/>
          <a:ext cx="6407499" cy="4114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13203">
                  <a:extLst>
                    <a:ext uri="{9D8B030D-6E8A-4147-A177-3AD203B41FA5}">
                      <a16:colId xmlns:a16="http://schemas.microsoft.com/office/drawing/2014/main" val="846011887"/>
                    </a:ext>
                  </a:extLst>
                </a:gridCol>
                <a:gridCol w="1405651">
                  <a:extLst>
                    <a:ext uri="{9D8B030D-6E8A-4147-A177-3AD203B41FA5}">
                      <a16:colId xmlns:a16="http://schemas.microsoft.com/office/drawing/2014/main" val="3473858259"/>
                    </a:ext>
                  </a:extLst>
                </a:gridCol>
                <a:gridCol w="1556956">
                  <a:extLst>
                    <a:ext uri="{9D8B030D-6E8A-4147-A177-3AD203B41FA5}">
                      <a16:colId xmlns:a16="http://schemas.microsoft.com/office/drawing/2014/main" val="2869474858"/>
                    </a:ext>
                  </a:extLst>
                </a:gridCol>
                <a:gridCol w="1313112">
                  <a:extLst>
                    <a:ext uri="{9D8B030D-6E8A-4147-A177-3AD203B41FA5}">
                      <a16:colId xmlns:a16="http://schemas.microsoft.com/office/drawing/2014/main" val="3142333679"/>
                    </a:ext>
                  </a:extLst>
                </a:gridCol>
                <a:gridCol w="1118577">
                  <a:extLst>
                    <a:ext uri="{9D8B030D-6E8A-4147-A177-3AD203B41FA5}">
                      <a16:colId xmlns:a16="http://schemas.microsoft.com/office/drawing/2014/main" val="3507297353"/>
                    </a:ext>
                  </a:extLst>
                </a:gridCol>
              </a:tblGrid>
              <a:tr h="1245315">
                <a:tc>
                  <a:txBody>
                    <a:bodyPr/>
                    <a:lstStyle/>
                    <a:p>
                      <a:pPr indent="450215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Место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Муниципальный 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Республиканский</a:t>
                      </a:r>
                    </a:p>
                    <a:p>
                      <a:pPr indent="450215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Российский 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Международный</a:t>
                      </a:r>
                    </a:p>
                    <a:p>
                      <a:pPr indent="450215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145591"/>
                  </a:ext>
                </a:extLst>
              </a:tr>
              <a:tr h="312640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003469"/>
                  </a:ext>
                </a:extLst>
              </a:tr>
              <a:tr h="312640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5828691"/>
                  </a:ext>
                </a:extLst>
              </a:tr>
              <a:tr h="312640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III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3956303"/>
                  </a:ext>
                </a:extLst>
              </a:tr>
              <a:tr h="312640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8952354"/>
                  </a:ext>
                </a:extLst>
              </a:tr>
              <a:tr h="312640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Всего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4553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0"/>
            <a:ext cx="95945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Спортивные достижения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27" name="AutoShape 3" descr="https://sun9-43.userapi.com/impg/tFj4woxQTfNkSjBc2Xr19FP01V8mX8k0u0EdNw/TruFrXHHlTA.jpg?size=604x453&amp;quality=96&amp;sign=37d62c9409b6be6595bd8766c27599f4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9" name="AutoShape 5" descr="https://sun9-43.userapi.com/impg/tFj4woxQTfNkSjBc2Xr19FP01V8mX8k0u0EdNw/TruFrXHHlTA.jpg?size=604x453&amp;quality=96&amp;sign=37d62c9409b6be6595bd8766c27599f4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839955"/>
            <a:ext cx="4489817" cy="33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797287" y="913904"/>
          <a:ext cx="6848754" cy="35304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54017">
                  <a:extLst>
                    <a:ext uri="{9D8B030D-6E8A-4147-A177-3AD203B41FA5}">
                      <a16:colId xmlns:a16="http://schemas.microsoft.com/office/drawing/2014/main" val="3048515435"/>
                    </a:ext>
                  </a:extLst>
                </a:gridCol>
                <a:gridCol w="1840505">
                  <a:extLst>
                    <a:ext uri="{9D8B030D-6E8A-4147-A177-3AD203B41FA5}">
                      <a16:colId xmlns:a16="http://schemas.microsoft.com/office/drawing/2014/main" val="1303504854"/>
                    </a:ext>
                  </a:extLst>
                </a:gridCol>
                <a:gridCol w="2031025">
                  <a:extLst>
                    <a:ext uri="{9D8B030D-6E8A-4147-A177-3AD203B41FA5}">
                      <a16:colId xmlns:a16="http://schemas.microsoft.com/office/drawing/2014/main" val="1858683355"/>
                    </a:ext>
                  </a:extLst>
                </a:gridCol>
                <a:gridCol w="1723207">
                  <a:extLst>
                    <a:ext uri="{9D8B030D-6E8A-4147-A177-3AD203B41FA5}">
                      <a16:colId xmlns:a16="http://schemas.microsoft.com/office/drawing/2014/main" val="256515001"/>
                    </a:ext>
                  </a:extLst>
                </a:gridCol>
              </a:tblGrid>
              <a:tr h="1427362">
                <a:tc>
                  <a:txBody>
                    <a:bodyPr/>
                    <a:lstStyle/>
                    <a:p>
                      <a:pPr marL="1117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Место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Муниципальный уровень</a:t>
                      </a:r>
                    </a:p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 личный зачёт/</a:t>
                      </a:r>
                    </a:p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Командный зачёт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Республик./зональный</a:t>
                      </a:r>
                    </a:p>
                    <a:p>
                      <a:pPr marL="1003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уровень</a:t>
                      </a:r>
                    </a:p>
                    <a:p>
                      <a:pPr marL="1003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 личный зачёт/</a:t>
                      </a:r>
                    </a:p>
                    <a:p>
                      <a:pPr marL="1003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Командный зачёт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265" indent="-1035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Всероссийский уровень</a:t>
                      </a:r>
                    </a:p>
                    <a:p>
                      <a:pPr marL="215265" indent="-1035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 личный зачёт/</a:t>
                      </a:r>
                    </a:p>
                    <a:p>
                      <a:pPr marL="215265" indent="-1035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Командный зачёт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024621"/>
                  </a:ext>
                </a:extLst>
              </a:tr>
              <a:tr h="394688">
                <a:tc>
                  <a:txBody>
                    <a:bodyPr/>
                    <a:lstStyle/>
                    <a:p>
                      <a:pPr marL="1117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1/7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1/4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-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212990"/>
                  </a:ext>
                </a:extLst>
              </a:tr>
              <a:tr h="394688">
                <a:tc>
                  <a:txBody>
                    <a:bodyPr/>
                    <a:lstStyle/>
                    <a:p>
                      <a:pPr marL="1117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4/11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1/2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1/0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3178859"/>
                  </a:ext>
                </a:extLst>
              </a:tr>
              <a:tr h="394688">
                <a:tc>
                  <a:txBody>
                    <a:bodyPr/>
                    <a:lstStyle/>
                    <a:p>
                      <a:pPr marL="1117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III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2/11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2/2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-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7743794"/>
                  </a:ext>
                </a:extLst>
              </a:tr>
              <a:tr h="394688">
                <a:tc>
                  <a:txBody>
                    <a:bodyPr/>
                    <a:lstStyle/>
                    <a:p>
                      <a:pPr marL="1117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Итого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7/29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4/8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1/0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363944"/>
                  </a:ext>
                </a:extLst>
              </a:tr>
              <a:tr h="394688">
                <a:tc>
                  <a:txBody>
                    <a:bodyPr/>
                    <a:lstStyle/>
                    <a:p>
                      <a:pPr marL="1117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Всего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12/37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487087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-110532" y="4444387"/>
          <a:ext cx="7003701" cy="2410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6769">
                  <a:extLst>
                    <a:ext uri="{9D8B030D-6E8A-4147-A177-3AD203B41FA5}">
                      <a16:colId xmlns:a16="http://schemas.microsoft.com/office/drawing/2014/main" val="2144582626"/>
                    </a:ext>
                  </a:extLst>
                </a:gridCol>
                <a:gridCol w="2176932">
                  <a:extLst>
                    <a:ext uri="{9D8B030D-6E8A-4147-A177-3AD203B41FA5}">
                      <a16:colId xmlns:a16="http://schemas.microsoft.com/office/drawing/2014/main" val="3977118580"/>
                    </a:ext>
                  </a:extLst>
                </a:gridCol>
              </a:tblGrid>
              <a:tr h="459182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Уровень соревнований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Всего участников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0619488"/>
                  </a:ext>
                </a:extLst>
              </a:tr>
              <a:tr h="487752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Школьный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330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5612989"/>
                  </a:ext>
                </a:extLst>
              </a:tr>
              <a:tr h="487752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Муниципальный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3241670"/>
                  </a:ext>
                </a:extLst>
              </a:tr>
              <a:tr h="487752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Республиканский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328613"/>
                  </a:ext>
                </a:extLst>
              </a:tr>
              <a:tr h="487752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Всероссийский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982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8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291" r="3291"/>
          <a:stretch>
            <a:fillRect/>
          </a:stretch>
        </p:blipFill>
        <p:spPr>
          <a:xfrm>
            <a:off x="30208" y="271850"/>
            <a:ext cx="11414079" cy="6586150"/>
          </a:xfrm>
          <a:prstGeom prst="rect">
            <a:avLst/>
          </a:prstGeom>
        </p:spPr>
      </p:pic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>
          <a:xfrm flipH="1">
            <a:off x="8353171" y="148282"/>
            <a:ext cx="3838829" cy="6277232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solidFill>
                  <a:srgbClr val="00B050"/>
                </a:solidFill>
              </a:rPr>
              <a:t>Образовательную</a:t>
            </a:r>
            <a:endParaRPr lang="ru-RU" altLang="ru-RU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26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Школьная модель </a:t>
            </a:r>
            <a:r>
              <a:rPr lang="ru-RU" b="1" dirty="0" err="1" smtClean="0">
                <a:solidFill>
                  <a:srgbClr val="C00000"/>
                </a:solidFill>
              </a:rPr>
              <a:t>профилизации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41008498"/>
              </p:ext>
            </p:extLst>
          </p:nvPr>
        </p:nvGraphicFramePr>
        <p:xfrm>
          <a:off x="301451" y="1772816"/>
          <a:ext cx="7018685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086080" y="1812930"/>
            <a:ext cx="3851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ПЕРЕЧЕНЬ ЭЛЕКТИВНЫХ КУРСОВ </a:t>
            </a:r>
          </a:p>
          <a:p>
            <a:pPr algn="ctr"/>
            <a:r>
              <a:rPr lang="ru-RU" sz="2200" b="1" dirty="0"/>
              <a:t>(9 КЛАССЫ)</a:t>
            </a:r>
          </a:p>
          <a:p>
            <a:pPr algn="ctr"/>
            <a:endParaRPr lang="ru-RU" sz="2200" b="1" dirty="0"/>
          </a:p>
          <a:p>
            <a:pPr algn="ctr"/>
            <a:r>
              <a:rPr lang="ru-RU" i="1" dirty="0"/>
              <a:t>«Тайны живой природы»</a:t>
            </a:r>
          </a:p>
          <a:p>
            <a:pPr algn="ctr"/>
            <a:r>
              <a:rPr lang="ru-RU" i="1" dirty="0"/>
              <a:t>«Мир, природа, общество»</a:t>
            </a:r>
          </a:p>
          <a:p>
            <a:pPr algn="ctr"/>
            <a:r>
              <a:rPr lang="ru-RU" i="1" dirty="0"/>
              <a:t>«Практика английского языка»</a:t>
            </a:r>
          </a:p>
          <a:p>
            <a:pPr algn="ctr"/>
            <a:r>
              <a:rPr lang="ru-RU" i="1" dirty="0"/>
              <a:t>«Культура речи»</a:t>
            </a:r>
          </a:p>
          <a:p>
            <a:pPr algn="ctr"/>
            <a:r>
              <a:rPr lang="ru-RU" i="1" dirty="0"/>
              <a:t>«Математический практикум»</a:t>
            </a:r>
          </a:p>
          <a:p>
            <a:pPr algn="ctr"/>
            <a:r>
              <a:rPr lang="ru-RU" i="1" dirty="0"/>
              <a:t>«Решение физических задач»</a:t>
            </a:r>
          </a:p>
          <a:p>
            <a:pPr algn="ctr"/>
            <a:r>
              <a:rPr lang="ru-RU" i="1" dirty="0"/>
              <a:t>«Основные вопросы информатики»</a:t>
            </a:r>
          </a:p>
          <a:p>
            <a:pPr algn="ctr"/>
            <a:r>
              <a:rPr lang="ru-RU" i="1" dirty="0"/>
              <a:t>«Человек и общество»</a:t>
            </a:r>
          </a:p>
          <a:p>
            <a:pPr algn="ctr"/>
            <a:r>
              <a:rPr lang="ru-RU" i="1" dirty="0"/>
              <a:t>«Основные вехи истории России»</a:t>
            </a:r>
          </a:p>
          <a:p>
            <a:pPr algn="ctr"/>
            <a:endParaRPr lang="ru-RU" i="1" dirty="0"/>
          </a:p>
          <a:p>
            <a:pPr algn="ctr"/>
            <a:endParaRPr lang="ru-RU" sz="2000" b="1" dirty="0"/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53780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3083" y="116632"/>
            <a:ext cx="8229600" cy="79690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Образовательная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траектория выпускников</a:t>
            </a:r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4385"/>
              </p:ext>
            </p:extLst>
          </p:nvPr>
        </p:nvGraphicFramePr>
        <p:xfrm>
          <a:off x="0" y="1412776"/>
          <a:ext cx="12306299" cy="52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20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>
                <a:solidFill>
                  <a:srgbClr val="0070C0"/>
                </a:solidFill>
              </a:rPr>
              <a:t/>
            </a:r>
            <a:br>
              <a:rPr lang="ru-RU" altLang="ru-RU" sz="2800">
                <a:solidFill>
                  <a:srgbClr val="0070C0"/>
                </a:solidFill>
              </a:rPr>
            </a:br>
            <a:r>
              <a:rPr lang="ru-RU" altLang="ru-RU" sz="2800" b="1">
                <a:solidFill>
                  <a:srgbClr val="0070C0"/>
                </a:solidFill>
              </a:rPr>
              <a:t>Договоры с партнерскими организациями, участвующими в реализации программ и проектов образовательной организации</a:t>
            </a:r>
            <a:r>
              <a:rPr lang="ru-RU" altLang="ru-RU" sz="2800">
                <a:solidFill>
                  <a:srgbClr val="0070C0"/>
                </a:solidFill>
              </a:rPr>
              <a:t/>
            </a:r>
            <a:br>
              <a:rPr lang="ru-RU" altLang="ru-RU" sz="2800">
                <a:solidFill>
                  <a:srgbClr val="0070C0"/>
                </a:solidFill>
              </a:rPr>
            </a:br>
            <a:endParaRPr lang="ru-RU" altLang="ru-RU" sz="2800">
              <a:solidFill>
                <a:srgbClr val="0070C0"/>
              </a:solidFill>
            </a:endParaRP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0000CC"/>
                </a:solidFill>
              </a:rPr>
              <a:t>Федеральное государственное бюджетное образовательное учреждение высшего образования </a:t>
            </a:r>
            <a:r>
              <a:rPr lang="ru-RU" altLang="ru-RU" sz="2000" b="1" dirty="0" smtClean="0">
                <a:solidFill>
                  <a:srgbClr val="0000CC"/>
                </a:solidFill>
              </a:rPr>
              <a:t>«Чувашский государственный аграрный университет»</a:t>
            </a:r>
            <a:endParaRPr lang="ru-RU" altLang="ru-RU" sz="2000" b="1" dirty="0">
              <a:solidFill>
                <a:srgbClr val="0000CC"/>
              </a:solidFill>
            </a:endParaRPr>
          </a:p>
          <a:p>
            <a:r>
              <a:rPr lang="ru-RU" altLang="ru-RU" sz="2000" b="1" dirty="0">
                <a:solidFill>
                  <a:srgbClr val="0000CC"/>
                </a:solidFill>
              </a:rPr>
              <a:t>Федеральное государственное бюджетное образовательное учреждение высшего образования «Чувашский государственный педагогический университет им. И.Я. Яковлева»</a:t>
            </a:r>
          </a:p>
          <a:p>
            <a:r>
              <a:rPr lang="ru-RU" altLang="ru-RU" sz="2000" b="1" dirty="0">
                <a:solidFill>
                  <a:srgbClr val="0000CC"/>
                </a:solidFill>
              </a:rPr>
              <a:t>Федеральное государственное бюджетное образовательное учреждение высшего образования «Чувашский государственный университет имени И.Н. Ульянова</a:t>
            </a:r>
            <a:r>
              <a:rPr lang="ru-RU" altLang="ru-RU" sz="2000" b="1" dirty="0" smtClean="0">
                <a:solidFill>
                  <a:srgbClr val="0000CC"/>
                </a:solidFill>
              </a:rPr>
              <a:t>»</a:t>
            </a:r>
          </a:p>
          <a:p>
            <a:r>
              <a:rPr lang="ru-RU" altLang="ru-RU" sz="2000" b="1" dirty="0">
                <a:solidFill>
                  <a:srgbClr val="0000CC"/>
                </a:solidFill>
              </a:rPr>
              <a:t>Чувашский НИИСХ - филиал ФГБНУ ФАНЦ Северо-Востока</a:t>
            </a:r>
          </a:p>
          <a:p>
            <a:r>
              <a:rPr lang="ru-RU" altLang="ru-RU" sz="2000" b="1" dirty="0">
                <a:solidFill>
                  <a:srgbClr val="0000CC"/>
                </a:solidFill>
              </a:rPr>
              <a:t>Федеральное государственное бюджетное учреждение государственный центр агрохимической службы «Чувашский</a:t>
            </a:r>
            <a:r>
              <a:rPr lang="ru-RU" altLang="ru-RU" sz="2000" b="1" dirty="0" smtClean="0">
                <a:solidFill>
                  <a:srgbClr val="0000CC"/>
                </a:solidFill>
              </a:rPr>
              <a:t>»</a:t>
            </a:r>
            <a:endParaRPr lang="ru-RU" altLang="ru-RU" sz="2000" b="1" dirty="0">
              <a:solidFill>
                <a:srgbClr val="0000CC"/>
              </a:solidFill>
            </a:endParaRPr>
          </a:p>
          <a:p>
            <a:r>
              <a:rPr lang="ru-RU" altLang="ru-RU" sz="2000" b="1" dirty="0">
                <a:solidFill>
                  <a:srgbClr val="0000CC"/>
                </a:solidFill>
              </a:rPr>
              <a:t>Государственное автономное профессиональное образовательное учреждение Чувашской Республики "</a:t>
            </a:r>
            <a:r>
              <a:rPr lang="ru-RU" altLang="ru-RU" sz="2000" b="1" dirty="0" err="1">
                <a:solidFill>
                  <a:srgbClr val="0000CC"/>
                </a:solidFill>
              </a:rPr>
              <a:t>Цивильский</a:t>
            </a:r>
            <a:r>
              <a:rPr lang="ru-RU" altLang="ru-RU" sz="2000" b="1" dirty="0">
                <a:solidFill>
                  <a:srgbClr val="0000CC"/>
                </a:solidFill>
              </a:rPr>
              <a:t> аграрно-технологический техникум" Министерства образования и молодежной политики Чувашской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4053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9100" y="2174439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Министр </a:t>
            </a:r>
            <a:r>
              <a:rPr lang="ru-RU" sz="24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сельского хозяйства Чувашии Сергей Артамонов: «</a:t>
            </a:r>
            <a:r>
              <a:rPr lang="ru-RU" sz="2400" dirty="0" err="1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Агроклассы</a:t>
            </a:r>
            <a:r>
              <a:rPr lang="ru-RU" sz="24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– это основа кадрового потенциала агропромышленного комплекса республики. Реализуемый проект позволяет не просто дать знания о сельском хозяйстве, но и привить любовь к земле. А через экскурсии школьникам приходит понимание, что работа в </a:t>
            </a:r>
            <a:r>
              <a:rPr lang="ru-RU" sz="2400" dirty="0" err="1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сельхозорганизациях</a:t>
            </a:r>
            <a:r>
              <a:rPr lang="ru-RU" sz="24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– престижная и достойно оплачиваемая»</a:t>
            </a:r>
            <a:endParaRPr lang="ru-RU" sz="2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Открытие </a:t>
            </a:r>
            <a:r>
              <a:rPr lang="ru-RU" b="1" dirty="0" err="1" smtClean="0">
                <a:solidFill>
                  <a:srgbClr val="00B050"/>
                </a:solidFill>
              </a:rPr>
              <a:t>агрокласса</a:t>
            </a:r>
            <a:r>
              <a:rPr lang="ru-RU" b="1" dirty="0" smtClean="0">
                <a:solidFill>
                  <a:srgbClr val="00B050"/>
                </a:solidFill>
              </a:rPr>
              <a:t> (09.12.2016)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7825" t="35119" r="52410" b="21095"/>
          <a:stretch/>
        </p:blipFill>
        <p:spPr bwMode="auto">
          <a:xfrm>
            <a:off x="6197600" y="2195564"/>
            <a:ext cx="6109730" cy="393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628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err="1" smtClean="0">
                <a:solidFill>
                  <a:srgbClr val="00B050"/>
                </a:solidFill>
              </a:rPr>
              <a:t>Агрокласс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6600FF"/>
                </a:solidFill>
              </a:rPr>
              <a:t>Цель –формирование у обучающихся мотивации к выбору профессиональной деятельности, связанной с агропромышленным производством, развитие естественно- научного   и инженерного </a:t>
            </a:r>
            <a:r>
              <a:rPr lang="ru-RU" dirty="0" err="1" smtClean="0">
                <a:solidFill>
                  <a:srgbClr val="6600FF"/>
                </a:solidFill>
              </a:rPr>
              <a:t>предпрофильного</a:t>
            </a:r>
            <a:r>
              <a:rPr lang="ru-RU" dirty="0" smtClean="0">
                <a:solidFill>
                  <a:srgbClr val="6600FF"/>
                </a:solidFill>
              </a:rPr>
              <a:t> и профильного </a:t>
            </a:r>
            <a:r>
              <a:rPr lang="ru-RU" dirty="0" err="1" smtClean="0">
                <a:solidFill>
                  <a:srgbClr val="6600FF"/>
                </a:solidFill>
              </a:rPr>
              <a:t>обучения,оказание</a:t>
            </a:r>
            <a:r>
              <a:rPr lang="ru-RU" dirty="0" smtClean="0">
                <a:solidFill>
                  <a:srgbClr val="6600FF"/>
                </a:solidFill>
              </a:rPr>
              <a:t> </a:t>
            </a:r>
            <a:r>
              <a:rPr lang="ru-RU" dirty="0" err="1" smtClean="0">
                <a:solidFill>
                  <a:srgbClr val="6600FF"/>
                </a:solidFill>
              </a:rPr>
              <a:t>помощив</a:t>
            </a:r>
            <a:r>
              <a:rPr lang="ru-RU" dirty="0" smtClean="0">
                <a:solidFill>
                  <a:srgbClr val="6600FF"/>
                </a:solidFill>
              </a:rPr>
              <a:t> профессиональном самоопределении и становлении</a:t>
            </a:r>
            <a:endParaRPr lang="ru-RU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6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Направления  сотрудничества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6600FF"/>
                </a:solidFill>
              </a:rPr>
              <a:t>Совместная разработка , утверждение образовательной программы</a:t>
            </a:r>
          </a:p>
          <a:p>
            <a:r>
              <a:rPr lang="ru-RU" dirty="0" smtClean="0">
                <a:solidFill>
                  <a:srgbClr val="6600FF"/>
                </a:solidFill>
              </a:rPr>
              <a:t>Организация факультативных(элективных) занятий в рамках образовательной программы</a:t>
            </a:r>
          </a:p>
          <a:p>
            <a:r>
              <a:rPr lang="ru-RU" dirty="0" smtClean="0">
                <a:solidFill>
                  <a:srgbClr val="6600FF"/>
                </a:solidFill>
              </a:rPr>
              <a:t>Организация и проведение дистанционных занятий в сети Интернет на базе дистанционного обучения Университета, ознакомительных экскурсий ,мастер- классов,  практических занятий на базе Университета</a:t>
            </a:r>
          </a:p>
          <a:p>
            <a:r>
              <a:rPr lang="ru-RU" dirty="0" smtClean="0">
                <a:solidFill>
                  <a:srgbClr val="6600FF"/>
                </a:solidFill>
              </a:rPr>
              <a:t>Стипендиальное обеспечение наиболее успевающих обучающихся</a:t>
            </a:r>
          </a:p>
          <a:p>
            <a:r>
              <a:rPr lang="ru-RU" dirty="0" smtClean="0">
                <a:solidFill>
                  <a:srgbClr val="6600FF"/>
                </a:solidFill>
              </a:rPr>
              <a:t>Проведение  олимпиад, конкурсов, спортивно-оздоровительных мероприятий</a:t>
            </a:r>
          </a:p>
          <a:p>
            <a:r>
              <a:rPr lang="ru-RU" dirty="0" smtClean="0">
                <a:solidFill>
                  <a:srgbClr val="6600FF"/>
                </a:solidFill>
              </a:rPr>
              <a:t>Организация научно- исследовательской деятельности обучающихся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6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" y="2755900"/>
            <a:ext cx="6535468" cy="3632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25" y="1603752"/>
            <a:ext cx="5266267" cy="39497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21375" y="541923"/>
            <a:ext cx="98341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Выездные </a:t>
            </a: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экскурсии на предприятия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71" y="6261338"/>
            <a:ext cx="433493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6071" y="360281"/>
            <a:ext cx="6095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Практические занятия </a:t>
            </a:r>
            <a:r>
              <a:rPr lang="ru-RU" sz="2800" b="1" dirty="0">
                <a:solidFill>
                  <a:srgbClr val="00B05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 базе университета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22" y="1695388"/>
            <a:ext cx="6224678" cy="4553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50" y="1314388"/>
            <a:ext cx="6206149" cy="46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145" y="7937"/>
            <a:ext cx="10972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Стипендии </a:t>
            </a:r>
            <a:r>
              <a:rPr lang="ru-RU" b="1" dirty="0" err="1" smtClean="0">
                <a:solidFill>
                  <a:srgbClr val="00B050"/>
                </a:solidFill>
              </a:rPr>
              <a:t>агроклассникам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5" y="1024672"/>
            <a:ext cx="4147719" cy="39512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35" y="1106801"/>
            <a:ext cx="4552270" cy="3951288"/>
          </a:xfrm>
        </p:spPr>
      </p:pic>
      <p:sp>
        <p:nvSpPr>
          <p:cNvPr id="7" name="Прямоугольник 6"/>
          <p:cNvSpPr/>
          <p:nvPr/>
        </p:nvSpPr>
        <p:spPr>
          <a:xfrm>
            <a:off x="1349994" y="4747252"/>
            <a:ext cx="94920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Лучшим 11-классникам по результатам тестирования с января по май выплачивается стипендия по 1000 рублей в месяц. Кроме этого, выпускники по завершении курса получают именные сертификаты на дополнительные 5 баллов при поступлении в аграрный университет. Если они поступают на очное обучение в Чувашский ГАУ, им назначается именная стипендия в размере 5000 рублей ежемесячно в течение 1 семестра </a:t>
            </a:r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обучения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0" name="AutoShape 2" descr="blob:https://web.telegram.org/bc4d719f-93c7-47e1-8d22-af6cdf7f83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114" b="2218"/>
          <a:stretch/>
        </p:blipFill>
        <p:spPr>
          <a:xfrm>
            <a:off x="4688864" y="1106801"/>
            <a:ext cx="2814271" cy="37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2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Реализация программы профессионального обучения по профессии « Тракторист-машинист»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199"/>
            <a:ext cx="2545854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28" y="2008681"/>
            <a:ext cx="3394472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73" y="1749490"/>
            <a:ext cx="3613836" cy="48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Основные виды </a:t>
            </a:r>
            <a:r>
              <a:rPr lang="ru-RU" dirty="0"/>
              <a:t>деятельности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реализация </a:t>
            </a:r>
          </a:p>
          <a:p>
            <a:pPr marL="0" indent="0">
              <a:buNone/>
            </a:pPr>
            <a:r>
              <a:rPr lang="ru-RU" dirty="0"/>
              <a:t>•          основных общеобразовательных программ дошкольного образования;</a:t>
            </a:r>
          </a:p>
          <a:p>
            <a:pPr marL="0" indent="0">
              <a:buNone/>
            </a:pPr>
            <a:r>
              <a:rPr lang="ru-RU" dirty="0"/>
              <a:t>•          основных общеобразовательных программ начального общего образования;</a:t>
            </a:r>
          </a:p>
          <a:p>
            <a:pPr marL="0" indent="0">
              <a:buNone/>
            </a:pPr>
            <a:r>
              <a:rPr lang="ru-RU" dirty="0"/>
              <a:t>•          основных общеобразовательных программ основного общего образования;</a:t>
            </a:r>
          </a:p>
          <a:p>
            <a:pPr marL="0" indent="0">
              <a:buNone/>
            </a:pPr>
            <a:r>
              <a:rPr lang="ru-RU" dirty="0"/>
              <a:t>•          основных общеобразовательных программ среднего общего образования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 smtClean="0"/>
              <a:t>•          </a:t>
            </a:r>
            <a:r>
              <a:rPr lang="ru-RU" dirty="0"/>
              <a:t>дополнительных общеразвивающих программ;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         </a:t>
            </a:r>
            <a:r>
              <a:rPr lang="ru-RU" dirty="0"/>
              <a:t>программ профессионального обучения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9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C53722-ACBF-49F1-8BBA-446CF05168CF}"/>
              </a:ext>
            </a:extLst>
          </p:cNvPr>
          <p:cNvSpPr txBox="1"/>
          <p:nvPr/>
        </p:nvSpPr>
        <p:spPr>
          <a:xfrm>
            <a:off x="3096527" y="3429000"/>
            <a:ext cx="5998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69009B"/>
                </a:solidFill>
              </a:rPr>
              <a:t>СПАСИБО!</a:t>
            </a:r>
            <a:endParaRPr lang="ru-RU" sz="4000" b="1" dirty="0">
              <a:solidFill>
                <a:srgbClr val="6900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45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Кадры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8000" dirty="0"/>
              <a:t>В </a:t>
            </a:r>
            <a:r>
              <a:rPr lang="ru-RU" sz="8000" dirty="0" smtClean="0"/>
              <a:t>2022-2023 </a:t>
            </a:r>
            <a:r>
              <a:rPr lang="ru-RU" sz="8000" dirty="0"/>
              <a:t>учебном году образовательный процесс </a:t>
            </a:r>
            <a:r>
              <a:rPr lang="ru-RU" sz="8000" dirty="0" smtClean="0"/>
              <a:t>осуществляют </a:t>
            </a:r>
            <a:r>
              <a:rPr lang="ru-RU" sz="8000" dirty="0"/>
              <a:t>31 педагог.  Кроме того, внешних совместителей – 3.</a:t>
            </a:r>
          </a:p>
          <a:p>
            <a:r>
              <a:rPr lang="ru-RU" sz="8000" dirty="0" smtClean="0"/>
              <a:t>100% </a:t>
            </a:r>
            <a:r>
              <a:rPr lang="ru-RU" sz="8000" dirty="0"/>
              <a:t>педагогов </a:t>
            </a:r>
            <a:r>
              <a:rPr lang="ru-RU" sz="8000" dirty="0" smtClean="0"/>
              <a:t> </a:t>
            </a:r>
            <a:r>
              <a:rPr lang="ru-RU" sz="8000" dirty="0"/>
              <a:t>имеют квалификационные категории, </a:t>
            </a:r>
          </a:p>
          <a:p>
            <a:r>
              <a:rPr lang="ru-RU" sz="8000" dirty="0"/>
              <a:t>из них:  18 учителей </a:t>
            </a:r>
            <a:r>
              <a:rPr lang="ru-RU" sz="8000" dirty="0" smtClean="0"/>
              <a:t>(61%) </a:t>
            </a:r>
            <a:r>
              <a:rPr lang="ru-RU" sz="8000" dirty="0"/>
              <a:t>- высшую квалификационную категорию, </a:t>
            </a:r>
          </a:p>
          <a:p>
            <a:r>
              <a:rPr lang="ru-RU" sz="8000" dirty="0"/>
              <a:t>              </a:t>
            </a:r>
            <a:r>
              <a:rPr lang="ru-RU" sz="8000" dirty="0" smtClean="0"/>
              <a:t>13 </a:t>
            </a:r>
            <a:r>
              <a:rPr lang="ru-RU" sz="8000" dirty="0"/>
              <a:t>учителей (</a:t>
            </a:r>
            <a:r>
              <a:rPr lang="ru-RU" sz="8000" dirty="0" smtClean="0"/>
              <a:t>39%) </a:t>
            </a:r>
            <a:r>
              <a:rPr lang="ru-RU" sz="8000" dirty="0"/>
              <a:t>- первую квалификационную категорию. </a:t>
            </a:r>
          </a:p>
          <a:p>
            <a:r>
              <a:rPr lang="ru-RU" sz="8000" dirty="0" smtClean="0"/>
              <a:t>100</a:t>
            </a:r>
            <a:r>
              <a:rPr lang="ru-RU" sz="8000" dirty="0"/>
              <a:t>% педагогов имеют высшее профессиональное образование </a:t>
            </a:r>
          </a:p>
          <a:p>
            <a:r>
              <a:rPr lang="ru-RU" sz="8000" dirty="0"/>
              <a:t>Педагогический стаж: до 5 лет – 3 педагога (9,6%), более 20 лет – 24 педагога, из них более 30  лет – 16 педагогов  (51%).</a:t>
            </a:r>
          </a:p>
          <a:p>
            <a:r>
              <a:rPr lang="ru-RU" sz="8000" b="1" dirty="0" smtClean="0"/>
              <a:t>Количество </a:t>
            </a:r>
            <a:r>
              <a:rPr lang="ru-RU" sz="8000" b="1" dirty="0"/>
              <a:t>штатных единиц на начало года		57,00</a:t>
            </a:r>
            <a:endParaRPr lang="ru-RU" sz="80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Имеют отраслевые награды: </a:t>
            </a:r>
          </a:p>
          <a:p>
            <a:r>
              <a:rPr lang="ru-RU" dirty="0"/>
              <a:t>Заслуженный учитель РФ – 1, Заслуженный учитель ЧР – 4 </a:t>
            </a:r>
          </a:p>
          <a:p>
            <a:r>
              <a:rPr lang="ru-RU" dirty="0"/>
              <a:t>Почетный работник общего образования РФ – 11, Отличник НП – 4</a:t>
            </a:r>
          </a:p>
          <a:p>
            <a:r>
              <a:rPr lang="ru-RU" dirty="0"/>
              <a:t>Награждены Почетной грамотой МО РФ – 4, Почетной грамотой МО ЧР – 5</a:t>
            </a:r>
          </a:p>
        </p:txBody>
      </p:sp>
    </p:spTree>
    <p:extLst>
      <p:ext uri="{BB962C8B-B14F-4D97-AF65-F5344CB8AC3E}">
        <p14:creationId xmlns:p14="http://schemas.microsoft.com/office/powerpoint/2010/main" val="2051191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7" y="231776"/>
            <a:ext cx="6477001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Профессиональные конкурсы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9562" y="5435451"/>
            <a:ext cx="4698458" cy="105381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 муниципальный этап конкурса профессионального мастерства "Социальный </a:t>
            </a:r>
            <a:r>
              <a:rPr lang="ru-RU" b="1" dirty="0" smtClean="0"/>
              <a:t>педагог-2023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53237" y="557213"/>
            <a:ext cx="5338763" cy="1174750"/>
          </a:xfrm>
        </p:spPr>
        <p:txBody>
          <a:bodyPr>
            <a:noAutofit/>
          </a:bodyPr>
          <a:lstStyle/>
          <a:p>
            <a:r>
              <a:rPr lang="ru-RU" dirty="0" smtClean="0"/>
              <a:t> муниципальный этап конкурса профессионального мастерства  «Самый классный </a:t>
            </a:r>
            <a:r>
              <a:rPr lang="ru-RU" dirty="0" err="1" smtClean="0"/>
              <a:t>классный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https://sun9-71.userapi.com/impg/LmPErhHWd_sog2jIb6EDLTfaAXndToSVW2RUPA/LfB6FF6Hrtw.jpg?size=800x600&amp;quality=95&amp;sign=2a6f979fe11b50ff5e3b28313e1bffc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43355"/>
            <a:ext cx="5168259" cy="387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72969" y="1971675"/>
            <a:ext cx="5634567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81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17"/>
          <p:cNvSpPr>
            <a:spLocks noGrp="1"/>
          </p:cNvSpPr>
          <p:nvPr>
            <p:ph type="body" sz="half" idx="2"/>
          </p:nvPr>
        </p:nvSpPr>
        <p:spPr>
          <a:xfrm>
            <a:off x="8115300" y="357187"/>
            <a:ext cx="2814638" cy="6157913"/>
          </a:xfrm>
        </p:spPr>
        <p:txBody>
          <a:bodyPr>
            <a:noAutofit/>
          </a:bodyPr>
          <a:lstStyle/>
          <a:p>
            <a:endParaRPr lang="ru-RU" sz="32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ru-RU" sz="32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ru-RU" sz="3200" b="1" dirty="0" smtClean="0">
                <a:solidFill>
                  <a:prstClr val="black"/>
                </a:solidFill>
                <a:ea typeface="+mj-ea"/>
                <a:cs typeface="+mj-cs"/>
              </a:rPr>
              <a:t>Петрова Т.Н. – победитель конкурса</a:t>
            </a:r>
          </a:p>
          <a:p>
            <a:r>
              <a:rPr lang="ru-RU" sz="3200" b="1" dirty="0" smtClean="0">
                <a:solidFill>
                  <a:prstClr val="black"/>
                </a:solidFill>
                <a:ea typeface="+mj-ea"/>
                <a:cs typeface="+mj-cs"/>
              </a:rPr>
              <a:t> « Лучший учитель родного языка»</a:t>
            </a:r>
            <a:endParaRPr lang="ru-RU" sz="3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971799" y="428626"/>
            <a:ext cx="7929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Профессиональные конкурсы</a:t>
            </a:r>
            <a:endParaRPr lang="ru-RU" sz="3600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/>
          <a:srcRect l="-1933" t="28678" r="17438"/>
          <a:stretch>
            <a:fillRect/>
          </a:stretch>
        </p:blipFill>
        <p:spPr bwMode="auto">
          <a:xfrm>
            <a:off x="0" y="1857375"/>
            <a:ext cx="8067501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6674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Учитель года-2023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274638"/>
            <a:ext cx="9095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Профессиональные </a:t>
            </a:r>
            <a:r>
              <a:rPr lang="ru-RU" sz="4000" dirty="0"/>
              <a:t>конкурсы</a:t>
            </a:r>
          </a:p>
        </p:txBody>
      </p:sp>
      <p:pic>
        <p:nvPicPr>
          <p:cNvPr id="1026" name="Picture 2" descr="https://sun9-2.userapi.com/impg/LwBZUWpopTIX3Ejp5Q_sVbi8XLE8a-7-qpWG8Q/0X1UpaHme_s.jpg?size=1280x720&amp;quality=95&amp;sign=17f76b274940ad8a33a286dd027813f1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8" y="2103455"/>
            <a:ext cx="7679267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2480659"/>
            <a:ext cx="392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Данилова Светлана</a:t>
            </a:r>
          </a:p>
          <a:p>
            <a:r>
              <a:rPr lang="ru-RU" sz="3600" b="1" dirty="0" smtClean="0">
                <a:solidFill>
                  <a:srgbClr val="7030A0"/>
                </a:solidFill>
              </a:rPr>
              <a:t> Геннадьевна- призер конкурса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Экспериментальная и инновационная деятельность</a:t>
            </a:r>
            <a:endParaRPr lang="ru-RU" altLang="ru-RU" sz="2400" dirty="0"/>
          </a:p>
        </p:txBody>
      </p:sp>
      <p:sp>
        <p:nvSpPr>
          <p:cNvPr id="82947" name="Содержимое 2"/>
          <p:cNvSpPr>
            <a:spLocks noGrp="1"/>
          </p:cNvSpPr>
          <p:nvPr>
            <p:ph idx="1"/>
          </p:nvPr>
        </p:nvSpPr>
        <p:spPr>
          <a:xfrm>
            <a:off x="69669" y="1500188"/>
            <a:ext cx="12122331" cy="535781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600" b="1" dirty="0" smtClean="0">
                <a:solidFill>
                  <a:srgbClr val="7030A0"/>
                </a:solidFill>
              </a:rPr>
              <a:t>Пилотная  </a:t>
            </a:r>
            <a:r>
              <a:rPr lang="ru-RU" sz="2600" b="1" dirty="0">
                <a:solidFill>
                  <a:srgbClr val="7030A0"/>
                </a:solidFill>
              </a:rPr>
              <a:t>площадка Общероссийской общественно-государственной детско-юношеской организации «Российское движение </a:t>
            </a:r>
            <a:r>
              <a:rPr lang="ru-RU" sz="2600" b="1" dirty="0" smtClean="0">
                <a:solidFill>
                  <a:srgbClr val="7030A0"/>
                </a:solidFill>
              </a:rPr>
              <a:t>школьников»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600" b="1" dirty="0" smtClean="0">
                <a:solidFill>
                  <a:srgbClr val="7030A0"/>
                </a:solidFill>
              </a:rPr>
              <a:t>Центр </a:t>
            </a:r>
            <a:r>
              <a:rPr lang="ru-RU" sz="2600" b="1" dirty="0">
                <a:solidFill>
                  <a:srgbClr val="7030A0"/>
                </a:solidFill>
              </a:rPr>
              <a:t>цифрового и гуманитарного профилей «Точка роста» </a:t>
            </a:r>
            <a:endParaRPr lang="ru-RU" sz="2600" b="1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600" b="1" dirty="0" smtClean="0">
                <a:solidFill>
                  <a:srgbClr val="7030A0"/>
                </a:solidFill>
              </a:rPr>
              <a:t>Использование онлайн-платформ  </a:t>
            </a:r>
            <a:r>
              <a:rPr lang="ru-RU" sz="2600" b="1" dirty="0" err="1">
                <a:solidFill>
                  <a:srgbClr val="7030A0"/>
                </a:solidFill>
              </a:rPr>
              <a:t>Учи.ру</a:t>
            </a:r>
            <a:r>
              <a:rPr lang="ru-RU" sz="2600" b="1" dirty="0">
                <a:solidFill>
                  <a:srgbClr val="7030A0"/>
                </a:solidFill>
              </a:rPr>
              <a:t>,  </a:t>
            </a:r>
            <a:r>
              <a:rPr lang="en-US" sz="2600" b="1" dirty="0">
                <a:solidFill>
                  <a:srgbClr val="7030A0"/>
                </a:solidFill>
              </a:rPr>
              <a:t>Zoom</a:t>
            </a:r>
            <a:r>
              <a:rPr lang="ru-RU" sz="2600" b="1" dirty="0">
                <a:solidFill>
                  <a:srgbClr val="7030A0"/>
                </a:solidFill>
              </a:rPr>
              <a:t>, образовательного портал </a:t>
            </a:r>
            <a:r>
              <a:rPr lang="ru-RU" sz="2600" b="1" dirty="0" err="1">
                <a:solidFill>
                  <a:srgbClr val="7030A0"/>
                </a:solidFill>
              </a:rPr>
              <a:t>Знайка.ру</a:t>
            </a:r>
            <a:r>
              <a:rPr lang="ru-RU" sz="2600" b="1" dirty="0">
                <a:solidFill>
                  <a:srgbClr val="7030A0"/>
                </a:solidFill>
              </a:rPr>
              <a:t>, образовательной платформы </a:t>
            </a:r>
            <a:r>
              <a:rPr lang="ru-RU" sz="2600" b="1" dirty="0" err="1">
                <a:solidFill>
                  <a:srgbClr val="7030A0"/>
                </a:solidFill>
              </a:rPr>
              <a:t>LECTA.ру</a:t>
            </a:r>
            <a:r>
              <a:rPr lang="ru-RU" sz="2600" b="1" dirty="0">
                <a:solidFill>
                  <a:srgbClr val="7030A0"/>
                </a:solidFill>
              </a:rPr>
              <a:t>, «</a:t>
            </a:r>
            <a:r>
              <a:rPr lang="ru-RU" sz="2600" b="1" dirty="0" err="1">
                <a:solidFill>
                  <a:srgbClr val="7030A0"/>
                </a:solidFill>
              </a:rPr>
              <a:t>Инфоурок</a:t>
            </a:r>
            <a:r>
              <a:rPr lang="ru-RU" sz="2600" b="1" dirty="0">
                <a:solidFill>
                  <a:srgbClr val="7030A0"/>
                </a:solidFill>
              </a:rPr>
              <a:t>», информационно-образовательного портала «Российская электронная школа» и др. </a:t>
            </a:r>
            <a:endParaRPr lang="ru-RU" sz="2600" b="1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600" b="1" dirty="0" smtClean="0">
                <a:solidFill>
                  <a:srgbClr val="7030A0"/>
                </a:solidFill>
              </a:rPr>
              <a:t>Участие </a:t>
            </a:r>
            <a:r>
              <a:rPr lang="ru-RU" sz="2600" b="1" dirty="0">
                <a:solidFill>
                  <a:srgbClr val="7030A0"/>
                </a:solidFill>
              </a:rPr>
              <a:t>в проекте </a:t>
            </a:r>
            <a:r>
              <a:rPr lang="ru-RU" sz="2600" b="1" dirty="0" err="1" smtClean="0">
                <a:solidFill>
                  <a:srgbClr val="7030A0"/>
                </a:solidFill>
              </a:rPr>
              <a:t>Сколково</a:t>
            </a:r>
            <a:r>
              <a:rPr lang="ru-RU" sz="2600" b="1" dirty="0" smtClean="0">
                <a:solidFill>
                  <a:srgbClr val="7030A0"/>
                </a:solidFill>
              </a:rPr>
              <a:t> </a:t>
            </a:r>
            <a:r>
              <a:rPr lang="ru-RU" sz="2600" b="1" dirty="0">
                <a:solidFill>
                  <a:srgbClr val="7030A0"/>
                </a:solidFill>
              </a:rPr>
              <a:t>«ЭЛЕКТРОННАЯ ОБРАЗОВАТЕЛЬНАЯ ПЛАТФОРМА XXI ВЕКА </a:t>
            </a:r>
            <a:r>
              <a:rPr lang="ru-RU" sz="2600" b="1" dirty="0" err="1">
                <a:solidFill>
                  <a:srgbClr val="7030A0"/>
                </a:solidFill>
              </a:rPr>
              <a:t>ЯКласс</a:t>
            </a:r>
            <a:endParaRPr lang="ru-RU" altLang="ru-RU" sz="2600" b="1" dirty="0">
              <a:solidFill>
                <a:srgbClr val="7030A0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На </a:t>
            </a:r>
            <a:r>
              <a:rPr lang="ru-RU" altLang="ru-RU" sz="2400" b="1" dirty="0">
                <a:solidFill>
                  <a:srgbClr val="7030A0"/>
                </a:solidFill>
              </a:rPr>
              <a:t>базе школы для учащихся 10-11 классов ОУ  </a:t>
            </a:r>
            <a:r>
              <a:rPr lang="ru-RU" altLang="ru-RU" sz="2400" b="1" dirty="0" err="1">
                <a:solidFill>
                  <a:srgbClr val="7030A0"/>
                </a:solidFill>
              </a:rPr>
              <a:t>Цивильского</a:t>
            </a:r>
            <a:r>
              <a:rPr lang="ru-RU" altLang="ru-RU" sz="2400" b="1" dirty="0">
                <a:solidFill>
                  <a:srgbClr val="7030A0"/>
                </a:solidFill>
              </a:rPr>
              <a:t> района функционирует  АГРОКЛАСС </a:t>
            </a:r>
            <a:endParaRPr lang="ru-RU" altLang="ru-RU" sz="2400" b="1" dirty="0" smtClean="0">
              <a:solidFill>
                <a:srgbClr val="7030A0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</a:rPr>
              <a:t>Реализация </a:t>
            </a:r>
            <a:r>
              <a:rPr lang="ru-RU" sz="2400" b="1" dirty="0" err="1">
                <a:solidFill>
                  <a:srgbClr val="7030A0"/>
                </a:solidFill>
              </a:rPr>
              <a:t>внутришкольной</a:t>
            </a:r>
            <a:r>
              <a:rPr lang="ru-RU" sz="2400" b="1" dirty="0">
                <a:solidFill>
                  <a:srgbClr val="7030A0"/>
                </a:solidFill>
              </a:rPr>
              <a:t> модели индивидуализации образования (внедрение технологий, обеспечивающих индивидуализацию и дифференциацию УВП, </a:t>
            </a:r>
            <a:r>
              <a:rPr lang="ru-RU" sz="2400" b="1" dirty="0" smtClean="0">
                <a:solidFill>
                  <a:srgbClr val="7030A0"/>
                </a:solidFill>
              </a:rPr>
              <a:t>реализацию индивидуальных </a:t>
            </a:r>
            <a:r>
              <a:rPr lang="ru-RU" sz="2400" b="1" dirty="0">
                <a:solidFill>
                  <a:srgbClr val="7030A0"/>
                </a:solidFill>
              </a:rPr>
              <a:t>учебных планов для старшеклассников, для одаренных </a:t>
            </a:r>
            <a:r>
              <a:rPr lang="ru-RU" sz="2400" b="1" dirty="0" smtClean="0">
                <a:solidFill>
                  <a:srgbClr val="7030A0"/>
                </a:solidFill>
              </a:rPr>
              <a:t>детей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</a:rPr>
              <a:t>Р</a:t>
            </a:r>
            <a:r>
              <a:rPr lang="ru-RU" sz="2400" b="1" dirty="0" smtClean="0">
                <a:solidFill>
                  <a:srgbClr val="7030A0"/>
                </a:solidFill>
              </a:rPr>
              <a:t>еализация </a:t>
            </a:r>
            <a:r>
              <a:rPr lang="ru-RU" sz="2400" b="1" dirty="0">
                <a:solidFill>
                  <a:srgbClr val="7030A0"/>
                </a:solidFill>
              </a:rPr>
              <a:t>республиканского проекта по созданию БИЦ (библиотечно-информационного центра) 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FF0000"/>
                </a:solidFill>
              </a:rPr>
              <a:t>Проект «</a:t>
            </a:r>
            <a:r>
              <a:rPr lang="ru-RU" sz="2400" b="1" dirty="0" err="1">
                <a:solidFill>
                  <a:srgbClr val="FF0000"/>
                </a:solidFill>
              </a:rPr>
              <a:t>Медиацентр</a:t>
            </a:r>
            <a:r>
              <a:rPr lang="ru-RU" sz="2400" b="1" dirty="0">
                <a:solidFill>
                  <a:srgbClr val="FF0000"/>
                </a:solidFill>
              </a:rPr>
              <a:t> как площадка для самореализации и развития талантов детей и молодежи» при поддержке АСИ и онлайн-академия </a:t>
            </a:r>
            <a:r>
              <a:rPr lang="ru-RU" sz="2400" b="1" dirty="0" err="1">
                <a:solidFill>
                  <a:srgbClr val="FF0000"/>
                </a:solidFill>
              </a:rPr>
              <a:t>SchoolMovie</a:t>
            </a:r>
            <a:r>
              <a:rPr lang="ru-RU" sz="2400" b="1" dirty="0">
                <a:solidFill>
                  <a:srgbClr val="FF0000"/>
                </a:solidFill>
              </a:rPr>
              <a:t> информационно-коммуникационной платформы «</a:t>
            </a:r>
            <a:r>
              <a:rPr lang="ru-RU" sz="2400" b="1" dirty="0" err="1">
                <a:solidFill>
                  <a:srgbClr val="FF0000"/>
                </a:solidFill>
              </a:rPr>
              <a:t>Сферум</a:t>
            </a:r>
            <a:r>
              <a:rPr lang="ru-RU" sz="2400" b="1" dirty="0">
                <a:solidFill>
                  <a:srgbClr val="FF0000"/>
                </a:solidFill>
              </a:rPr>
              <a:t>»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sz="2300" b="1" dirty="0" smtClean="0">
                <a:solidFill>
                  <a:srgbClr val="FF0000"/>
                </a:solidFill>
              </a:rPr>
              <a:t>Шахматы в школе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sz="2300" b="1" dirty="0" smtClean="0">
                <a:solidFill>
                  <a:srgbClr val="FF0000"/>
                </a:solidFill>
              </a:rPr>
              <a:t>Опорная площадка 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ru-RU" sz="23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26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9800" y="245584"/>
            <a:ext cx="809969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 dirty="0" err="1" smtClean="0">
                <a:latin typeface="Agency FB" panose="020B0503020202020204" pitchFamily="34" charset="0"/>
              </a:rPr>
              <a:t>Г</a:t>
            </a:r>
            <a:r>
              <a:rPr spc="-434" dirty="0" err="1" smtClean="0">
                <a:latin typeface="Agency FB" panose="020B0503020202020204" pitchFamily="34" charset="0"/>
              </a:rPr>
              <a:t>о</a:t>
            </a:r>
            <a:r>
              <a:rPr spc="-600" dirty="0" err="1" smtClean="0">
                <a:latin typeface="Agency FB" panose="020B0503020202020204" pitchFamily="34" charset="0"/>
              </a:rPr>
              <a:t>с</a:t>
            </a:r>
            <a:r>
              <a:rPr lang="ru-RU" spc="-600" dirty="0" smtClean="0"/>
              <a:t> </a:t>
            </a:r>
            <a:r>
              <a:rPr lang="ru-RU" spc="-600" dirty="0" err="1" smtClean="0"/>
              <a:t>ударственные</a:t>
            </a:r>
            <a:r>
              <a:rPr lang="ru-RU" spc="-600" dirty="0" smtClean="0"/>
              <a:t>          </a:t>
            </a:r>
            <a:r>
              <a:rPr spc="-600" dirty="0" err="1" smtClean="0">
                <a:latin typeface="Agency FB" panose="020B0503020202020204" pitchFamily="34" charset="0"/>
              </a:rPr>
              <a:t>с</a:t>
            </a:r>
            <a:r>
              <a:rPr spc="-310" dirty="0" err="1" smtClean="0">
                <a:latin typeface="Agency FB" panose="020B0503020202020204" pitchFamily="34" charset="0"/>
              </a:rPr>
              <a:t>и</a:t>
            </a:r>
            <a:r>
              <a:rPr spc="-360" dirty="0" err="1" smtClean="0">
                <a:latin typeface="Agency FB" panose="020B0503020202020204" pitchFamily="34" charset="0"/>
              </a:rPr>
              <a:t>м</a:t>
            </a:r>
            <a:r>
              <a:rPr spc="-685" dirty="0" err="1" smtClean="0">
                <a:latin typeface="Agency FB" panose="020B0503020202020204" pitchFamily="34" charset="0"/>
              </a:rPr>
              <a:t>в</a:t>
            </a:r>
            <a:r>
              <a:rPr spc="-434" dirty="0" err="1" smtClean="0">
                <a:latin typeface="Agency FB" panose="020B0503020202020204" pitchFamily="34" charset="0"/>
              </a:rPr>
              <a:t>о</a:t>
            </a:r>
            <a:r>
              <a:rPr spc="-490" dirty="0" err="1" smtClean="0">
                <a:latin typeface="Agency FB" panose="020B0503020202020204" pitchFamily="34" charset="0"/>
              </a:rPr>
              <a:t>л</a:t>
            </a:r>
            <a:r>
              <a:rPr spc="-930" dirty="0" err="1" smtClean="0">
                <a:latin typeface="Agency FB" panose="020B0503020202020204" pitchFamily="34" charset="0"/>
              </a:rPr>
              <a:t>ы</a:t>
            </a:r>
            <a:r>
              <a:rPr spc="-440" dirty="0" smtClean="0">
                <a:latin typeface="Agency FB" panose="020B0503020202020204" pitchFamily="34" charset="0"/>
              </a:rPr>
              <a:t> </a:t>
            </a:r>
            <a:r>
              <a:rPr lang="ru-RU" spc="-440" dirty="0" smtClean="0"/>
              <a:t>     </a:t>
            </a:r>
            <a:r>
              <a:rPr spc="-60" dirty="0" smtClean="0">
                <a:latin typeface="Agency FB" panose="020B0503020202020204" pitchFamily="34" charset="0"/>
              </a:rPr>
              <a:t>Р</a:t>
            </a:r>
            <a:r>
              <a:rPr spc="-270" dirty="0" smtClean="0">
                <a:latin typeface="Agency FB" panose="020B0503020202020204" pitchFamily="34" charset="0"/>
              </a:rPr>
              <a:t>Ф</a:t>
            </a:r>
            <a:endParaRPr spc="-270" dirty="0">
              <a:latin typeface="Agency FB" panose="020B0503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0160" y="1665972"/>
            <a:ext cx="10676709" cy="79252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75565" algn="just">
              <a:lnSpc>
                <a:spcPts val="2930"/>
              </a:lnSpc>
              <a:spcBef>
                <a:spcPts val="380"/>
              </a:spcBef>
            </a:pPr>
            <a:r>
              <a:rPr sz="2600" spc="150" dirty="0">
                <a:latin typeface="Tahoma"/>
                <a:cs typeface="Tahoma"/>
              </a:rPr>
              <a:t>С</a:t>
            </a:r>
            <a:r>
              <a:rPr sz="2600" spc="-280" dirty="0">
                <a:latin typeface="Tahoma"/>
                <a:cs typeface="Tahoma"/>
              </a:rPr>
              <a:t> </a:t>
            </a:r>
            <a:r>
              <a:rPr sz="2600" spc="-130" dirty="0">
                <a:latin typeface="Tahoma"/>
                <a:cs typeface="Tahoma"/>
              </a:rPr>
              <a:t>1</a:t>
            </a:r>
            <a:r>
              <a:rPr sz="2600" spc="-310" dirty="0">
                <a:latin typeface="Tahoma"/>
                <a:cs typeface="Tahoma"/>
              </a:rPr>
              <a:t> </a:t>
            </a:r>
            <a:r>
              <a:rPr sz="2600" spc="-80" dirty="0">
                <a:latin typeface="Tahoma"/>
                <a:cs typeface="Tahoma"/>
              </a:rPr>
              <a:t>с</a:t>
            </a:r>
            <a:r>
              <a:rPr sz="2600" spc="-175" dirty="0">
                <a:latin typeface="Tahoma"/>
                <a:cs typeface="Tahoma"/>
              </a:rPr>
              <a:t>е</a:t>
            </a:r>
            <a:r>
              <a:rPr sz="2600" spc="-45" dirty="0">
                <a:latin typeface="Tahoma"/>
                <a:cs typeface="Tahoma"/>
              </a:rPr>
              <a:t>н</a:t>
            </a:r>
            <a:r>
              <a:rPr sz="2600" spc="-20" dirty="0">
                <a:latin typeface="Tahoma"/>
                <a:cs typeface="Tahoma"/>
              </a:rPr>
              <a:t>т</a:t>
            </a:r>
            <a:r>
              <a:rPr sz="2600" spc="-175" dirty="0">
                <a:latin typeface="Tahoma"/>
                <a:cs typeface="Tahoma"/>
              </a:rPr>
              <a:t>я</a:t>
            </a:r>
            <a:r>
              <a:rPr sz="2600" spc="-10" dirty="0">
                <a:latin typeface="Tahoma"/>
                <a:cs typeface="Tahoma"/>
              </a:rPr>
              <a:t>б</a:t>
            </a:r>
            <a:r>
              <a:rPr sz="2600" spc="-20" dirty="0">
                <a:latin typeface="Tahoma"/>
                <a:cs typeface="Tahoma"/>
              </a:rPr>
              <a:t>р</a:t>
            </a:r>
            <a:r>
              <a:rPr sz="2600" spc="-165" dirty="0">
                <a:latin typeface="Tahoma"/>
                <a:cs typeface="Tahoma"/>
              </a:rPr>
              <a:t>я</a:t>
            </a:r>
            <a:r>
              <a:rPr sz="2600" spc="-300" dirty="0">
                <a:latin typeface="Tahoma"/>
                <a:cs typeface="Tahoma"/>
              </a:rPr>
              <a:t> </a:t>
            </a:r>
            <a:r>
              <a:rPr sz="2600" spc="-120" dirty="0" err="1">
                <a:latin typeface="Tahoma"/>
                <a:cs typeface="Tahoma"/>
              </a:rPr>
              <a:t>п</a:t>
            </a:r>
            <a:r>
              <a:rPr sz="2600" spc="5" dirty="0" err="1">
                <a:latin typeface="Tahoma"/>
                <a:cs typeface="Tahoma"/>
              </a:rPr>
              <a:t>о</a:t>
            </a:r>
            <a:r>
              <a:rPr sz="2600" spc="-45" dirty="0" err="1">
                <a:latin typeface="Tahoma"/>
                <a:cs typeface="Tahoma"/>
              </a:rPr>
              <a:t>н</a:t>
            </a:r>
            <a:r>
              <a:rPr sz="2600" spc="-175" dirty="0" err="1">
                <a:latin typeface="Tahoma"/>
                <a:cs typeface="Tahoma"/>
              </a:rPr>
              <a:t>е</a:t>
            </a:r>
            <a:r>
              <a:rPr sz="2600" spc="45" dirty="0" err="1">
                <a:latin typeface="Tahoma"/>
                <a:cs typeface="Tahoma"/>
              </a:rPr>
              <a:t>д</a:t>
            </a:r>
            <a:r>
              <a:rPr sz="2600" spc="-175" dirty="0" err="1">
                <a:latin typeface="Tahoma"/>
                <a:cs typeface="Tahoma"/>
              </a:rPr>
              <a:t>ел</a:t>
            </a:r>
            <a:r>
              <a:rPr sz="2600" spc="-185" dirty="0" err="1">
                <a:latin typeface="Tahoma"/>
                <a:cs typeface="Tahoma"/>
              </a:rPr>
              <a:t>ь</a:t>
            </a:r>
            <a:r>
              <a:rPr sz="2600" spc="-45" dirty="0" err="1">
                <a:latin typeface="Tahoma"/>
                <a:cs typeface="Tahoma"/>
              </a:rPr>
              <a:t>ни</a:t>
            </a:r>
            <a:r>
              <a:rPr sz="2600" spc="-100" dirty="0" err="1">
                <a:latin typeface="Tahoma"/>
                <a:cs typeface="Tahoma"/>
              </a:rPr>
              <a:t>к</a:t>
            </a:r>
            <a:r>
              <a:rPr sz="2600" spc="-75" dirty="0" err="1">
                <a:latin typeface="Tahoma"/>
                <a:cs typeface="Tahoma"/>
              </a:rPr>
              <a:t>и</a:t>
            </a:r>
            <a:r>
              <a:rPr sz="2600" spc="-260" dirty="0">
                <a:latin typeface="Tahoma"/>
                <a:cs typeface="Tahoma"/>
              </a:rPr>
              <a:t> </a:t>
            </a:r>
            <a:r>
              <a:rPr sz="2600" spc="-45" dirty="0" err="1" smtClean="0">
                <a:latin typeface="Tahoma"/>
                <a:cs typeface="Tahoma"/>
              </a:rPr>
              <a:t>н</a:t>
            </a:r>
            <a:r>
              <a:rPr sz="2600" spc="-170" dirty="0" err="1" smtClean="0">
                <a:latin typeface="Tahoma"/>
                <a:cs typeface="Tahoma"/>
              </a:rPr>
              <a:t>а</a:t>
            </a:r>
            <a:r>
              <a:rPr sz="2600" spc="-215" dirty="0" err="1" smtClean="0">
                <a:latin typeface="Tahoma"/>
                <a:cs typeface="Tahoma"/>
              </a:rPr>
              <a:t>ч</a:t>
            </a:r>
            <a:r>
              <a:rPr sz="2600" spc="-45" dirty="0" err="1" smtClean="0">
                <a:latin typeface="Tahoma"/>
                <a:cs typeface="Tahoma"/>
              </a:rPr>
              <a:t>ин</a:t>
            </a:r>
            <a:r>
              <a:rPr sz="2600" spc="-170" dirty="0" err="1" smtClean="0">
                <a:latin typeface="Tahoma"/>
                <a:cs typeface="Tahoma"/>
              </a:rPr>
              <a:t>а</a:t>
            </a:r>
            <a:r>
              <a:rPr lang="ru-RU" sz="2600" spc="-170" dirty="0" err="1" smtClean="0">
                <a:latin typeface="Tahoma"/>
                <a:cs typeface="Tahoma"/>
              </a:rPr>
              <a:t>ются</a:t>
            </a:r>
            <a:r>
              <a:rPr lang="ru-RU" sz="2600" spc="-170" dirty="0" smtClean="0">
                <a:latin typeface="Tahoma"/>
                <a:cs typeface="Tahoma"/>
              </a:rPr>
              <a:t> </a:t>
            </a:r>
            <a:r>
              <a:rPr sz="2600" spc="-165" dirty="0" smtClean="0">
                <a:latin typeface="Tahoma"/>
                <a:cs typeface="Tahoma"/>
              </a:rPr>
              <a:t>я</a:t>
            </a:r>
            <a:r>
              <a:rPr sz="2600" spc="-300" dirty="0" smtClean="0">
                <a:latin typeface="Tahoma"/>
                <a:cs typeface="Tahoma"/>
              </a:rPr>
              <a:t> </a:t>
            </a:r>
            <a:r>
              <a:rPr sz="2600" spc="-75" dirty="0">
                <a:latin typeface="Tahoma"/>
                <a:cs typeface="Tahoma"/>
              </a:rPr>
              <a:t>с</a:t>
            </a:r>
            <a:r>
              <a:rPr sz="2600" spc="-295" dirty="0">
                <a:latin typeface="Tahoma"/>
                <a:cs typeface="Tahoma"/>
              </a:rPr>
              <a:t> </a:t>
            </a:r>
            <a:r>
              <a:rPr sz="2600" spc="-65" dirty="0">
                <a:latin typeface="Tahoma"/>
                <a:cs typeface="Tahoma"/>
              </a:rPr>
              <a:t>ц</a:t>
            </a:r>
            <a:r>
              <a:rPr sz="2600" spc="-175" dirty="0">
                <a:latin typeface="Tahoma"/>
                <a:cs typeface="Tahoma"/>
              </a:rPr>
              <a:t>е</a:t>
            </a:r>
            <a:r>
              <a:rPr sz="2600" spc="-20" dirty="0">
                <a:latin typeface="Tahoma"/>
                <a:cs typeface="Tahoma"/>
              </a:rPr>
              <a:t>р</a:t>
            </a:r>
            <a:r>
              <a:rPr sz="2600" spc="-175" dirty="0">
                <a:latin typeface="Tahoma"/>
                <a:cs typeface="Tahoma"/>
              </a:rPr>
              <a:t>е</a:t>
            </a:r>
            <a:r>
              <a:rPr sz="2600" spc="60" dirty="0">
                <a:latin typeface="Tahoma"/>
                <a:cs typeface="Tahoma"/>
              </a:rPr>
              <a:t>м</a:t>
            </a:r>
            <a:r>
              <a:rPr sz="2600" spc="5" dirty="0">
                <a:latin typeface="Tahoma"/>
                <a:cs typeface="Tahoma"/>
              </a:rPr>
              <a:t>о</a:t>
            </a:r>
            <a:r>
              <a:rPr sz="2600" spc="-45" dirty="0">
                <a:latin typeface="Tahoma"/>
                <a:cs typeface="Tahoma"/>
              </a:rPr>
              <a:t>ни</a:t>
            </a:r>
            <a:r>
              <a:rPr sz="2600" spc="-75" dirty="0">
                <a:latin typeface="Tahoma"/>
                <a:cs typeface="Tahoma"/>
              </a:rPr>
              <a:t>и</a:t>
            </a:r>
            <a:r>
              <a:rPr sz="2600" spc="-260" dirty="0">
                <a:latin typeface="Tahoma"/>
                <a:cs typeface="Tahoma"/>
              </a:rPr>
              <a:t> </a:t>
            </a:r>
            <a:r>
              <a:rPr sz="2600" spc="-120" dirty="0">
                <a:latin typeface="Tahoma"/>
                <a:cs typeface="Tahoma"/>
              </a:rPr>
              <a:t>п</a:t>
            </a:r>
            <a:r>
              <a:rPr sz="2600" spc="5" dirty="0">
                <a:latin typeface="Tahoma"/>
                <a:cs typeface="Tahoma"/>
              </a:rPr>
              <a:t>о</a:t>
            </a:r>
            <a:r>
              <a:rPr sz="2600" spc="45" dirty="0">
                <a:latin typeface="Tahoma"/>
                <a:cs typeface="Tahoma"/>
              </a:rPr>
              <a:t>д</a:t>
            </a:r>
            <a:r>
              <a:rPr sz="2600" spc="-45" dirty="0">
                <a:latin typeface="Tahoma"/>
                <a:cs typeface="Tahoma"/>
              </a:rPr>
              <a:t>н</a:t>
            </a:r>
            <a:r>
              <a:rPr sz="2600" spc="-175" dirty="0">
                <a:latin typeface="Tahoma"/>
                <a:cs typeface="Tahoma"/>
              </a:rPr>
              <a:t>я</a:t>
            </a:r>
            <a:r>
              <a:rPr sz="2600" spc="-20" dirty="0">
                <a:latin typeface="Tahoma"/>
                <a:cs typeface="Tahoma"/>
              </a:rPr>
              <a:t>т</a:t>
            </a:r>
            <a:r>
              <a:rPr sz="2600" spc="-45" dirty="0">
                <a:latin typeface="Tahoma"/>
                <a:cs typeface="Tahoma"/>
              </a:rPr>
              <a:t>и</a:t>
            </a:r>
            <a:r>
              <a:rPr sz="2600" spc="-120" dirty="0">
                <a:latin typeface="Tahoma"/>
                <a:cs typeface="Tahoma"/>
              </a:rPr>
              <a:t>я  </a:t>
            </a:r>
            <a:r>
              <a:rPr sz="2600" spc="45" dirty="0">
                <a:latin typeface="Tahoma"/>
                <a:cs typeface="Tahoma"/>
              </a:rPr>
              <a:t>ф</a:t>
            </a:r>
            <a:r>
              <a:rPr sz="2600" spc="-175" dirty="0">
                <a:latin typeface="Tahoma"/>
                <a:cs typeface="Tahoma"/>
              </a:rPr>
              <a:t>л</a:t>
            </a:r>
            <a:r>
              <a:rPr sz="2600" spc="-170" dirty="0">
                <a:latin typeface="Tahoma"/>
                <a:cs typeface="Tahoma"/>
              </a:rPr>
              <a:t>а</a:t>
            </a:r>
            <a:r>
              <a:rPr sz="2600" spc="-35" dirty="0">
                <a:latin typeface="Tahoma"/>
                <a:cs typeface="Tahoma"/>
              </a:rPr>
              <a:t>г</a:t>
            </a:r>
            <a:r>
              <a:rPr sz="2600" spc="-195" dirty="0">
                <a:latin typeface="Tahoma"/>
                <a:cs typeface="Tahoma"/>
              </a:rPr>
              <a:t>а</a:t>
            </a:r>
            <a:r>
              <a:rPr sz="2600" spc="-265" dirty="0">
                <a:latin typeface="Tahoma"/>
                <a:cs typeface="Tahoma"/>
              </a:rPr>
              <a:t> </a:t>
            </a:r>
            <a:r>
              <a:rPr sz="2600" spc="-75" dirty="0">
                <a:latin typeface="Tahoma"/>
                <a:cs typeface="Tahoma"/>
              </a:rPr>
              <a:t>и</a:t>
            </a:r>
            <a:r>
              <a:rPr sz="2600" spc="-260" dirty="0">
                <a:latin typeface="Tahoma"/>
                <a:cs typeface="Tahoma"/>
              </a:rPr>
              <a:t> </a:t>
            </a:r>
            <a:r>
              <a:rPr sz="2600" spc="-45" dirty="0">
                <a:latin typeface="Tahoma"/>
                <a:cs typeface="Tahoma"/>
              </a:rPr>
              <a:t>и</a:t>
            </a:r>
            <a:r>
              <a:rPr sz="2600" spc="-80" dirty="0">
                <a:latin typeface="Tahoma"/>
                <a:cs typeface="Tahoma"/>
              </a:rPr>
              <a:t>с</a:t>
            </a:r>
            <a:r>
              <a:rPr sz="2600" spc="-120" dirty="0">
                <a:latin typeface="Tahoma"/>
                <a:cs typeface="Tahoma"/>
              </a:rPr>
              <a:t>п</a:t>
            </a:r>
            <a:r>
              <a:rPr sz="2600" spc="5" dirty="0">
                <a:latin typeface="Tahoma"/>
                <a:cs typeface="Tahoma"/>
              </a:rPr>
              <a:t>о</a:t>
            </a:r>
            <a:r>
              <a:rPr sz="2600" spc="-175" dirty="0">
                <a:latin typeface="Tahoma"/>
                <a:cs typeface="Tahoma"/>
              </a:rPr>
              <a:t>л</a:t>
            </a:r>
            <a:r>
              <a:rPr sz="2600" spc="-45" dirty="0">
                <a:latin typeface="Tahoma"/>
                <a:cs typeface="Tahoma"/>
              </a:rPr>
              <a:t>н</a:t>
            </a:r>
            <a:r>
              <a:rPr sz="2600" spc="-175" dirty="0">
                <a:latin typeface="Tahoma"/>
                <a:cs typeface="Tahoma"/>
              </a:rPr>
              <a:t>е</a:t>
            </a:r>
            <a:r>
              <a:rPr sz="2600" spc="-45" dirty="0">
                <a:latin typeface="Tahoma"/>
                <a:cs typeface="Tahoma"/>
              </a:rPr>
              <a:t>ни</a:t>
            </a:r>
            <a:r>
              <a:rPr sz="2600" spc="-165" dirty="0">
                <a:latin typeface="Tahoma"/>
                <a:cs typeface="Tahoma"/>
              </a:rPr>
              <a:t>я</a:t>
            </a:r>
            <a:r>
              <a:rPr sz="2600" spc="-300" dirty="0">
                <a:latin typeface="Tahoma"/>
                <a:cs typeface="Tahoma"/>
              </a:rPr>
              <a:t> </a:t>
            </a:r>
            <a:r>
              <a:rPr sz="2600" spc="-35" dirty="0">
                <a:latin typeface="Tahoma"/>
                <a:cs typeface="Tahoma"/>
              </a:rPr>
              <a:t>г</a:t>
            </a:r>
            <a:r>
              <a:rPr sz="2600" spc="-45" dirty="0">
                <a:latin typeface="Tahoma"/>
                <a:cs typeface="Tahoma"/>
              </a:rPr>
              <a:t>и</a:t>
            </a:r>
            <a:r>
              <a:rPr sz="2600" spc="60" dirty="0">
                <a:latin typeface="Tahoma"/>
                <a:cs typeface="Tahoma"/>
              </a:rPr>
              <a:t>м</a:t>
            </a:r>
            <a:r>
              <a:rPr sz="2600" spc="-45" dirty="0">
                <a:latin typeface="Tahoma"/>
                <a:cs typeface="Tahoma"/>
              </a:rPr>
              <a:t>н</a:t>
            </a:r>
            <a:r>
              <a:rPr sz="2600" spc="-195" dirty="0">
                <a:latin typeface="Tahoma"/>
                <a:cs typeface="Tahoma"/>
              </a:rPr>
              <a:t>а</a:t>
            </a:r>
            <a:r>
              <a:rPr sz="2600" spc="-265" dirty="0">
                <a:latin typeface="Tahoma"/>
                <a:cs typeface="Tahoma"/>
              </a:rPr>
              <a:t> </a:t>
            </a:r>
            <a:r>
              <a:rPr sz="2600" spc="-70" dirty="0">
                <a:latin typeface="Tahoma"/>
                <a:cs typeface="Tahoma"/>
              </a:rPr>
              <a:t>Р</a:t>
            </a:r>
            <a:r>
              <a:rPr sz="2600" spc="-530" dirty="0">
                <a:latin typeface="Tahoma"/>
                <a:cs typeface="Tahoma"/>
              </a:rPr>
              <a:t> </a:t>
            </a:r>
            <a:r>
              <a:rPr sz="2600" dirty="0">
                <a:latin typeface="Tahoma"/>
                <a:cs typeface="Tahoma"/>
              </a:rPr>
              <a:t>Ф</a:t>
            </a:r>
            <a:r>
              <a:rPr sz="2600" spc="-110" dirty="0" smtClean="0">
                <a:latin typeface="Tahoma"/>
                <a:cs typeface="Tahoma"/>
              </a:rPr>
              <a:t>.</a:t>
            </a:r>
            <a:endParaRPr sz="2600" dirty="0">
              <a:latin typeface="Tahoma"/>
              <a:cs typeface="Tahoma"/>
            </a:endParaRPr>
          </a:p>
        </p:txBody>
      </p:sp>
      <p:pic>
        <p:nvPicPr>
          <p:cNvPr id="4" name="Picture 2" descr="https://sun9-39.userapi.com/impg/GGjIqrLDq74tM9cvns2dyMFLtc8ZU0dqAUMZ0Q/IDiCarNcht8.jpg?size=1920x1280&amp;quality=95&amp;sign=836900e364c115fc65cb0388419ab9f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2" y="3188953"/>
            <a:ext cx="6479382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3224" r="35804" b="12772"/>
          <a:stretch/>
        </p:blipFill>
        <p:spPr>
          <a:xfrm>
            <a:off x="6923314" y="2679560"/>
            <a:ext cx="4722725" cy="576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3618</TotalTime>
  <Words>1363</Words>
  <Application>Microsoft Office PowerPoint</Application>
  <PresentationFormat>Широкоэкранный</PresentationFormat>
  <Paragraphs>233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Agency FB</vt:lpstr>
      <vt:lpstr>-apple-system</vt:lpstr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1_Тема Office</vt:lpstr>
      <vt:lpstr> МБОУ « СОШ п.Опытный» </vt:lpstr>
      <vt:lpstr>Презентация PowerPoint</vt:lpstr>
      <vt:lpstr>Основные виды деятельности Школы</vt:lpstr>
      <vt:lpstr>Кадры</vt:lpstr>
      <vt:lpstr>Профессиональные конкурсы</vt:lpstr>
      <vt:lpstr>Презентация PowerPoint</vt:lpstr>
      <vt:lpstr> Учитель года-2023</vt:lpstr>
      <vt:lpstr>Экспериментальная и инновационная деятельность</vt:lpstr>
      <vt:lpstr>Гос ударственные          символы      РФ</vt:lpstr>
      <vt:lpstr>«Разговоры  о   важном   »</vt:lpstr>
      <vt:lpstr>«Разговоры  о   важном   »</vt:lpstr>
      <vt:lpstr>Советник по воспитанию</vt:lpstr>
      <vt:lpstr>Детские общественные объединения </vt:lpstr>
      <vt:lpstr>Итоги муниципального этапа всероссийских и региональных олимпиад</vt:lpstr>
      <vt:lpstr> Региональный этап всероссийских предметных  олимпиад </vt:lpstr>
      <vt:lpstr>Презентация PowerPoint</vt:lpstr>
      <vt:lpstr>Организация летнего отдыха </vt:lpstr>
      <vt:lpstr>Творческие достижения </vt:lpstr>
      <vt:lpstr>Презентация PowerPoint</vt:lpstr>
      <vt:lpstr>Школьная модель профилизации</vt:lpstr>
      <vt:lpstr> Образовательная траектория выпускников</vt:lpstr>
      <vt:lpstr> Договоры с партнерскими организациями, участвующими в реализации программ и проектов образовательной организации </vt:lpstr>
      <vt:lpstr>Открытие агрокласса (09.12.2016)</vt:lpstr>
      <vt:lpstr>Агрокласс</vt:lpstr>
      <vt:lpstr>Направления  сотрудничества</vt:lpstr>
      <vt:lpstr>Презентация PowerPoint</vt:lpstr>
      <vt:lpstr>Презентация PowerPoint</vt:lpstr>
      <vt:lpstr>Стипендии агроклассникам</vt:lpstr>
      <vt:lpstr>Реализация программы профессионального обучения по профессии « Тракторист-машинист»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Пользователь</cp:lastModifiedBy>
  <cp:revision>177</cp:revision>
  <cp:lastPrinted>2023-02-18T05:48:19Z</cp:lastPrinted>
  <dcterms:created xsi:type="dcterms:W3CDTF">2021-05-01T07:10:02Z</dcterms:created>
  <dcterms:modified xsi:type="dcterms:W3CDTF">2023-09-13T07:54:42Z</dcterms:modified>
</cp:coreProperties>
</file>