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6EA"/>
    <a:srgbClr val="75A3A0"/>
    <a:srgbClr val="75A3A1"/>
    <a:srgbClr val="AACFD8"/>
    <a:srgbClr val="C1D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1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2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9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9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0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1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2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4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7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164">
              <a:srgbClr val="B5E6EA"/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AACFD8"/>
            </a:gs>
            <a:gs pos="83000">
              <a:srgbClr val="75A3A1">
                <a:lumMod val="44000"/>
                <a:lumOff val="56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6180-0D78-4F97-8E3D-D11457BE524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C39C-F406-494B-900A-7D8ED21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3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vk.com/molodobum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vk.com/iri.potapo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bro.ru/volunteers/95469213" TargetMode="External"/><Relationship Id="rId5" Type="http://schemas.openxmlformats.org/officeDocument/2006/relationships/hyperlink" Target="https://dobro.ru/volunteers/95276268" TargetMode="External"/><Relationship Id="rId4" Type="http://schemas.openxmlformats.org/officeDocument/2006/relationships/hyperlink" Target="https://dobro.ru/volunteers/921495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brovolec_lesnoy" TargetMode="External"/><Relationship Id="rId2" Type="http://schemas.openxmlformats.org/officeDocument/2006/relationships/hyperlink" Target="https://vk.com/id4555632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3821113"/>
            <a:ext cx="11544300" cy="165576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Добровольческая деятельность МБУ «СКДЦ «Современник»:</a:t>
            </a:r>
          </a:p>
          <a:p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Добровольческое любительское объединение «Открытые сердца»</a:t>
            </a:r>
          </a:p>
          <a:p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</a:t>
            </a:r>
          </a:p>
          <a:p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Молодёжное объединение «БУМ»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9" y="518464"/>
            <a:ext cx="7200901" cy="2877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2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900" y="365125"/>
            <a:ext cx="8724900" cy="1325563"/>
          </a:xfrm>
        </p:spPr>
        <p:txBody>
          <a:bodyPr/>
          <a:lstStyle/>
          <a:p>
            <a:r>
              <a:rPr lang="ru-RU" dirty="0" smtClean="0"/>
              <a:t>Молодёжное объединение «БУМ»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8974" y="1825625"/>
            <a:ext cx="8124825" cy="48704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Цель: объединение  </a:t>
            </a:r>
            <a:r>
              <a:rPr lang="ru-RU" dirty="0"/>
              <a:t>подростков и </a:t>
            </a:r>
            <a:r>
              <a:rPr lang="ru-RU" dirty="0" smtClean="0"/>
              <a:t>молодежи в </a:t>
            </a:r>
            <a:r>
              <a:rPr lang="ru-RU" dirty="0"/>
              <a:t>единое сообщество для совместного занятия досуговой и </a:t>
            </a:r>
            <a:r>
              <a:rPr lang="ru-RU" dirty="0" smtClean="0"/>
              <a:t>добровольческой деятельностью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Задачи: </a:t>
            </a:r>
          </a:p>
          <a:p>
            <a:pPr algn="just">
              <a:buFontTx/>
              <a:buChar char="-"/>
            </a:pPr>
            <a:r>
              <a:rPr lang="ru-RU" dirty="0" smtClean="0"/>
              <a:t>на основе общих интересов осуществление совместной деятельности;</a:t>
            </a:r>
          </a:p>
          <a:p>
            <a:pPr algn="just">
              <a:buFontTx/>
              <a:buChar char="-"/>
            </a:pPr>
            <a:r>
              <a:rPr lang="ru-RU" dirty="0" smtClean="0"/>
              <a:t>удовлетворение духовных и иных нематериальных потребностей, социальное становление и развитие членов объединения;</a:t>
            </a:r>
          </a:p>
          <a:p>
            <a:pPr marL="0" indent="0" algn="just">
              <a:buNone/>
            </a:pPr>
            <a:r>
              <a:rPr lang="ru-RU" dirty="0" smtClean="0"/>
              <a:t>- Помощь в защите своих прав и свобод, формирование мировоззрения, воспитания эстетического вкуса;</a:t>
            </a:r>
          </a:p>
          <a:p>
            <a:pPr marL="0" indent="0" algn="just">
              <a:buNone/>
            </a:pPr>
            <a:r>
              <a:rPr lang="ru-RU" dirty="0" smtClean="0"/>
              <a:t>- на основе привития навыков самоуправления и самообразования, развитие инициативы и добровольчества.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https://sun9-75.userapi.com/impf/c850536/v850536516/1dd9c7/iSv_OJipJ6k.jpg?size=595x842&amp;quality=96&amp;sign=da18706a64f1c4679a4c065042dd144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10615" r="19886" b="18667"/>
          <a:stretch/>
        </p:blipFill>
        <p:spPr bwMode="auto">
          <a:xfrm>
            <a:off x="0" y="0"/>
            <a:ext cx="32289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5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Молодёжное объединение «БУМ»</a:t>
            </a:r>
            <a:endParaRPr lang="ru-RU" dirty="0"/>
          </a:p>
        </p:txBody>
      </p:sp>
      <p:pic>
        <p:nvPicPr>
          <p:cNvPr id="4" name="Picture 4" descr="https://sun9-75.userapi.com/impf/c850536/v850536516/1dd9c7/iSv_OJipJ6k.jpg?size=595x842&amp;quality=96&amp;sign=da18706a64f1c4679a4c065042dd144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5" t="54246" r="19886" b="18667"/>
          <a:stretch/>
        </p:blipFill>
        <p:spPr bwMode="auto">
          <a:xfrm>
            <a:off x="10153650" y="146843"/>
            <a:ext cx="1733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81399" y="1387592"/>
            <a:ext cx="10629202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дебаты (развитие понятийной формы мышления);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настольные игры (развитие логического мышления, навыков общения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 сверстниками);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проектирование (развитие пространственного мышления);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организация и проведение социальных акций (развитие чувства патриотизма, ответственности);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участие в культурно-массовых мероприятиях (развития творческих способностей: постановки речи, развитие слуха,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чувства ритма, опорно-двигательного аппарата, моторики);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танцы и вокал (развитие опорно-двигательного аппарата, слуха и постановка голоса).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2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МО «БУМ»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Профилактические акции: «Против курения», «Всемирный день борьбы со СПИДОМ», День здоровья</a:t>
            </a:r>
          </a:p>
          <a:p>
            <a:r>
              <a:rPr lang="ru-RU" dirty="0" smtClean="0"/>
              <a:t>Патриотические праздники: День флага РФ, Акция «Георгиевская ленточка» (ко дню Победы), поздравительные акции ко дню России и дню города</a:t>
            </a:r>
            <a:endParaRPr lang="ru-RU" dirty="0"/>
          </a:p>
        </p:txBody>
      </p:sp>
      <p:pic>
        <p:nvPicPr>
          <p:cNvPr id="4098" name="Picture 2" descr="https://sun9-80.userapi.com/impg/Aa_6PLZQiwl8h6xr1euArtFTpm-w7AvRtPudxQ/eU4iRAVQyn8.jpg?size=1600x1200&amp;quality=95&amp;sign=bfdf7e191e1170c0135eab921665472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" y="3914536"/>
            <a:ext cx="3296478" cy="24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.userapi.com/impg/ccF5L9EqZ3xf1jNY9sb7r0ojzfc2UFLEwZ8zUQ/7R87grbgPXc.jpg?size=2560x1707&amp;quality=95&amp;sign=17e34ea73fb38146fc770b873fa6db2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8" y="3914536"/>
            <a:ext cx="37792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0.userapi.com/impg/oqfzAFU-lf8ZAyNFBFTZL-KjpQnO6_JZfXP_Jg/spH8JtYdkhI.jpg?size=1599x1200&amp;quality=95&amp;sign=ad6dc67af171e2f0a86edf3e876c226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50" y="3914536"/>
            <a:ext cx="33579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75.userapi.com/impf/c850536/v850536516/1dd9c7/iSv_OJipJ6k.jpg?size=595x842&amp;quality=96&amp;sign=da18706a64f1c4679a4c065042dd1443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5" t="54246" r="19886" b="18667"/>
          <a:stretch/>
        </p:blipFill>
        <p:spPr bwMode="auto">
          <a:xfrm>
            <a:off x="10153650" y="146843"/>
            <a:ext cx="1733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МО «БУМ»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ru-RU" dirty="0" smtClean="0"/>
              <a:t>Участие в проектах и событиях города: </a:t>
            </a:r>
            <a:r>
              <a:rPr lang="ru-RU" dirty="0" err="1" smtClean="0"/>
              <a:t>Экомарафон</a:t>
            </a:r>
            <a:r>
              <a:rPr lang="ru-RU" dirty="0" smtClean="0"/>
              <a:t> «За чистый Лесной», добровольческий форум «Продвижение», акции Ночь музеев, Ночь искусств, Ночь кино, День молодежи, голосование «Комфортная городская среда» и многое другое</a:t>
            </a:r>
          </a:p>
          <a:p>
            <a:endParaRPr lang="ru-RU" dirty="0"/>
          </a:p>
        </p:txBody>
      </p:sp>
      <p:pic>
        <p:nvPicPr>
          <p:cNvPr id="5122" name="Picture 2" descr="https://sun9-18.userapi.com/impg/mfzv4oV7MrxcYd1yMFsAkPLFAM0f70D7QX2F5w/ov5gAqlqWS0.jpg?size=1266x1688&amp;quality=95&amp;sign=c0bcda6c5c35425c019d668b4329dc7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38975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8.userapi.com/impg/PHQySL6CbSBBA75bDAuPR1t4vu9Sz3gnhlGwFA/1emKH8OeP14.jpg?size=1266x1688&amp;quality=95&amp;sign=a49dac1bb9e95335d0fd96fb92bbca7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3438975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1.userapi.com/impg/Hp-O1we1eRuMUX7rIu6iJy8f0sZkgSMA-DVBeQ/TQJ1MNyqpsU.jpg?size=1266x1688&amp;quality=96&amp;sign=c1248a5307e19269c800ec4aa230270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438975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79.userapi.com/impg/7uq0Qg20QSioNT-NSS4wLp9TTC-NVCMnYduBzg/SRfVCYAWWs8.jpg?size=1266x1688&amp;quality=96&amp;sign=b05a916f53f39ce610770f43a5c9a40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3438975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75.userapi.com/impf/c850536/v850536516/1dd9c7/iSv_OJipJ6k.jpg?size=595x842&amp;quality=96&amp;sign=da18706a64f1c4679a4c065042dd1443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5" t="54246" r="19886" b="18667"/>
          <a:stretch/>
        </p:blipFill>
        <p:spPr bwMode="auto">
          <a:xfrm>
            <a:off x="10153650" y="146843"/>
            <a:ext cx="1733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МО «БУМ»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65" y="1425575"/>
            <a:ext cx="10515600" cy="4351338"/>
          </a:xfrm>
        </p:spPr>
        <p:txBody>
          <a:bodyPr/>
          <a:lstStyle/>
          <a:p>
            <a:r>
              <a:rPr lang="ru-RU" dirty="0" smtClean="0"/>
              <a:t>Участие в конкурсах: Всероссийский кейс чемпионат «</a:t>
            </a:r>
            <a:r>
              <a:rPr lang="en-US" dirty="0" smtClean="0"/>
              <a:t>MIR</a:t>
            </a:r>
            <a:r>
              <a:rPr lang="ru-RU" dirty="0" smtClean="0"/>
              <a:t>», Всероссийский конкурс «Лидер 21 века», конкурс лучших волонтерских практик «Культ идей», Конкурс на соискание </a:t>
            </a:r>
            <a:r>
              <a:rPr lang="ru-RU" dirty="0" err="1" smtClean="0"/>
              <a:t>грантовых</a:t>
            </a:r>
            <a:r>
              <a:rPr lang="ru-RU" dirty="0" smtClean="0"/>
              <a:t> среди физических лиц от «</a:t>
            </a:r>
            <a:r>
              <a:rPr lang="ru-RU" dirty="0" err="1" smtClean="0"/>
              <a:t>Росмолодёжь</a:t>
            </a:r>
            <a:r>
              <a:rPr lang="ru-RU" dirty="0" smtClean="0"/>
              <a:t>», а также множество конкурсов регионального и муниципального уровней</a:t>
            </a:r>
            <a:endParaRPr lang="ru-RU" dirty="0"/>
          </a:p>
        </p:txBody>
      </p:sp>
      <p:pic>
        <p:nvPicPr>
          <p:cNvPr id="4" name="Picture 4" descr="https://sun9-75.userapi.com/impf/c850536/v850536516/1dd9c7/iSv_OJipJ6k.jpg?size=595x842&amp;quality=96&amp;sign=da18706a64f1c4679a4c065042dd144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5" t="54246" r="19886" b="18667"/>
          <a:stretch/>
        </p:blipFill>
        <p:spPr bwMode="auto">
          <a:xfrm>
            <a:off x="10153650" y="146843"/>
            <a:ext cx="1733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22.userapi.com/impg/bUR9hiqgeQbyYwv4dIvY4x_UkL9dw2hPrt5hEA/Jp8KF3OAa4E.jpg?size=1266x1688&amp;quality=95&amp;sign=9c51d45b4e9eebc9b393619793d2713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479888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19.userapi.com/impg/Yvk48sO3XZ2ex3KYAASu_Sr0-MAwHzkd98HN6w/VKJuYWNyKFw.jpg?size=1266x1688&amp;quality=96&amp;sign=4064217d5f82bbf4a980f6529237c9a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196" y="3479888"/>
            <a:ext cx="243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3.userapi.com/impg/hb2kqL03XnS_eY-M_WBwye5XWzz94lgVXopaZA/EpNQpK_hhGQ.jpg?size=762x762&amp;quality=95&amp;sign=d0e46d6cbf5846cb99a3fe493cccdcf0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47" y="3479888"/>
            <a:ext cx="32399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007" y="3479888"/>
            <a:ext cx="290325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МО «БУМ»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Также волонтеры создали инициативную команду танцоров в направление </a:t>
            </a:r>
            <a:r>
              <a:rPr lang="en-US" dirty="0" smtClean="0"/>
              <a:t>K-pop</a:t>
            </a:r>
            <a:r>
              <a:rPr lang="ru-RU" dirty="0" smtClean="0"/>
              <a:t>, которая по итогам 2021 года стала лауреатом городской церемонии «Успех года»</a:t>
            </a:r>
            <a:endParaRPr lang="ru-RU" dirty="0"/>
          </a:p>
        </p:txBody>
      </p:sp>
      <p:pic>
        <p:nvPicPr>
          <p:cNvPr id="7170" name="Picture 2" descr="https://sun9-13.userapi.com/impg/0Mqom_0LVP4vgrQI2JsD5oVKl1yDrALcNQ9sMQ/Sy7UNacVAaw.jpg?size=2560x1707&amp;quality=96&amp;sign=03df6b2839a0f9c0db2afb6347fc167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5" y="3449000"/>
            <a:ext cx="37792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68.userapi.com/impg/gwoSGbFmMH5u0JjI8y6LXY06Eoi6G-g3uF-J3Q/Kevr-ER9rig.jpg?size=1920x1280&amp;quality=95&amp;sign=fe06c87146d6d80d4fccd980f73a0bf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3449000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79.userapi.com/impg/808cSdXD7DJlyE5iuJK4nNbmw3eW2cjB4UuFIg/f8GFZZ4FOBA.jpg?size=1920x1440&amp;quality=95&amp;sign=5fe4e5fd541738117213a7dc18888a3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44900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75.userapi.com/impf/c850536/v850536516/1dd9c7/iSv_OJipJ6k.jpg?size=595x842&amp;quality=96&amp;sign=da18706a64f1c4679a4c065042dd1443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5" t="54246" r="19886" b="18667"/>
          <a:stretch/>
        </p:blipFill>
        <p:spPr bwMode="auto">
          <a:xfrm>
            <a:off x="10153650" y="146843"/>
            <a:ext cx="1733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проекты МО «БУМ»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время работы объединения было подготовлены следующие проекты:</a:t>
            </a:r>
          </a:p>
          <a:p>
            <a:pPr>
              <a:buFontTx/>
              <a:buChar char="-"/>
            </a:pPr>
            <a:r>
              <a:rPr lang="ru-RU" dirty="0" smtClean="0"/>
              <a:t>На корейской волне ХАЛЛЮ: молодёжная территория сближения культур (представлен к защите на платформу «</a:t>
            </a:r>
            <a:r>
              <a:rPr lang="ru-RU" dirty="0" err="1" smtClean="0"/>
              <a:t>Росмолодёжь.Гранты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 smtClean="0"/>
              <a:t>Культ-посвящение: Цикл </a:t>
            </a:r>
            <a:r>
              <a:rPr lang="ru-RU" dirty="0" err="1" smtClean="0"/>
              <a:t>профилатических</a:t>
            </a:r>
            <a:r>
              <a:rPr lang="ru-RU" dirty="0" smtClean="0"/>
              <a:t> программ (конкурс социальных проектов профилактической направленности «Навигатор безопасности»</a:t>
            </a:r>
          </a:p>
          <a:p>
            <a:pPr>
              <a:buFontTx/>
              <a:buChar char="-"/>
            </a:pPr>
            <a:r>
              <a:rPr lang="ru-RU" dirty="0" smtClean="0"/>
              <a:t>Культурный марафон Лесного (конкурс лучших социокультурных проектов «Культ идей»)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4" descr="https://sun9-75.userapi.com/impf/c850536/v850536516/1dd9c7/iSv_OJipJ6k.jpg?size=595x842&amp;quality=96&amp;sign=da18706a64f1c4679a4c065042dd144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5" t="54246" r="19886" b="18667"/>
          <a:stretch/>
        </p:blipFill>
        <p:spPr bwMode="auto">
          <a:xfrm>
            <a:off x="10153650" y="146843"/>
            <a:ext cx="1733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Молодежное объединение «БУМ»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Руководитель – Потапова Ирина Евгеньевна</a:t>
            </a:r>
          </a:p>
          <a:p>
            <a:pPr marL="0" indent="0">
              <a:buNone/>
            </a:pPr>
            <a:r>
              <a:rPr lang="en-US" sz="2400" smtClean="0">
                <a:hlinkClick r:id="rId2"/>
              </a:rPr>
              <a:t>https://vk.com/iri.potapova</a:t>
            </a:r>
            <a:endParaRPr lang="ru-RU" sz="2400" smtClean="0"/>
          </a:p>
          <a:p>
            <a:pPr marL="0" indent="0">
              <a:buNone/>
            </a:pPr>
            <a:r>
              <a:rPr lang="ru-RU" sz="2400" dirty="0" smtClean="0"/>
              <a:t>Социальная группа МО «БУМ» - </a:t>
            </a:r>
            <a:r>
              <a:rPr lang="en-US" sz="2400" smtClean="0">
                <a:hlinkClick r:id="rId3"/>
              </a:rPr>
              <a:t>https://vk.com/molodobum</a:t>
            </a:r>
            <a:endParaRPr lang="ru-RU" sz="240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Год основания коллектива – 2019 год</a:t>
            </a:r>
          </a:p>
          <a:p>
            <a:pPr marL="0" indent="0">
              <a:buNone/>
            </a:pPr>
            <a:r>
              <a:rPr lang="ru-RU" sz="2400" dirty="0" smtClean="0"/>
              <a:t>Количество волонтеров с 2019 по 2024 год – 30 человек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Тим лидеры 2024 года: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err="1" smtClean="0"/>
              <a:t>Хадыкина</a:t>
            </a:r>
            <a:r>
              <a:rPr lang="ru-RU" sz="2400" dirty="0" smtClean="0"/>
              <a:t> Виктория (</a:t>
            </a:r>
            <a:r>
              <a:rPr lang="en-US" sz="2400" smtClean="0">
                <a:hlinkClick r:id="rId4"/>
              </a:rPr>
              <a:t>https://dobro.ru/volunteers/92149578</a:t>
            </a:r>
            <a:r>
              <a:rPr lang="ru-RU" sz="2400" smtClean="0"/>
              <a:t>)</a:t>
            </a:r>
          </a:p>
          <a:p>
            <a:pPr marL="0" indent="0">
              <a:buNone/>
            </a:pPr>
            <a:r>
              <a:rPr lang="ru-RU" sz="2400" dirty="0" err="1" smtClean="0"/>
              <a:t>Леонович</a:t>
            </a:r>
            <a:r>
              <a:rPr lang="ru-RU" sz="2400" dirty="0" smtClean="0"/>
              <a:t> Александра (</a:t>
            </a:r>
            <a:r>
              <a:rPr lang="en-US" sz="2400" smtClean="0">
                <a:hlinkClick r:id="rId5"/>
              </a:rPr>
              <a:t>https://dobro.ru/volunteers/95276268</a:t>
            </a:r>
            <a:r>
              <a:rPr lang="ru-RU" sz="2400" smtClean="0"/>
              <a:t>)</a:t>
            </a:r>
          </a:p>
          <a:p>
            <a:pPr marL="0" indent="0">
              <a:buNone/>
            </a:pPr>
            <a:r>
              <a:rPr lang="ru-RU" sz="2400" dirty="0" smtClean="0"/>
              <a:t>Гоголева Олеся (</a:t>
            </a:r>
            <a:r>
              <a:rPr lang="en-US" sz="2400" smtClean="0">
                <a:hlinkClick r:id="rId6"/>
              </a:rPr>
              <a:t>https://dobro.ru/volunteers/95469213</a:t>
            </a:r>
            <a:r>
              <a:rPr lang="ru-RU" sz="2400" smtClean="0"/>
              <a:t>)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4" descr="https://sun9-75.userapi.com/impf/c850536/v850536516/1dd9c7/iSv_OJipJ6k.jpg?size=595x842&amp;quality=96&amp;sign=da18706a64f1c4679a4c065042dd1443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5" t="54246" r="19886" b="18667"/>
          <a:stretch/>
        </p:blipFill>
        <p:spPr bwMode="auto">
          <a:xfrm>
            <a:off x="10153650" y="146843"/>
            <a:ext cx="17335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63.userapi.com/impg/YTvAcYHJQwHh5yRZouz2Ad7idvR0_irtB6YRKg/uwuj8QS7NUQ.jpg?size=1280x577&amp;quality=95&amp;sign=bccc62870a4d600945c49f824ee89439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6" r="34557"/>
          <a:stretch/>
        </p:blipFill>
        <p:spPr bwMode="auto">
          <a:xfrm>
            <a:off x="8324851" y="1908968"/>
            <a:ext cx="3295649" cy="428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ДЛО «Открытые сердца»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727199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900" dirty="0" smtClean="0"/>
              <a:t>: о</a:t>
            </a:r>
            <a:r>
              <a:rPr lang="ru-RU" dirty="0" smtClean="0"/>
              <a:t>рганизация </a:t>
            </a:r>
            <a:r>
              <a:rPr lang="ru-RU" dirty="0"/>
              <a:t>волонтерской деятельности и добровольчества,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также создание </a:t>
            </a:r>
            <a:r>
              <a:rPr lang="ru-RU" dirty="0"/>
              <a:t>пространства для общения и содержательного досуга горожан</a:t>
            </a:r>
          </a:p>
          <a:p>
            <a:pPr marL="0" indent="0">
              <a:buNone/>
            </a:pPr>
            <a:r>
              <a:rPr lang="ru-RU" sz="2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2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/>
              <a:t>- Вовлечение жителей города в активную </a:t>
            </a:r>
            <a:r>
              <a:rPr lang="ru-RU" dirty="0" smtClean="0"/>
              <a:t>культурно-творческую деятельность </a:t>
            </a:r>
            <a:r>
              <a:rPr lang="ru-RU" dirty="0"/>
              <a:t>и добровольчество</a:t>
            </a:r>
          </a:p>
          <a:p>
            <a:pPr marL="0" indent="0">
              <a:buNone/>
            </a:pPr>
            <a:r>
              <a:rPr lang="ru-RU" dirty="0"/>
              <a:t>- Дальнейшее совершенствование организации досуга и </a:t>
            </a:r>
            <a:r>
              <a:rPr lang="ru-RU" dirty="0" smtClean="0"/>
              <a:t>удовлетворение духовных </a:t>
            </a:r>
            <a:r>
              <a:rPr lang="ru-RU" dirty="0"/>
              <a:t>запросов людей серебряного возраста </a:t>
            </a:r>
            <a:r>
              <a:rPr lang="ru-RU" dirty="0" smtClean="0"/>
              <a:t>(45</a:t>
            </a:r>
            <a:r>
              <a:rPr lang="ru-RU" dirty="0"/>
              <a:t>+)</a:t>
            </a:r>
          </a:p>
          <a:p>
            <a:pPr marL="0" indent="0">
              <a:buNone/>
            </a:pPr>
            <a:r>
              <a:rPr lang="ru-RU" dirty="0"/>
              <a:t>- Обеспечение преемственности исторического, культурного наследия </a:t>
            </a:r>
            <a:r>
              <a:rPr lang="ru-RU" dirty="0" smtClean="0"/>
              <a:t>от старшего </a:t>
            </a:r>
            <a:r>
              <a:rPr lang="ru-RU" dirty="0"/>
              <a:t>поколения молодым, детям через взаимодействие в группах (45</a:t>
            </a:r>
            <a:r>
              <a:rPr lang="ru-RU" dirty="0" smtClean="0"/>
              <a:t>+) и </a:t>
            </a:r>
            <a:r>
              <a:rPr lang="ru-RU" dirty="0"/>
              <a:t>(12+)</a:t>
            </a:r>
          </a:p>
          <a:p>
            <a:pPr marL="0" indent="0">
              <a:buNone/>
            </a:pPr>
            <a:r>
              <a:rPr lang="ru-RU" dirty="0"/>
              <a:t>- Воспитание у подрастающего поколения глубокого уважения к </a:t>
            </a:r>
            <a:r>
              <a:rPr lang="ru-RU" dirty="0" smtClean="0"/>
              <a:t>своему народу</a:t>
            </a:r>
            <a:r>
              <a:rPr lang="ru-RU" dirty="0"/>
              <a:t>, </a:t>
            </a:r>
            <a:r>
              <a:rPr lang="ru-RU" dirty="0" smtClean="0"/>
              <a:t>стране, </a:t>
            </a:r>
            <a:r>
              <a:rPr lang="ru-RU" dirty="0"/>
              <a:t>Малой Родине (12</a:t>
            </a:r>
            <a:r>
              <a:rPr lang="ru-RU" dirty="0" smtClean="0"/>
              <a:t>+)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Воспитание чувства гражданственности и патриотизма, </a:t>
            </a:r>
            <a:r>
              <a:rPr lang="ru-RU" dirty="0" smtClean="0"/>
              <a:t>преемственности поколений</a:t>
            </a:r>
            <a:r>
              <a:rPr lang="ru-RU" dirty="0"/>
              <a:t>, социализации ветеранов, людей с ОВЗ</a:t>
            </a:r>
          </a:p>
          <a:p>
            <a:pPr marL="0" indent="0">
              <a:buNone/>
            </a:pPr>
            <a:r>
              <a:rPr lang="ru-RU" dirty="0"/>
              <a:t>- Активизация </a:t>
            </a:r>
            <a:r>
              <a:rPr lang="ru-RU" dirty="0" smtClean="0"/>
              <a:t>деятельности по </a:t>
            </a:r>
            <a:r>
              <a:rPr lang="ru-RU" dirty="0"/>
              <a:t>работе с ветеранами, </a:t>
            </a:r>
            <a:r>
              <a:rPr lang="ru-RU" dirty="0" smtClean="0"/>
              <a:t>укрепление партнёрских </a:t>
            </a:r>
            <a:r>
              <a:rPr lang="ru-RU" dirty="0"/>
              <a:t>отношений с Советами Ветеранов города</a:t>
            </a:r>
          </a:p>
          <a:p>
            <a:pPr marL="0" indent="0">
              <a:buNone/>
            </a:pPr>
            <a:r>
              <a:rPr lang="ru-RU" dirty="0"/>
              <a:t>- Привлечение внимания общественности и властей к проблемам </a:t>
            </a:r>
            <a:r>
              <a:rPr lang="ru-RU" dirty="0" smtClean="0"/>
              <a:t>людей старшего </a:t>
            </a:r>
            <a:r>
              <a:rPr lang="ru-RU" dirty="0"/>
              <a:t>поколения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41F7~1\AppData\Local\Temp\открытие сердца лого.jpg"/>
          <p:cNvPicPr/>
          <p:nvPr/>
        </p:nvPicPr>
        <p:blipFill rotWithShape="1">
          <a:blip r:embed="rId2"/>
          <a:srcRect t="5562" b="16170"/>
          <a:stretch/>
        </p:blipFill>
        <p:spPr bwMode="auto">
          <a:xfrm>
            <a:off x="9763125" y="365125"/>
            <a:ext cx="21320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3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ДЛО «Открытые сердца»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Основная часть участников КФ – это лица </a:t>
            </a:r>
            <a:r>
              <a:rPr lang="ru-RU" dirty="0" smtClean="0"/>
              <a:t>«</a:t>
            </a:r>
            <a:r>
              <a:rPr lang="ru-RU" dirty="0"/>
              <a:t>серебряного</a:t>
            </a:r>
            <a:r>
              <a:rPr lang="ru-RU" dirty="0" smtClean="0"/>
              <a:t>» возраста</a:t>
            </a:r>
            <a:r>
              <a:rPr lang="ru-RU" dirty="0"/>
              <a:t>. Вторая молодость – это не миф, а объективная реальность. </a:t>
            </a:r>
            <a:endParaRPr lang="ru-RU" dirty="0" smtClean="0"/>
          </a:p>
          <a:p>
            <a:r>
              <a:rPr lang="ru-RU" dirty="0" smtClean="0"/>
              <a:t>Участие в </a:t>
            </a:r>
            <a:r>
              <a:rPr lang="ru-RU" dirty="0"/>
              <a:t>мероприятиях </a:t>
            </a:r>
            <a:r>
              <a:rPr lang="ru-RU" dirty="0" smtClean="0"/>
              <a:t>ДЛО наполнит содержанием</a:t>
            </a:r>
            <a:r>
              <a:rPr lang="ru-RU" dirty="0"/>
              <a:t>, поможет адаптироваться в положении пенсионера и </a:t>
            </a:r>
            <a:r>
              <a:rPr lang="ru-RU" dirty="0" smtClean="0"/>
              <a:t>откроет новые </a:t>
            </a:r>
            <a:r>
              <a:rPr lang="ru-RU" dirty="0"/>
              <a:t>перспективы и успех в будущем</a:t>
            </a:r>
            <a:r>
              <a:rPr lang="ru-RU" dirty="0" smtClean="0"/>
              <a:t>.</a:t>
            </a:r>
          </a:p>
          <a:p>
            <a:r>
              <a:rPr lang="ru-RU" dirty="0"/>
              <a:t>популяризация добровольческой деятельности </a:t>
            </a:r>
            <a:r>
              <a:rPr lang="ru-RU" dirty="0" smtClean="0"/>
              <a:t>ГО </a:t>
            </a:r>
            <a:r>
              <a:rPr lang="ru-RU" dirty="0"/>
              <a:t>«Город «Лесной»,  участие в организации  акций и общегородских праздников, активная творческая </a:t>
            </a:r>
            <a:r>
              <a:rPr lang="ru-RU" dirty="0" smtClean="0"/>
              <a:t>деятельности </a:t>
            </a:r>
            <a:r>
              <a:rPr lang="ru-RU" dirty="0"/>
              <a:t>в стенах СКДЦ «Современник</a:t>
            </a:r>
            <a:r>
              <a:rPr lang="ru-RU" dirty="0" smtClean="0"/>
              <a:t>»,  </a:t>
            </a:r>
            <a:r>
              <a:rPr lang="ru-RU" dirty="0"/>
              <a:t>знакомство с традиционной культурой народов России, духовное развитие. </a:t>
            </a:r>
          </a:p>
        </p:txBody>
      </p:sp>
      <p:pic>
        <p:nvPicPr>
          <p:cNvPr id="4" name="Рисунок 3" descr="C:\Users\41F7~1\AppData\Local\Temp\открытие сердца лого.jpg"/>
          <p:cNvPicPr/>
          <p:nvPr/>
        </p:nvPicPr>
        <p:blipFill rotWithShape="1">
          <a:blip r:embed="rId2"/>
          <a:srcRect t="5562" b="16170"/>
          <a:stretch/>
        </p:blipFill>
        <p:spPr bwMode="auto">
          <a:xfrm>
            <a:off x="9763125" y="365125"/>
            <a:ext cx="21320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3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ДЛО «Открытые сердца»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0700"/>
            <a:ext cx="10515600" cy="46910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3300" b="1" dirty="0" smtClean="0"/>
              <a:t>Направление</a:t>
            </a:r>
            <a:r>
              <a:rPr lang="ru-RU" sz="3300" b="1" dirty="0"/>
              <a:t>  работы:</a:t>
            </a:r>
            <a:endParaRPr lang="ru-RU" sz="3300" dirty="0"/>
          </a:p>
          <a:p>
            <a:pPr marL="0" indent="0">
              <a:buNone/>
            </a:pPr>
            <a:endParaRPr lang="ru-RU" sz="3300" dirty="0"/>
          </a:p>
          <a:p>
            <a:r>
              <a:rPr lang="ru-RU" sz="3300" dirty="0" smtClean="0"/>
              <a:t>«</a:t>
            </a:r>
            <a:r>
              <a:rPr lang="ru-RU" sz="3300" dirty="0" smtClean="0"/>
              <a:t>Справочное бюро» </a:t>
            </a:r>
            <a:r>
              <a:rPr lang="ru-RU" sz="3300" dirty="0"/>
              <a:t>(организация встреч и круглые столы)</a:t>
            </a:r>
          </a:p>
          <a:p>
            <a:r>
              <a:rPr lang="ru-RU" sz="3300" dirty="0" smtClean="0"/>
              <a:t>Проведение </a:t>
            </a:r>
            <a:r>
              <a:rPr lang="ru-RU" sz="3300" dirty="0" smtClean="0"/>
              <a:t>мастер классов и </a:t>
            </a:r>
            <a:r>
              <a:rPr lang="ru-RU" sz="3300" dirty="0" smtClean="0"/>
              <a:t>тренингов</a:t>
            </a:r>
            <a:endParaRPr lang="ru-RU" sz="3300" dirty="0"/>
          </a:p>
          <a:p>
            <a:r>
              <a:rPr lang="ru-RU" sz="3300" dirty="0" smtClean="0"/>
              <a:t>Гимнастика </a:t>
            </a:r>
            <a:r>
              <a:rPr lang="ru-RU" sz="3300" dirty="0"/>
              <a:t>для жизни (здоровый образ жизни)</a:t>
            </a:r>
          </a:p>
          <a:p>
            <a:r>
              <a:rPr lang="ru-RU" sz="3300" dirty="0" smtClean="0"/>
              <a:t>Открытый </a:t>
            </a:r>
            <a:r>
              <a:rPr lang="ru-RU" sz="3300" dirty="0" smtClean="0"/>
              <a:t>кинопоказ </a:t>
            </a:r>
            <a:r>
              <a:rPr lang="ru-RU" sz="3300" dirty="0"/>
              <a:t>(в помещении клуба и коллективные походы)</a:t>
            </a:r>
          </a:p>
          <a:p>
            <a:r>
              <a:rPr lang="ru-RU" sz="3300" dirty="0" smtClean="0"/>
              <a:t>Проект «И100рия в лицах» </a:t>
            </a:r>
            <a:r>
              <a:rPr lang="ru-RU" sz="3300" dirty="0"/>
              <a:t>(история города и судьбы, составление родословных</a:t>
            </a:r>
            <a:r>
              <a:rPr lang="ru-RU" sz="3300" dirty="0" smtClean="0"/>
              <a:t>)</a:t>
            </a:r>
          </a:p>
          <a:p>
            <a:r>
              <a:rPr lang="ru-RU" sz="3300" dirty="0" smtClean="0"/>
              <a:t> Мир </a:t>
            </a:r>
            <a:r>
              <a:rPr lang="ru-RU" sz="3300" dirty="0"/>
              <a:t>моих увлечений (знакомство с увлечениями, посещение выставок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4" name="Рисунок 3" descr="C:\Users\41F7~1\AppData\Local\Temp\открытие сердца лого.jpg"/>
          <p:cNvPicPr/>
          <p:nvPr/>
        </p:nvPicPr>
        <p:blipFill rotWithShape="1">
          <a:blip r:embed="rId2"/>
          <a:srcRect t="5562" b="16170"/>
          <a:stretch/>
        </p:blipFill>
        <p:spPr bwMode="auto">
          <a:xfrm>
            <a:off x="9763125" y="365125"/>
            <a:ext cx="21320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8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</a:t>
            </a:r>
            <a:r>
              <a:rPr lang="ru-RU" dirty="0"/>
              <a:t>ДЛО «Открытые сердца»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90688"/>
            <a:ext cx="10515600" cy="480536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Проект «Почтенный </a:t>
            </a:r>
            <a:r>
              <a:rPr lang="ru-RU" dirty="0" smtClean="0"/>
              <a:t>возраст» (чествование ветеранов города </a:t>
            </a:r>
            <a:br>
              <a:rPr lang="ru-RU" dirty="0" smtClean="0"/>
            </a:br>
            <a:r>
              <a:rPr lang="ru-RU" dirty="0" smtClean="0"/>
              <a:t>90, 95 лет, адресная помощь на дому)</a:t>
            </a:r>
          </a:p>
          <a:p>
            <a:r>
              <a:rPr lang="ru-RU" dirty="0" smtClean="0"/>
              <a:t>«Дорогами </a:t>
            </a:r>
            <a:r>
              <a:rPr lang="ru-RU" dirty="0"/>
              <a:t>памяти</a:t>
            </a:r>
            <a:r>
              <a:rPr lang="ru-RU" dirty="0" smtClean="0"/>
              <a:t>» (патриотический проект о ветеранах боевых </a:t>
            </a:r>
            <a:br>
              <a:rPr lang="ru-RU" dirty="0" smtClean="0"/>
            </a:br>
            <a:r>
              <a:rPr lang="ru-RU" dirty="0" smtClean="0"/>
              <a:t>действий)</a:t>
            </a:r>
          </a:p>
          <a:p>
            <a:r>
              <a:rPr lang="ru-RU" dirty="0" smtClean="0"/>
              <a:t>Лесное долголетие (популяризация ЗОЖ, зарядка с олимпийской чемпионкой)</a:t>
            </a:r>
          </a:p>
          <a:p>
            <a:r>
              <a:rPr lang="ru-RU" dirty="0" smtClean="0"/>
              <a:t>Проект «</a:t>
            </a:r>
            <a:r>
              <a:rPr lang="ru-RU" dirty="0" err="1" smtClean="0"/>
              <a:t>ЭКОпривычки</a:t>
            </a:r>
            <a:r>
              <a:rPr lang="ru-RU" dirty="0"/>
              <a:t> </a:t>
            </a:r>
            <a:r>
              <a:rPr lang="ru-RU" dirty="0" smtClean="0"/>
              <a:t>в каждый дом» (раздельный сбор мусор, популяризация культурного выгула собак)</a:t>
            </a:r>
          </a:p>
          <a:p>
            <a:r>
              <a:rPr lang="ru-RU" dirty="0" smtClean="0"/>
              <a:t>Проект «Открытый кинопоказ» совместно с кинотеатром «Ретро»</a:t>
            </a:r>
          </a:p>
          <a:p>
            <a:r>
              <a:rPr lang="ru-RU" dirty="0" smtClean="0"/>
              <a:t>Проект «Карта </a:t>
            </a:r>
            <a:r>
              <a:rPr lang="ru-RU" dirty="0"/>
              <a:t>добрых </a:t>
            </a:r>
            <a:r>
              <a:rPr lang="ru-RU" dirty="0" smtClean="0"/>
              <a:t>дел» (формирование интерактивной карты-адресной схемы Лесного по сигналам-</a:t>
            </a:r>
            <a:r>
              <a:rPr lang="en-US" dirty="0" smtClean="0"/>
              <a:t>SOS</a:t>
            </a:r>
            <a:r>
              <a:rPr lang="ru-RU" dirty="0" smtClean="0"/>
              <a:t> от </a:t>
            </a:r>
            <a:r>
              <a:rPr lang="ru-RU" dirty="0" err="1" smtClean="0"/>
              <a:t>Лесничан</a:t>
            </a:r>
            <a:r>
              <a:rPr lang="ru-RU" dirty="0" smtClean="0"/>
              <a:t> и ответной помощи партнеров и друзей проекта)</a:t>
            </a:r>
          </a:p>
          <a:p>
            <a:r>
              <a:rPr lang="ru-RU" dirty="0" smtClean="0"/>
              <a:t>Форум «Аллея дружбы» (в рамках проекта «Карта добрых дел», ежегодное  чествование партнеров и друзей, работа площадок)</a:t>
            </a:r>
            <a:endParaRPr lang="ru-RU" dirty="0"/>
          </a:p>
        </p:txBody>
      </p:sp>
      <p:pic>
        <p:nvPicPr>
          <p:cNvPr id="5" name="Рисунок 4" descr="C:\Users\41F7~1\AppData\Local\Temp\открытие сердца лого.jpg"/>
          <p:cNvPicPr/>
          <p:nvPr/>
        </p:nvPicPr>
        <p:blipFill rotWithShape="1">
          <a:blip r:embed="rId2"/>
          <a:srcRect t="5562" b="16170"/>
          <a:stretch/>
        </p:blipFill>
        <p:spPr bwMode="auto">
          <a:xfrm>
            <a:off x="9763125" y="365125"/>
            <a:ext cx="21320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84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0" y="254000"/>
            <a:ext cx="3794157" cy="2520000"/>
          </a:xfrm>
        </p:spPr>
      </p:pic>
      <p:sp>
        <p:nvSpPr>
          <p:cNvPr id="5" name="Прямоугольник 4"/>
          <p:cNvSpPr/>
          <p:nvPr/>
        </p:nvSpPr>
        <p:spPr>
          <a:xfrm>
            <a:off x="645415" y="2853991"/>
            <a:ext cx="3286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Проект КАРТА ДОБРЫХ ДЕЛ и акция ЯЩИК ДОБРЫХ </a:t>
            </a:r>
            <a:r>
              <a:rPr lang="ru-RU" dirty="0" smtClean="0"/>
              <a:t>ДЕЛ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9" y="3500322"/>
            <a:ext cx="4209175" cy="252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889" y="6020322"/>
            <a:ext cx="443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Привлечение друзей и партнеров </a:t>
            </a:r>
          </a:p>
          <a:p>
            <a:pPr algn="ctr"/>
            <a:r>
              <a:rPr lang="ru-RU" dirty="0" smtClean="0"/>
              <a:t>проекта </a:t>
            </a:r>
            <a:r>
              <a:rPr lang="ru-RU" dirty="0"/>
              <a:t>КАРТА ДОБРЫХ </a:t>
            </a:r>
            <a:r>
              <a:rPr lang="ru-RU" dirty="0" smtClean="0"/>
              <a:t>ДЕЛ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78" y="254000"/>
            <a:ext cx="3360000" cy="25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22753" y="2774000"/>
            <a:ext cx="4133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Адресная помощь детям из </a:t>
            </a:r>
            <a:r>
              <a:rPr lang="ru-RU" dirty="0" smtClean="0"/>
              <a:t>семей, </a:t>
            </a:r>
            <a:r>
              <a:rPr lang="ru-RU" dirty="0"/>
              <a:t>оставшихся без попечения родителей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38" y="3458409"/>
            <a:ext cx="3360000" cy="252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30801" y="5963694"/>
            <a:ext cx="4943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Проект ДОРОГАМИ </a:t>
            </a:r>
            <a:r>
              <a:rPr lang="ru-RU" dirty="0" smtClean="0"/>
              <a:t>ПАМЯТИ</a:t>
            </a:r>
            <a:br>
              <a:rPr lang="ru-RU" dirty="0" smtClean="0"/>
            </a:br>
            <a:r>
              <a:rPr lang="ru-RU" dirty="0" smtClean="0"/>
              <a:t>Участие </a:t>
            </a:r>
            <a:r>
              <a:rPr lang="ru-RU" dirty="0"/>
              <a:t>в </a:t>
            </a:r>
            <a:r>
              <a:rPr lang="ru-RU" dirty="0" smtClean="0"/>
              <a:t>чествовании </a:t>
            </a:r>
            <a:r>
              <a:rPr lang="ru-RU" dirty="0"/>
              <a:t>ветеранов боевых </a:t>
            </a:r>
            <a:r>
              <a:rPr lang="ru-RU" dirty="0" smtClean="0"/>
              <a:t>действий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56" y="254000"/>
            <a:ext cx="3780000" cy="252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35259" y="2774000"/>
            <a:ext cx="3990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Инклюзивное </a:t>
            </a:r>
            <a:r>
              <a:rPr lang="ru-RU" dirty="0" err="1"/>
              <a:t>волонтерство</a:t>
            </a:r>
            <a:r>
              <a:rPr lang="ru-RU" dirty="0"/>
              <a:t>. </a:t>
            </a:r>
            <a:r>
              <a:rPr lang="ru-RU" dirty="0" smtClean="0"/>
              <a:t>Помощь  </a:t>
            </a:r>
            <a:r>
              <a:rPr lang="ru-RU" dirty="0"/>
              <a:t>семье, воспитывающей ребенка с ДЦП Светлана Овсянникова на </a:t>
            </a:r>
            <a:r>
              <a:rPr lang="ru-RU" dirty="0" smtClean="0"/>
              <a:t>выставке </a:t>
            </a:r>
            <a:r>
              <a:rPr lang="ru-RU" dirty="0"/>
              <a:t>продаже своих </a:t>
            </a:r>
            <a:r>
              <a:rPr lang="ru-RU" dirty="0" smtClean="0"/>
              <a:t>светильников</a:t>
            </a:r>
            <a:endParaRPr lang="ru-RU" dirty="0"/>
          </a:p>
        </p:txBody>
      </p:sp>
      <p:pic>
        <p:nvPicPr>
          <p:cNvPr id="14" name="Рисунок 13" descr="C:\Users\41F7~1\AppData\Local\Temp\открытие сердца лого.jpg"/>
          <p:cNvPicPr/>
          <p:nvPr/>
        </p:nvPicPr>
        <p:blipFill rotWithShape="1">
          <a:blip r:embed="rId7"/>
          <a:srcRect t="5562" b="16170"/>
          <a:stretch/>
        </p:blipFill>
        <p:spPr bwMode="auto">
          <a:xfrm>
            <a:off x="9003750" y="3974329"/>
            <a:ext cx="21320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92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0"/>
            <a:ext cx="9677400" cy="6841675"/>
          </a:xfrm>
        </p:spPr>
      </p:pic>
    </p:spTree>
    <p:extLst>
      <p:ext uri="{BB962C8B-B14F-4D97-AF65-F5344CB8AC3E}">
        <p14:creationId xmlns:p14="http://schemas.microsoft.com/office/powerpoint/2010/main" val="12948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53" y="0"/>
            <a:ext cx="9700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ДЛО «Открытые сердца» </a:t>
            </a:r>
            <a:r>
              <a:rPr lang="ru-RU" sz="3600" dirty="0" smtClean="0"/>
              <a:t>в социальных сетях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5" y="1690688"/>
            <a:ext cx="10515600" cy="4351338"/>
          </a:xfrm>
        </p:spPr>
        <p:txBody>
          <a:bodyPr/>
          <a:lstStyle/>
          <a:p>
            <a:r>
              <a:rPr lang="ru-RU" dirty="0" smtClean="0"/>
              <a:t>Руководитель – Татьяна </a:t>
            </a:r>
            <a:r>
              <a:rPr lang="ru-RU" dirty="0" err="1" smtClean="0"/>
              <a:t>Ильдаровна</a:t>
            </a:r>
            <a:r>
              <a:rPr lang="ru-RU" dirty="0" smtClean="0"/>
              <a:t> Уфимцева </a:t>
            </a:r>
            <a:r>
              <a:rPr lang="en-US" dirty="0" smtClean="0">
                <a:hlinkClick r:id="rId2"/>
              </a:rPr>
              <a:t>https://vk.com/id455563287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Группа ДЛО «Открытые сердца» - </a:t>
            </a:r>
            <a:r>
              <a:rPr lang="en-US" dirty="0" smtClean="0">
                <a:hlinkClick r:id="rId3"/>
              </a:rPr>
              <a:t>https://vk.com/dobrovolec_lesnoy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https://sun9-25.userapi.com/impg/j_21qKoc9HvtwRAgF-7TPjprPY2YJktiWC2S4Q/kqb44iRwbRY.jpg?size=2560x1920&amp;quality=95&amp;sign=4a2fc94e82992f108707bb7955315b6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21" y="4056730"/>
            <a:ext cx="3375958" cy="25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3-24.userapi.com/impg/ODPIuNb93RTwYhYJ6n8MLXSnk7vYO5_5UGPBPQ/VqZGAnsd46w.jpg?size=2560x1707&amp;quality=95&amp;sign=c3e50c6e44f1643fa5d382f50bc3eaf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64" y="4056730"/>
            <a:ext cx="3743976" cy="24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4.userapi.com/impg/OtDlripzu8Borpbt77_Ivv4Lr2TkPZEhdl5eog/aJ-nQf41KQY.jpg?size=2560x1920&amp;quality=96&amp;sign=bce06e997385ba819024ed82104e8bd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56730"/>
            <a:ext cx="3341328" cy="25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50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596</Words>
  <Application>Microsoft Office PowerPoint</Application>
  <PresentationFormat>Широкоэкранный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ДЛО «Открытые сердца»</vt:lpstr>
      <vt:lpstr>ДЛО «Открытые сердца»</vt:lpstr>
      <vt:lpstr>ДЛО «Открытые сердца»</vt:lpstr>
      <vt:lpstr>Проекты ДЛО «Открытые сердца»</vt:lpstr>
      <vt:lpstr>Презентация PowerPoint</vt:lpstr>
      <vt:lpstr>Презентация PowerPoint</vt:lpstr>
      <vt:lpstr>Презентация PowerPoint</vt:lpstr>
      <vt:lpstr>ДЛО «Открытые сердца» в социальных сетях</vt:lpstr>
      <vt:lpstr>Молодёжное объединение «БУМ»</vt:lpstr>
      <vt:lpstr>Молодёжное объединение «БУМ»</vt:lpstr>
      <vt:lpstr>Мероприятия МО «БУМ»</vt:lpstr>
      <vt:lpstr>Мероприятия МО «БУМ»</vt:lpstr>
      <vt:lpstr>Мероприятия МО «БУМ»</vt:lpstr>
      <vt:lpstr>Мероприятия МО «БУМ»</vt:lpstr>
      <vt:lpstr>Социальные проекты МО «БУМ»</vt:lpstr>
      <vt:lpstr>Молодежное объединение «БУМ»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12</cp:revision>
  <dcterms:created xsi:type="dcterms:W3CDTF">2024-06-11T03:53:42Z</dcterms:created>
  <dcterms:modified xsi:type="dcterms:W3CDTF">2024-06-11T10:12:29Z</dcterms:modified>
</cp:coreProperties>
</file>