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17"/>
  </p:notes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6F06217-AB9C-4897-847D-90CD87CE5800}">
  <a:tblStyle styleId="{96F06217-AB9C-4897-847D-90CD87CE580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216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2f5b4180fc_0_11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12f5b4180fc_0_1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2f5b4180fc_0_12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g12f5b4180fc_0_1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2f5b4180fc_0_12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12f5b4180fc_0_1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2f5b4180fc_0_12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g12f5b4180fc_0_1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2f5b4180fc_0_12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g12f5b4180fc_0_1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2f5b4180fc_0_1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g12f5b4180fc_0_12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g12f5b4180fc_0_127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2f5b4180fc_0_12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g12f5b4180fc_0_1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2f5b4180fc_0_11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g12f5b4180fc_0_1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2f5b4180fc_0_11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g12f5b4180fc_0_1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2f5b4180fc_0_11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g12f5b4180fc_0_1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2f5b4180fc_0_11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g12f5b4180fc_0_1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2f5b4180fc_0_11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g12f5b4180fc_0_1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2f5b4180fc_0_11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g12f5b4180fc_0_1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2f5b4180fc_0_12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g12f5b4180fc_0_1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2f5b4180fc_0_12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12f5b4180fc_0_1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685800" y="1597820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2874750" y="-1217399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marL="1371600" lvl="2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marL="2286000" lvl="4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5463750" y="1371629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1272750" y="-609571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marL="1371600" lvl="2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marL="2286000" lvl="4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marL="1371600" lvl="2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6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6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marL="1371600" lvl="2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marL="1371600" lvl="2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marL="2286000" lvl="4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3000" b="1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1pPr>
            <a:lvl2pPr marL="914400" lvl="1" indent="-228600" algn="l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marL="914400" lvl="1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marL="2286000" lvl="4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marL="914400" lvl="1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marL="2286000" lvl="4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marL="2743200" lvl="5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marL="3200400" lvl="6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marL="3657600" lvl="7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marL="4114800" lvl="8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457201" y="204788"/>
            <a:ext cx="3008400" cy="8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2pPr>
            <a:lvl3pPr marL="1371600" lvl="2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4pPr>
            <a:lvl5pPr marL="228600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 sz="1500"/>
            </a:lvl5pPr>
            <a:lvl6pPr marL="274320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marL="914400" lvl="1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3pPr>
            <a:lvl4pPr marL="1828800" lvl="3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4pPr>
            <a:lvl5pPr marL="2286000" lvl="4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5pPr>
            <a:lvl6pPr marL="2743200" lvl="5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6pPr>
            <a:lvl7pPr marL="3200400" lvl="6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7pPr>
            <a:lvl8pPr marL="3657600" lvl="7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8pPr>
            <a:lvl9pPr marL="4114800" lvl="8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1792288" y="4025504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marL="914400" lvl="1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3pPr>
            <a:lvl4pPr marL="1828800" lvl="3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4pPr>
            <a:lvl5pPr marL="2286000" lvl="4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5pPr>
            <a:lvl6pPr marL="2743200" lvl="5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6pPr>
            <a:lvl7pPr marL="3200400" lvl="6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7pPr>
            <a:lvl8pPr marL="3657600" lvl="7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8pPr>
            <a:lvl9pPr marL="4114800" lvl="8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8"/>
          <p:cNvPicPr preferRelativeResize="0"/>
          <p:nvPr/>
        </p:nvPicPr>
        <p:blipFill rotWithShape="1">
          <a:blip r:embed="rId3">
            <a:alphaModFix/>
          </a:blip>
          <a:srcRect l="7492" r="4872"/>
          <a:stretch/>
        </p:blipFill>
        <p:spPr>
          <a:xfrm>
            <a:off x="0" y="0"/>
            <a:ext cx="914400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8"/>
          <p:cNvSpPr txBox="1">
            <a:spLocks noGrp="1"/>
          </p:cNvSpPr>
          <p:nvPr>
            <p:ph type="ctrTitle"/>
          </p:nvPr>
        </p:nvSpPr>
        <p:spPr>
          <a:xfrm>
            <a:off x="2653725" y="208556"/>
            <a:ext cx="5666100" cy="1346400"/>
          </a:xfrm>
          <a:prstGeom prst="rect">
            <a:avLst/>
          </a:prstGeom>
          <a:solidFill>
            <a:srgbClr val="FFFFFF">
              <a:alpha val="7462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Font typeface="Calibri"/>
              <a:buNone/>
            </a:pPr>
            <a:r>
              <a:rPr lang="ru" sz="5000" b="1">
                <a:solidFill>
                  <a:schemeClr val="accent3"/>
                </a:solidFill>
              </a:rPr>
              <a:t>УЛИЦА СВЕРДЛОВА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7"/>
          <p:cNvSpPr txBox="1"/>
          <p:nvPr/>
        </p:nvSpPr>
        <p:spPr>
          <a:xfrm>
            <a:off x="92774" y="171450"/>
            <a:ext cx="31851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Calibri"/>
              <a:buNone/>
            </a:pPr>
            <a:r>
              <a:rPr lang="ru" sz="33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УЛ. БАНЗАРОВА </a:t>
            </a:r>
            <a:endParaRPr sz="3300" b="1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37"/>
          <p:cNvSpPr txBox="1"/>
          <p:nvPr/>
        </p:nvSpPr>
        <p:spPr>
          <a:xfrm>
            <a:off x="197410" y="731887"/>
            <a:ext cx="2667600" cy="2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</a:pPr>
            <a:r>
              <a:rPr lang="ru" sz="1800" b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Проблемы и запросы</a:t>
            </a:r>
            <a:endParaRPr sz="1100"/>
          </a:p>
        </p:txBody>
      </p:sp>
      <p:sp>
        <p:nvSpPr>
          <p:cNvPr id="262" name="Google Shape;262;p37"/>
          <p:cNvSpPr txBox="1"/>
          <p:nvPr/>
        </p:nvSpPr>
        <p:spPr>
          <a:xfrm>
            <a:off x="197418" y="1015556"/>
            <a:ext cx="5323800" cy="3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558800" marR="0" lvl="1" indent="-200025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350"/>
              <a:buFont typeface="Arial"/>
              <a:buChar char="•"/>
            </a:pPr>
            <a:r>
              <a:rPr lang="ru" sz="135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Отсутствие общественных пространств для жителей:</a:t>
            </a:r>
            <a:endParaRPr sz="1350"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" sz="135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«Здесь делать нечего, на Свердлова поинтереснее будет»</a:t>
            </a:r>
            <a:endParaRPr sz="1350"/>
          </a:p>
          <a:p>
            <a:pPr marL="596900" marR="0" lvl="1" indent="-238125" algn="l" rtl="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350"/>
              <a:buFont typeface="Arial"/>
              <a:buChar char="•"/>
            </a:pPr>
            <a:r>
              <a:rPr lang="ru" sz="135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Скопление маргиналов:</a:t>
            </a:r>
            <a:endParaRPr sz="1350"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" sz="135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«Я бы своей девушке запретил гулять здесь, тут много пьяных»</a:t>
            </a:r>
            <a:endParaRPr sz="1350"/>
          </a:p>
          <a:p>
            <a:pPr marL="558800" marR="0" lvl="1" indent="-200025" algn="l" rtl="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350"/>
              <a:buFont typeface="Arial"/>
              <a:buChar char="•"/>
            </a:pPr>
            <a:r>
              <a:rPr lang="ru" sz="135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Нет тротуара, плохие дороги:</a:t>
            </a:r>
            <a:endParaRPr sz="1350"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" sz="135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«Я бабка старая, часто подскальзываюсь и падаю! А мне </a:t>
            </a:r>
            <a:endParaRPr sz="1350"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" sz="135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нельзя, я старая уже»</a:t>
            </a:r>
            <a:endParaRPr sz="1350"/>
          </a:p>
          <a:p>
            <a:pPr marL="558800" marR="0" lvl="1" indent="-200025" algn="l" rtl="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350"/>
              <a:buFont typeface="Arial"/>
              <a:buChar char="•"/>
            </a:pPr>
            <a:r>
              <a:rPr lang="ru" sz="135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Большой поток машин:</a:t>
            </a:r>
            <a:endParaRPr sz="1350"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" sz="135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«Я вообще люблю жить в глухой тайге, а тут машины мешают»</a:t>
            </a:r>
            <a:endParaRPr sz="1350"/>
          </a:p>
          <a:p>
            <a:pPr marL="558800" marR="0" lvl="1" indent="-200025" algn="l" rtl="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350"/>
              <a:buFont typeface="Arial"/>
              <a:buChar char="•"/>
            </a:pPr>
            <a:r>
              <a:rPr lang="ru" sz="135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Отсутствие досуга для жителей</a:t>
            </a:r>
            <a:endParaRPr sz="1350"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" sz="135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«Ну что тут делать? Сами себя развлекаем, на крышу лазим»</a:t>
            </a:r>
            <a:endParaRPr sz="1350"/>
          </a:p>
          <a:p>
            <a:pPr marL="558800" marR="0" lvl="1" indent="-200025" algn="l" rtl="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350"/>
              <a:buFont typeface="Arial"/>
              <a:buChar char="•"/>
            </a:pPr>
            <a:r>
              <a:rPr lang="ru" sz="135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Отсутствие благоприятных условий для жилья в деревянных домах </a:t>
            </a:r>
            <a:endParaRPr sz="1350"/>
          </a:p>
          <a:p>
            <a:pPr marL="0" marR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ru" sz="135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«Дом трогать нельзя, ничего нельзя, а мы живем»</a:t>
            </a:r>
            <a:endParaRPr sz="1350"/>
          </a:p>
        </p:txBody>
      </p:sp>
      <p:pic>
        <p:nvPicPr>
          <p:cNvPr id="263" name="Google Shape;263;p37"/>
          <p:cNvPicPr preferRelativeResize="0"/>
          <p:nvPr/>
        </p:nvPicPr>
        <p:blipFill rotWithShape="1">
          <a:blip r:embed="rId3">
            <a:alphaModFix/>
          </a:blip>
          <a:srcRect b="9057"/>
          <a:stretch/>
        </p:blipFill>
        <p:spPr>
          <a:xfrm>
            <a:off x="5574179" y="873720"/>
            <a:ext cx="1664549" cy="201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7"/>
          <p:cNvPicPr preferRelativeResize="0"/>
          <p:nvPr/>
        </p:nvPicPr>
        <p:blipFill rotWithShape="1">
          <a:blip r:embed="rId4">
            <a:alphaModFix/>
          </a:blip>
          <a:srcRect t="10152"/>
          <a:stretch/>
        </p:blipFill>
        <p:spPr>
          <a:xfrm>
            <a:off x="7282042" y="2971991"/>
            <a:ext cx="1664549" cy="201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7"/>
          <p:cNvPicPr preferRelativeResize="0"/>
          <p:nvPr/>
        </p:nvPicPr>
        <p:blipFill rotWithShape="1">
          <a:blip r:embed="rId5">
            <a:alphaModFix/>
          </a:blip>
          <a:srcRect l="12112" r="25675"/>
          <a:stretch/>
        </p:blipFill>
        <p:spPr>
          <a:xfrm>
            <a:off x="5564542" y="2971991"/>
            <a:ext cx="1674186" cy="201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7"/>
          <p:cNvPicPr preferRelativeResize="0"/>
          <p:nvPr/>
        </p:nvPicPr>
        <p:blipFill rotWithShape="1">
          <a:blip r:embed="rId6">
            <a:alphaModFix/>
          </a:blip>
          <a:srcRect l="19255" r="18890"/>
          <a:stretch/>
        </p:blipFill>
        <p:spPr>
          <a:xfrm>
            <a:off x="7282042" y="873720"/>
            <a:ext cx="1664550" cy="201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8"/>
          <p:cNvPicPr preferRelativeResize="0"/>
          <p:nvPr/>
        </p:nvPicPr>
        <p:blipFill rotWithShape="1">
          <a:blip r:embed="rId3">
            <a:alphaModFix/>
          </a:blip>
          <a:srcRect l="13636" r="3161"/>
          <a:stretch/>
        </p:blipFill>
        <p:spPr>
          <a:xfrm>
            <a:off x="-1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8"/>
          <p:cNvSpPr txBox="1">
            <a:spLocks noGrp="1"/>
          </p:cNvSpPr>
          <p:nvPr>
            <p:ph type="ctrTitle"/>
          </p:nvPr>
        </p:nvSpPr>
        <p:spPr>
          <a:xfrm>
            <a:off x="3693150" y="520163"/>
            <a:ext cx="5451000" cy="1095000"/>
          </a:xfrm>
          <a:prstGeom prst="rect">
            <a:avLst/>
          </a:prstGeom>
          <a:solidFill>
            <a:srgbClr val="FFFFFF">
              <a:alpha val="7462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000"/>
              <a:buFont typeface="Calibri"/>
              <a:buNone/>
            </a:pPr>
            <a:r>
              <a:rPr lang="ru" sz="5000" b="1">
                <a:solidFill>
                  <a:schemeClr val="accent5"/>
                </a:solidFill>
              </a:rPr>
              <a:t>УЛИЦА СОБОРНАЯ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9"/>
          <p:cNvSpPr txBox="1">
            <a:spLocks noGrp="1"/>
          </p:cNvSpPr>
          <p:nvPr>
            <p:ph type="body" idx="1"/>
          </p:nvPr>
        </p:nvSpPr>
        <p:spPr>
          <a:xfrm>
            <a:off x="248639" y="995774"/>
            <a:ext cx="8646900" cy="10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ru" sz="1600"/>
              <a:t>Это старейшая часть Улан-Удэ, первая улица Верхнеудинска, часть которой сейчас пешеходная. Она начинается у восточной ограды Одигитриевского собора и заканчивается у Поклонного креста. По всей улице находятся купеческие дома, ныне памятники архитектуры. </a:t>
            </a:r>
            <a:endParaRPr sz="2300"/>
          </a:p>
        </p:txBody>
      </p:sp>
      <p:sp>
        <p:nvSpPr>
          <p:cNvPr id="278" name="Google Shape;278;p39"/>
          <p:cNvSpPr txBox="1">
            <a:spLocks noGrp="1"/>
          </p:cNvSpPr>
          <p:nvPr>
            <p:ph type="title"/>
          </p:nvPr>
        </p:nvSpPr>
        <p:spPr>
          <a:xfrm>
            <a:off x="92774" y="171450"/>
            <a:ext cx="31851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300"/>
              <a:buFont typeface="Calibri"/>
              <a:buNone/>
            </a:pPr>
            <a:r>
              <a:rPr lang="ru" b="1">
                <a:solidFill>
                  <a:schemeClr val="accent5"/>
                </a:solidFill>
              </a:rPr>
              <a:t>УЛ. СОБОРНАЯ </a:t>
            </a:r>
            <a:endParaRPr/>
          </a:p>
        </p:txBody>
      </p:sp>
      <p:sp>
        <p:nvSpPr>
          <p:cNvPr id="279" name="Google Shape;279;p39"/>
          <p:cNvSpPr txBox="1"/>
          <p:nvPr/>
        </p:nvSpPr>
        <p:spPr>
          <a:xfrm>
            <a:off x="269050" y="683447"/>
            <a:ext cx="25689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Идентичность</a:t>
            </a:r>
            <a:endParaRPr sz="1100"/>
          </a:p>
        </p:txBody>
      </p:sp>
      <p:sp>
        <p:nvSpPr>
          <p:cNvPr id="280" name="Google Shape;280;p39"/>
          <p:cNvSpPr txBox="1"/>
          <p:nvPr/>
        </p:nvSpPr>
        <p:spPr>
          <a:xfrm>
            <a:off x="4939358" y="2196404"/>
            <a:ext cx="1258200" cy="17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Одигитриевский кафедральный собор</a:t>
            </a:r>
            <a:r>
              <a:rPr lang="ru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ru" sz="11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православный храм, памятник архитектуры сибирского барокко середины XVIII века в Забайкалье.</a:t>
            </a:r>
            <a:endParaRPr sz="11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39"/>
          <p:cNvSpPr txBox="1"/>
          <p:nvPr/>
        </p:nvSpPr>
        <p:spPr>
          <a:xfrm>
            <a:off x="1766801" y="1966646"/>
            <a:ext cx="1504200" cy="12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Ресторация Скрыльниковой А.А.</a:t>
            </a:r>
            <a:r>
              <a:rPr lang="ru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ресторан, находящийся в бывшей усадьбе XIX в. купчихи А. А. Скрыльниковой.</a:t>
            </a:r>
            <a:endParaRPr sz="11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39"/>
          <p:cNvSpPr txBox="1"/>
          <p:nvPr/>
        </p:nvSpPr>
        <p:spPr>
          <a:xfrm flipH="1">
            <a:off x="7651375" y="1966650"/>
            <a:ext cx="1139700" cy="14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Поклонный крест </a:t>
            </a:r>
            <a:r>
              <a:rPr lang="ru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</a:t>
            </a:r>
            <a:r>
              <a:rPr lang="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памятный крест, установленный на месте разрушенной Спасской церкви.</a:t>
            </a:r>
            <a:endParaRPr sz="11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39"/>
          <p:cNvSpPr txBox="1"/>
          <p:nvPr/>
        </p:nvSpPr>
        <p:spPr>
          <a:xfrm>
            <a:off x="1766800" y="3398575"/>
            <a:ext cx="1555800" cy="15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Памятник жертвам политических репрессий</a:t>
            </a:r>
            <a:r>
              <a:rPr lang="ru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открыт в 2007 г. на ул. Соборная (тогда Линховоина) перед  бывшим зданием НКВД, в 2015 г. его перенесли на соседнюю улицу.</a:t>
            </a:r>
            <a:endParaRPr sz="1100"/>
          </a:p>
        </p:txBody>
      </p:sp>
      <p:pic>
        <p:nvPicPr>
          <p:cNvPr id="284" name="Google Shape;284;p39" descr="C:\Users\user\Desktop\фото Соборной\20220522_193837.jpg"/>
          <p:cNvPicPr preferRelativeResize="0"/>
          <p:nvPr/>
        </p:nvPicPr>
        <p:blipFill rotWithShape="1">
          <a:blip r:embed="rId3">
            <a:alphaModFix/>
          </a:blip>
          <a:srcRect l="4700" t="926" r="22082" b="473"/>
          <a:stretch/>
        </p:blipFill>
        <p:spPr>
          <a:xfrm flipH="1">
            <a:off x="3322495" y="1966646"/>
            <a:ext cx="1606762" cy="2885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9"/>
          <p:cNvPicPr preferRelativeResize="0"/>
          <p:nvPr/>
        </p:nvPicPr>
        <p:blipFill rotWithShape="1">
          <a:blip r:embed="rId4">
            <a:alphaModFix/>
          </a:blip>
          <a:srcRect l="15913" t="16366" r="36285" b="21710"/>
          <a:stretch/>
        </p:blipFill>
        <p:spPr>
          <a:xfrm>
            <a:off x="329632" y="1966646"/>
            <a:ext cx="1437171" cy="1396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9" descr="C:\Users\user\Desktop\фото Соборной\20220522_201910.jpg"/>
          <p:cNvPicPr preferRelativeResize="0"/>
          <p:nvPr/>
        </p:nvPicPr>
        <p:blipFill rotWithShape="1">
          <a:blip r:embed="rId5">
            <a:alphaModFix/>
          </a:blip>
          <a:srcRect l="760" t="20874" r="-760" b="7466"/>
          <a:stretch/>
        </p:blipFill>
        <p:spPr>
          <a:xfrm>
            <a:off x="6197611" y="1966646"/>
            <a:ext cx="1443622" cy="1379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9" descr="C:\Users\user\Desktop\Лаборатория социальной стратификации\проект по Старому городу\фото\20220522_194313.jpg"/>
          <p:cNvPicPr preferRelativeResize="0"/>
          <p:nvPr/>
        </p:nvPicPr>
        <p:blipFill rotWithShape="1">
          <a:blip r:embed="rId6">
            <a:alphaModFix/>
          </a:blip>
          <a:srcRect l="9270" t="350" r="9270" b="-500"/>
          <a:stretch/>
        </p:blipFill>
        <p:spPr>
          <a:xfrm>
            <a:off x="329632" y="3464639"/>
            <a:ext cx="1437171" cy="1391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9" descr="C:\Users\user\Desktop\Лаборатория социальной стратификации\проект по Старому городу\фото\20220522_194150.jpg"/>
          <p:cNvPicPr preferRelativeResize="0"/>
          <p:nvPr/>
        </p:nvPicPr>
        <p:blipFill rotWithShape="1">
          <a:blip r:embed="rId7">
            <a:alphaModFix/>
          </a:blip>
          <a:srcRect t="4579" b="6334"/>
          <a:stretch/>
        </p:blipFill>
        <p:spPr>
          <a:xfrm>
            <a:off x="6197610" y="3470646"/>
            <a:ext cx="1443622" cy="1379347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9"/>
          <p:cNvSpPr txBox="1"/>
          <p:nvPr/>
        </p:nvSpPr>
        <p:spPr>
          <a:xfrm>
            <a:off x="7641232" y="3450611"/>
            <a:ext cx="1214700" cy="15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Центр Восточной медицины</a:t>
            </a:r>
            <a:r>
              <a:rPr lang="ru" sz="1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бывшее здание Жандармского управления, центр притяжения для людей с других районов города</a:t>
            </a:r>
            <a:endParaRPr sz="11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0"/>
          <p:cNvSpPr txBox="1">
            <a:spLocks noGrp="1"/>
          </p:cNvSpPr>
          <p:nvPr>
            <p:ph type="title"/>
          </p:nvPr>
        </p:nvSpPr>
        <p:spPr>
          <a:xfrm>
            <a:off x="92774" y="171450"/>
            <a:ext cx="31851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300"/>
              <a:buFont typeface="Calibri"/>
              <a:buNone/>
            </a:pPr>
            <a:r>
              <a:rPr lang="ru" b="1">
                <a:solidFill>
                  <a:schemeClr val="accent5"/>
                </a:solidFill>
              </a:rPr>
              <a:t>УЛ. СОБОРНАЯ </a:t>
            </a:r>
            <a:endParaRPr b="1">
              <a:solidFill>
                <a:schemeClr val="accent5"/>
              </a:solidFill>
            </a:endParaRPr>
          </a:p>
        </p:txBody>
      </p:sp>
      <p:sp>
        <p:nvSpPr>
          <p:cNvPr id="295" name="Google Shape;295;p40"/>
          <p:cNvSpPr txBox="1"/>
          <p:nvPr/>
        </p:nvSpPr>
        <p:spPr>
          <a:xfrm>
            <a:off x="280908" y="692708"/>
            <a:ext cx="2667600" cy="2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</a:pPr>
            <a:r>
              <a:rPr lang="ru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Пользователи</a:t>
            </a:r>
            <a:endParaRPr sz="1100"/>
          </a:p>
        </p:txBody>
      </p:sp>
      <p:sp>
        <p:nvSpPr>
          <p:cNvPr id="296" name="Google Shape;296;p40"/>
          <p:cNvSpPr txBox="1"/>
          <p:nvPr/>
        </p:nvSpPr>
        <p:spPr>
          <a:xfrm>
            <a:off x="6530441" y="3025619"/>
            <a:ext cx="2199900" cy="26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7" name="Google Shape;297;p40"/>
          <p:cNvPicPr preferRelativeResize="0"/>
          <p:nvPr/>
        </p:nvPicPr>
        <p:blipFill rotWithShape="1">
          <a:blip r:embed="rId3">
            <a:alphaModFix/>
          </a:blip>
          <a:srcRect l="8187" t="3874" r="14503" b="3661"/>
          <a:stretch/>
        </p:blipFill>
        <p:spPr>
          <a:xfrm>
            <a:off x="368426" y="1027382"/>
            <a:ext cx="1945716" cy="1745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0"/>
          <p:cNvPicPr preferRelativeResize="0"/>
          <p:nvPr/>
        </p:nvPicPr>
        <p:blipFill rotWithShape="1">
          <a:blip r:embed="rId4">
            <a:alphaModFix/>
          </a:blip>
          <a:srcRect l="-969" t="16557" r="-10" b="10566"/>
          <a:stretch/>
        </p:blipFill>
        <p:spPr>
          <a:xfrm>
            <a:off x="4703926" y="1027382"/>
            <a:ext cx="1945715" cy="1743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0"/>
          <p:cNvPicPr preferRelativeResize="0"/>
          <p:nvPr/>
        </p:nvPicPr>
        <p:blipFill rotWithShape="1">
          <a:blip r:embed="rId5">
            <a:alphaModFix/>
          </a:blip>
          <a:srcRect l="7870" t="-34" r="19592" b="12812"/>
          <a:stretch/>
        </p:blipFill>
        <p:spPr>
          <a:xfrm>
            <a:off x="6841769" y="1027382"/>
            <a:ext cx="1933805" cy="1743989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40"/>
          <p:cNvSpPr txBox="1"/>
          <p:nvPr/>
        </p:nvSpPr>
        <p:spPr>
          <a:xfrm>
            <a:off x="368425" y="2830950"/>
            <a:ext cx="2045700" cy="22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b="1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Туристы:</a:t>
            </a:r>
            <a:r>
              <a:rPr lang="ru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ru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приезжие из других регионов России, районов Бурятии и иностранцы.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3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Точки притяжения:</a:t>
            </a:r>
            <a:endParaRPr sz="1000"/>
          </a:p>
          <a:p>
            <a:pPr marL="254000" marR="0" lvl="0" indent="-247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lang="ru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Памятники, </a:t>
            </a:r>
            <a:endParaRPr sz="1000"/>
          </a:p>
          <a:p>
            <a:pPr marL="254000" marR="0" lvl="0" indent="-247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lang="ru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Ресторация,</a:t>
            </a:r>
            <a:endParaRPr sz="1000"/>
          </a:p>
          <a:p>
            <a:pPr marL="254000" marR="0" lvl="0" indent="-247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lang="ru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Визитно-информационный центр.</a:t>
            </a:r>
            <a:endParaRPr sz="1000"/>
          </a:p>
        </p:txBody>
      </p:sp>
      <p:sp>
        <p:nvSpPr>
          <p:cNvPr id="301" name="Google Shape;301;p40"/>
          <p:cNvSpPr txBox="1"/>
          <p:nvPr/>
        </p:nvSpPr>
        <p:spPr>
          <a:xfrm>
            <a:off x="2481625" y="2771375"/>
            <a:ext cx="2045700" cy="19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Работники:</a:t>
            </a:r>
            <a:r>
              <a:rPr lang="ru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ru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сотрудники организаций, находящихся на улице.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Точки притяжения:</a:t>
            </a:r>
            <a:endParaRPr sz="900"/>
          </a:p>
          <a:p>
            <a:pPr marL="254000" marR="0" lvl="0" indent="-234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lang="ru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Место работы,</a:t>
            </a:r>
            <a:endParaRPr sz="900"/>
          </a:p>
          <a:p>
            <a:pPr marL="254000" marR="0" lvl="0" indent="-234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lang="ru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Продуктовый магазин.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40"/>
          <p:cNvSpPr txBox="1"/>
          <p:nvPr/>
        </p:nvSpPr>
        <p:spPr>
          <a:xfrm>
            <a:off x="4707824" y="2771375"/>
            <a:ext cx="1945800" cy="21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Отдыхающие:</a:t>
            </a:r>
            <a:r>
              <a:rPr lang="ru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проходящие свой досуг на улице.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ru" sz="13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" sz="13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Точки притяжения:</a:t>
            </a:r>
            <a:endParaRPr sz="900"/>
          </a:p>
          <a:p>
            <a:pPr marL="254000" marR="0" lvl="0" indent="-234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lang="ru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Вид на Собор,</a:t>
            </a:r>
            <a:endParaRPr sz="900"/>
          </a:p>
          <a:p>
            <a:pPr marL="254000" marR="0" lvl="0" indent="-234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lang="ru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Места для отдыха (лавочки).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40"/>
          <p:cNvSpPr txBox="1"/>
          <p:nvPr/>
        </p:nvSpPr>
        <p:spPr>
          <a:xfrm>
            <a:off x="6798426" y="2771375"/>
            <a:ext cx="1945800" cy="20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Жители:</a:t>
            </a:r>
            <a:r>
              <a:rPr lang="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люди проживающие в старых домах. </a:t>
            </a:r>
            <a:br>
              <a:rPr lang="ru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Точки притяжения:</a:t>
            </a:r>
            <a:endParaRPr sz="900"/>
          </a:p>
          <a:p>
            <a:pPr marL="254000" marR="0" lvl="0" indent="-234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lang="ru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Водокачка, </a:t>
            </a:r>
            <a:endParaRPr sz="900"/>
          </a:p>
          <a:p>
            <a:pPr marL="254000" marR="0" lvl="0" indent="-234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lang="ru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Продуктовый магазин.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4" name="Google Shape;304;p40"/>
          <p:cNvPicPr preferRelativeResize="0"/>
          <p:nvPr/>
        </p:nvPicPr>
        <p:blipFill rotWithShape="1">
          <a:blip r:embed="rId6">
            <a:alphaModFix/>
          </a:blip>
          <a:srcRect b="2950"/>
          <a:stretch/>
        </p:blipFill>
        <p:spPr>
          <a:xfrm>
            <a:off x="2506269" y="1027382"/>
            <a:ext cx="1945714" cy="1745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1"/>
          <p:cNvSpPr txBox="1"/>
          <p:nvPr/>
        </p:nvSpPr>
        <p:spPr>
          <a:xfrm>
            <a:off x="92774" y="171450"/>
            <a:ext cx="31851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300"/>
              <a:buFont typeface="Calibri"/>
              <a:buNone/>
            </a:pPr>
            <a:r>
              <a:rPr lang="ru" sz="3300" b="1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УЛ. СОБОРНАЯ </a:t>
            </a:r>
            <a:endParaRPr sz="3300" b="1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41"/>
          <p:cNvSpPr txBox="1"/>
          <p:nvPr/>
        </p:nvSpPr>
        <p:spPr>
          <a:xfrm>
            <a:off x="92774" y="721871"/>
            <a:ext cx="1786800" cy="3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Calibri"/>
              <a:buNone/>
            </a:pPr>
            <a:r>
              <a:rPr lang="ru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Пространства</a:t>
            </a:r>
            <a:endParaRPr sz="18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41"/>
          <p:cNvSpPr txBox="1"/>
          <p:nvPr/>
        </p:nvSpPr>
        <p:spPr>
          <a:xfrm>
            <a:off x="2307685" y="1125130"/>
            <a:ext cx="22503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b="1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Пешеходная часть улицы </a:t>
            </a:r>
            <a:endParaRPr sz="10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Возможности</a:t>
            </a:r>
            <a:r>
              <a:rPr lang="ru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 дома отреставрированы, место для прогулок, есть скамейки.</a:t>
            </a:r>
            <a:endParaRPr sz="10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Ограничения</a:t>
            </a:r>
            <a:r>
              <a:rPr lang="ru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нет деревьев, нет тени, мало интересных заведений, событий.</a:t>
            </a:r>
            <a:endParaRPr sz="1000"/>
          </a:p>
        </p:txBody>
      </p:sp>
      <p:sp>
        <p:nvSpPr>
          <p:cNvPr id="313" name="Google Shape;313;p41"/>
          <p:cNvSpPr txBox="1"/>
          <p:nvPr/>
        </p:nvSpPr>
        <p:spPr>
          <a:xfrm>
            <a:off x="6528054" y="1079802"/>
            <a:ext cx="2404500" cy="18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b="1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Водоколонка, около продуктового магазина </a:t>
            </a:r>
            <a:endParaRPr sz="10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Возможности</a:t>
            </a:r>
            <a:r>
              <a:rPr lang="ru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 центр бытовой жизни не только ул. Соборная, но и соседних.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Ограничения</a:t>
            </a:r>
            <a:r>
              <a:rPr lang="ru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непарадная часть улицы, жители смущаются набирать воду на глазах туристов. </a:t>
            </a:r>
            <a:endParaRPr sz="1000"/>
          </a:p>
        </p:txBody>
      </p:sp>
      <p:pic>
        <p:nvPicPr>
          <p:cNvPr id="314" name="Google Shape;314;p41"/>
          <p:cNvPicPr preferRelativeResize="0"/>
          <p:nvPr/>
        </p:nvPicPr>
        <p:blipFill rotWithShape="1">
          <a:blip r:embed="rId3">
            <a:alphaModFix/>
          </a:blip>
          <a:srcRect l="-510" t="12657" r="510" b="12665"/>
          <a:stretch/>
        </p:blipFill>
        <p:spPr>
          <a:xfrm>
            <a:off x="350963" y="1125130"/>
            <a:ext cx="1854918" cy="184834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41"/>
          <p:cNvSpPr txBox="1"/>
          <p:nvPr/>
        </p:nvSpPr>
        <p:spPr>
          <a:xfrm>
            <a:off x="2307683" y="3016068"/>
            <a:ext cx="2261700" cy="18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b="1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Парковка у пешеходной части </a:t>
            </a:r>
            <a:endParaRPr sz="1300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Возможности</a:t>
            </a:r>
            <a:r>
              <a:rPr lang="ru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удобная парковка для туристических автобусов и для посетителей медицинских учреждений.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Ограничения</a:t>
            </a:r>
            <a:r>
              <a:rPr lang="ru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местным жителям не нравится большое количество машин.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0963" y="3055690"/>
            <a:ext cx="1866369" cy="185975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41"/>
          <p:cNvSpPr txBox="1"/>
          <p:nvPr/>
        </p:nvSpPr>
        <p:spPr>
          <a:xfrm>
            <a:off x="6528054" y="3132999"/>
            <a:ext cx="2089500" cy="12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b="1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«Жилая» часть улицы</a:t>
            </a:r>
            <a:endParaRPr sz="10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Возможности</a:t>
            </a:r>
            <a:r>
              <a:rPr lang="ru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живая улица.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Ограничения</a:t>
            </a:r>
            <a:r>
              <a:rPr lang="ru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тяжелые бытовые условия.</a:t>
            </a:r>
            <a:endParaRPr sz="10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8" name="Google Shape;318;p41" descr="C:\Users\user\Desktop\Лаборатория социальной стратификации\проект по Старому городу\фото\20220519_195611.jpg"/>
          <p:cNvPicPr preferRelativeResize="0"/>
          <p:nvPr/>
        </p:nvPicPr>
        <p:blipFill rotWithShape="1">
          <a:blip r:embed="rId5">
            <a:alphaModFix/>
          </a:blip>
          <a:srcRect l="6740" t="-250" r="17946" b="250"/>
          <a:stretch/>
        </p:blipFill>
        <p:spPr>
          <a:xfrm>
            <a:off x="4571333" y="3055690"/>
            <a:ext cx="1866369" cy="1859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1" descr="C:\Users\user\Desktop\Лаборатория социальной стратификации\проект по Старому городу\фото\20220522_194158.jpg"/>
          <p:cNvPicPr preferRelativeResize="0"/>
          <p:nvPr/>
        </p:nvPicPr>
        <p:blipFill rotWithShape="1">
          <a:blip r:embed="rId6">
            <a:alphaModFix/>
          </a:blip>
          <a:srcRect t="9829" b="13377"/>
          <a:stretch/>
        </p:blipFill>
        <p:spPr>
          <a:xfrm>
            <a:off x="4571333" y="1125130"/>
            <a:ext cx="1854916" cy="1848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2"/>
          <p:cNvSpPr txBox="1"/>
          <p:nvPr/>
        </p:nvSpPr>
        <p:spPr>
          <a:xfrm>
            <a:off x="92774" y="171450"/>
            <a:ext cx="31851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300"/>
              <a:buFont typeface="Calibri"/>
              <a:buNone/>
            </a:pPr>
            <a:r>
              <a:rPr lang="ru" sz="3300" b="1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УЛ. СОБОРНАЯ </a:t>
            </a:r>
            <a:endParaRPr sz="3300" b="1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42"/>
          <p:cNvSpPr txBox="1"/>
          <p:nvPr/>
        </p:nvSpPr>
        <p:spPr>
          <a:xfrm>
            <a:off x="262352" y="731887"/>
            <a:ext cx="2667600" cy="2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</a:pPr>
            <a:r>
              <a:rPr lang="ru" sz="1800" b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Проблемы и запросы</a:t>
            </a:r>
            <a:endParaRPr sz="1100"/>
          </a:p>
        </p:txBody>
      </p:sp>
      <p:sp>
        <p:nvSpPr>
          <p:cNvPr id="326" name="Google Shape;326;p42"/>
          <p:cNvSpPr txBox="1"/>
          <p:nvPr/>
        </p:nvSpPr>
        <p:spPr>
          <a:xfrm>
            <a:off x="262353" y="1015553"/>
            <a:ext cx="4993200" cy="20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54000" marR="0" lvl="0" indent="-247650" algn="just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rial"/>
              <a:buChar char="•"/>
            </a:pPr>
            <a:r>
              <a:rPr lang="ru" sz="1500" b="1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Отсутствие общественных пространств для жителей</a:t>
            </a:r>
            <a:endParaRPr sz="1100"/>
          </a:p>
          <a:p>
            <a:pPr marL="0" marR="0" lvl="0" indent="0" algn="just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ru" sz="1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«Нет детских площадок, нашим детям негде играть!»</a:t>
            </a:r>
            <a:endParaRPr sz="900"/>
          </a:p>
          <a:p>
            <a:pPr marL="254000" marR="0" lvl="0" indent="-247650" algn="just" rtl="0">
              <a:spcBef>
                <a:spcPts val="30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rial"/>
              <a:buChar char="•"/>
            </a:pPr>
            <a:r>
              <a:rPr lang="ru" sz="1500" b="1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Сложные бытовые условия</a:t>
            </a:r>
            <a:endParaRPr sz="1100"/>
          </a:p>
          <a:p>
            <a:pPr marL="0" marR="0" lvl="0" indent="0" algn="just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ru" sz="1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«Зимой-то походи за водой!», «Дом-то гниет! Дому то 200 лет!»</a:t>
            </a:r>
            <a:endParaRPr sz="900"/>
          </a:p>
          <a:p>
            <a:pPr marL="254000" marR="0" lvl="0" indent="-247650" algn="just" rtl="0">
              <a:spcBef>
                <a:spcPts val="30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rial"/>
              <a:buChar char="•"/>
            </a:pPr>
            <a:r>
              <a:rPr lang="ru" sz="1500" b="1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Отсутствие хорошего освещения</a:t>
            </a:r>
            <a:endParaRPr sz="1100"/>
          </a:p>
          <a:p>
            <a:pPr marL="0" marR="0" lvl="0" indent="0" algn="just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ru" sz="1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«Вечером очень страшно ходить, так как на улице собираются алкаши, а должного освещения нет»</a:t>
            </a:r>
            <a:endParaRPr sz="14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7" name="Google Shape;327;p42"/>
          <p:cNvPicPr preferRelativeResize="0"/>
          <p:nvPr/>
        </p:nvPicPr>
        <p:blipFill rotWithShape="1">
          <a:blip r:embed="rId3">
            <a:alphaModFix/>
          </a:blip>
          <a:srcRect b="9958"/>
          <a:stretch/>
        </p:blipFill>
        <p:spPr>
          <a:xfrm>
            <a:off x="5370567" y="1015553"/>
            <a:ext cx="1698028" cy="1821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42" descr="C:\Users\user\Desktop\Лаборатория социальной стратификации\проект по Старому городу\фото\20220516_212341.jpg"/>
          <p:cNvPicPr preferRelativeResize="0"/>
          <p:nvPr/>
        </p:nvPicPr>
        <p:blipFill rotWithShape="1">
          <a:blip r:embed="rId4">
            <a:alphaModFix/>
          </a:blip>
          <a:srcRect l="-512" t="2303" b="7719"/>
          <a:stretch/>
        </p:blipFill>
        <p:spPr>
          <a:xfrm>
            <a:off x="2080888" y="3159812"/>
            <a:ext cx="1698029" cy="1812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2" descr="C:\Users\user\Desktop\Лаборатория социальной стратификации\проект по Старому городу\фото\20220513_144828.jpg"/>
          <p:cNvPicPr preferRelativeResize="0"/>
          <p:nvPr/>
        </p:nvPicPr>
        <p:blipFill rotWithShape="1">
          <a:blip r:embed="rId5">
            <a:alphaModFix/>
          </a:blip>
          <a:srcRect l="110" t="8278" r="-110" b="11271"/>
          <a:stretch/>
        </p:blipFill>
        <p:spPr>
          <a:xfrm>
            <a:off x="7183619" y="1015553"/>
            <a:ext cx="1698028" cy="1821404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42"/>
          <p:cNvSpPr txBox="1"/>
          <p:nvPr/>
        </p:nvSpPr>
        <p:spPr>
          <a:xfrm>
            <a:off x="3886253" y="3159812"/>
            <a:ext cx="5102700" cy="18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215900" marR="0" lvl="0" indent="-209550" algn="just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rial"/>
              <a:buChar char="•"/>
            </a:pPr>
            <a:r>
              <a:rPr lang="ru" sz="1500" b="1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Большое скопление маргиналов </a:t>
            </a:r>
            <a:endParaRPr sz="110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r>
              <a:rPr lang="ru" sz="1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«В пустующих домах собираются бомжи и алкаши», «иногда мы вызываем полицию, чтобы пьяных разогнали»</a:t>
            </a:r>
            <a:endParaRPr sz="900"/>
          </a:p>
          <a:p>
            <a:pPr marL="215900" marR="0" lvl="0" indent="-209550" algn="just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rial"/>
              <a:buChar char="•"/>
            </a:pPr>
            <a:r>
              <a:rPr lang="ru" sz="1500" b="1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Дискретность пространства </a:t>
            </a:r>
            <a:endParaRPr sz="110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r>
              <a:rPr lang="ru" sz="1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«Нашу бы тоже отреставрировали! А то как пол-лица умыто, пол-лица - нет»</a:t>
            </a:r>
            <a:endParaRPr sz="900"/>
          </a:p>
          <a:p>
            <a:pPr marL="215900" marR="0" lvl="0" indent="-209550" algn="just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rial"/>
              <a:buChar char="•"/>
            </a:pPr>
            <a:r>
              <a:rPr lang="ru" sz="1500" b="1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Мало точек притяжения 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r>
              <a:rPr lang="ru" sz="1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«Нет интересных заведений»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1" name="Google Shape;331;p42"/>
          <p:cNvPicPr preferRelativeResize="0"/>
          <p:nvPr/>
        </p:nvPicPr>
        <p:blipFill rotWithShape="1">
          <a:blip r:embed="rId6">
            <a:alphaModFix/>
          </a:blip>
          <a:srcRect l="28935" r="18310"/>
          <a:stretch/>
        </p:blipFill>
        <p:spPr>
          <a:xfrm>
            <a:off x="262352" y="3159812"/>
            <a:ext cx="1698032" cy="1812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9"/>
          <p:cNvSpPr txBox="1">
            <a:spLocks noGrp="1"/>
          </p:cNvSpPr>
          <p:nvPr>
            <p:ph type="title"/>
          </p:nvPr>
        </p:nvSpPr>
        <p:spPr>
          <a:xfrm>
            <a:off x="163286" y="143289"/>
            <a:ext cx="3327900" cy="7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libri"/>
              <a:buNone/>
            </a:pPr>
            <a:r>
              <a:rPr lang="ru" sz="3600" b="1">
                <a:solidFill>
                  <a:schemeClr val="accent3"/>
                </a:solidFill>
              </a:rPr>
              <a:t>УЛ.СВЕРДЛОВА </a:t>
            </a:r>
            <a:endParaRPr sz="3600" b="1">
              <a:solidFill>
                <a:schemeClr val="accent3"/>
              </a:solidFill>
            </a:endParaRPr>
          </a:p>
        </p:txBody>
      </p:sp>
      <p:sp>
        <p:nvSpPr>
          <p:cNvPr id="153" name="Google Shape;153;p29"/>
          <p:cNvSpPr txBox="1">
            <a:spLocks noGrp="1"/>
          </p:cNvSpPr>
          <p:nvPr>
            <p:ph type="body" idx="2"/>
          </p:nvPr>
        </p:nvSpPr>
        <p:spPr>
          <a:xfrm>
            <a:off x="269050" y="1010463"/>
            <a:ext cx="8693100" cy="11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ru" sz="1500"/>
              <a:t>Одна из улиц старого города, самая первая. Улица в центральной части города Улан-Удэ, район Советский. Протяженность улицы 800 метром, идет с запада на восток от улицы Шмидта до улицы Калинина у Центрального рынка, пересекается улицами Смолина, Ленина, Коммунистической. Названа в честь Якова Михайловича Свердлова</a:t>
            </a:r>
            <a:endParaRPr/>
          </a:p>
        </p:txBody>
      </p:sp>
      <p:sp>
        <p:nvSpPr>
          <p:cNvPr id="154" name="Google Shape;154;p29"/>
          <p:cNvSpPr txBox="1"/>
          <p:nvPr/>
        </p:nvSpPr>
        <p:spPr>
          <a:xfrm>
            <a:off x="269050" y="683447"/>
            <a:ext cx="25689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Идентичность</a:t>
            </a:r>
            <a:endParaRPr sz="1100"/>
          </a:p>
        </p:txBody>
      </p:sp>
      <p:sp>
        <p:nvSpPr>
          <p:cNvPr id="155" name="Google Shape;155;p29"/>
          <p:cNvSpPr txBox="1">
            <a:spLocks noGrp="1"/>
          </p:cNvSpPr>
          <p:nvPr>
            <p:ph type="body" idx="1"/>
          </p:nvPr>
        </p:nvSpPr>
        <p:spPr>
          <a:xfrm>
            <a:off x="269050" y="2183181"/>
            <a:ext cx="1360800" cy="10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200"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</a:pPr>
            <a:r>
              <a:rPr lang="ru" sz="1200">
                <a:solidFill>
                  <a:schemeClr val="accent3"/>
                </a:solidFill>
              </a:rPr>
              <a:t>Дворянская усадьба</a:t>
            </a:r>
            <a:r>
              <a:rPr lang="ru" sz="1200"/>
              <a:t> – </a:t>
            </a:r>
            <a:r>
              <a:rPr lang="ru" sz="1200" b="0"/>
              <a:t>жилой комплекс из четырех пятиэтажных жилых зданий.</a:t>
            </a:r>
            <a:endParaRPr sz="1200" b="0"/>
          </a:p>
        </p:txBody>
      </p:sp>
      <p:pic>
        <p:nvPicPr>
          <p:cNvPr id="156" name="Google Shape;156;p29" descr="C:\Users\Murchik\Desktop\t0oA-NvfO5LWAQucWX6F-Z5qD8j4MglIKGOZ8S_rPD7wrpSHADxnJAoxf1YLGk94H6AW5gaAPkVkN0fA5X27fCak.jpg"/>
          <p:cNvPicPr preferRelativeResize="0"/>
          <p:nvPr/>
        </p:nvPicPr>
        <p:blipFill rotWithShape="1">
          <a:blip r:embed="rId3">
            <a:alphaModFix/>
          </a:blip>
          <a:srcRect t="17499" r="31015" b="29791"/>
          <a:stretch/>
        </p:blipFill>
        <p:spPr>
          <a:xfrm>
            <a:off x="1642278" y="2128646"/>
            <a:ext cx="1426151" cy="1320228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9"/>
          <p:cNvSpPr txBox="1"/>
          <p:nvPr/>
        </p:nvSpPr>
        <p:spPr>
          <a:xfrm>
            <a:off x="269050" y="3586030"/>
            <a:ext cx="1271400" cy="14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</a:pPr>
            <a:r>
              <a:rPr lang="ru" sz="12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Буузные, кафе</a:t>
            </a:r>
            <a:r>
              <a:rPr lang="ru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большое количество кафе с национальной кухней.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" name="Google Shape;158;p29" descr="C:\Users\Murchik\Desktop\4jNmoiCAoMmmtIsgbZ5Ll-rHvFzgHZlSdHRHlhhTdWyrPNgnyWgCLeuI_ncjBcrKHfOUQy-crCI3dnyVzkMYaeCr.jpg"/>
          <p:cNvPicPr preferRelativeResize="0"/>
          <p:nvPr/>
        </p:nvPicPr>
        <p:blipFill rotWithShape="1">
          <a:blip r:embed="rId4">
            <a:alphaModFix/>
          </a:blip>
          <a:srcRect l="10346" t="20437" r="19981" b="29149"/>
          <a:stretch/>
        </p:blipFill>
        <p:spPr>
          <a:xfrm>
            <a:off x="1632370" y="3586030"/>
            <a:ext cx="1422037" cy="1309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9" descr="C:\Users\Murchik\Desktop\sGWM-tY8PArmsFLUkbusesoqP6dbTNWAVXYeLda4qIh5a1mr4BfQ-dsm-_WpHW54Mx5L_b4LarNakJPedu1X2fx_.jpg"/>
          <p:cNvPicPr preferRelativeResize="0"/>
          <p:nvPr/>
        </p:nvPicPr>
        <p:blipFill rotWithShape="1">
          <a:blip r:embed="rId5">
            <a:alphaModFix/>
          </a:blip>
          <a:srcRect l="15166" t="31717" r="15519" b="19327"/>
          <a:stretch/>
        </p:blipFill>
        <p:spPr>
          <a:xfrm>
            <a:off x="4701476" y="2111958"/>
            <a:ext cx="1415932" cy="131706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9"/>
          <p:cNvSpPr txBox="1">
            <a:spLocks noGrp="1"/>
          </p:cNvSpPr>
          <p:nvPr>
            <p:ph type="body" idx="3"/>
          </p:nvPr>
        </p:nvSpPr>
        <p:spPr>
          <a:xfrm>
            <a:off x="4702526" y="3585952"/>
            <a:ext cx="1411800" cy="13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None/>
            </a:pPr>
            <a:r>
              <a:rPr lang="ru" sz="1100">
                <a:solidFill>
                  <a:schemeClr val="accent3"/>
                </a:solidFill>
              </a:rPr>
              <a:t>Ворота от усадьбы богатого горожанина </a:t>
            </a:r>
            <a:r>
              <a:rPr lang="ru" sz="1100"/>
              <a:t>– </a:t>
            </a:r>
            <a:r>
              <a:rPr lang="ru" sz="1100" b="0"/>
              <a:t>памятник градостроительству и архитектуры</a:t>
            </a:r>
            <a:endParaRPr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ru" sz="1100" b="0"/>
              <a:t>Построены во второй половине 19 века.</a:t>
            </a:r>
            <a:endParaRPr sz="1100" b="0"/>
          </a:p>
        </p:txBody>
      </p:sp>
      <p:pic>
        <p:nvPicPr>
          <p:cNvPr id="161" name="Google Shape;161;p29" descr="C:\Users\Murchik\Desktop\JF06PyIj7j2_2gd-lUug1FKCT5ZKajBQQsvYuyeGQQAU60b0QPB5mG_s5IQuO7p9aPflsBtohmMXgLKQ-a_ZfuP_.jpg"/>
          <p:cNvPicPr preferRelativeResize="0"/>
          <p:nvPr/>
        </p:nvPicPr>
        <p:blipFill rotWithShape="1">
          <a:blip r:embed="rId6">
            <a:alphaModFix/>
          </a:blip>
          <a:srcRect l="21802" t="25872" r="9026" b="25477"/>
          <a:stretch/>
        </p:blipFill>
        <p:spPr>
          <a:xfrm>
            <a:off x="6222274" y="2111958"/>
            <a:ext cx="1397254" cy="1310299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9"/>
          <p:cNvSpPr txBox="1">
            <a:spLocks noGrp="1"/>
          </p:cNvSpPr>
          <p:nvPr>
            <p:ph type="body" idx="4"/>
          </p:nvPr>
        </p:nvSpPr>
        <p:spPr>
          <a:xfrm>
            <a:off x="7662818" y="2071509"/>
            <a:ext cx="1256100" cy="13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</a:pPr>
            <a:r>
              <a:rPr lang="ru" sz="1200" b="1">
                <a:solidFill>
                  <a:schemeClr val="accent3"/>
                </a:solidFill>
              </a:rPr>
              <a:t>Советский районный суд </a:t>
            </a:r>
            <a:r>
              <a:rPr lang="ru" sz="1200" b="1"/>
              <a:t>– </a:t>
            </a:r>
            <a:r>
              <a:rPr lang="ru" sz="1200"/>
              <a:t>бывший торгово-деловой центр «Таврический»</a:t>
            </a:r>
            <a:endParaRPr sz="1200"/>
          </a:p>
        </p:txBody>
      </p:sp>
      <p:pic>
        <p:nvPicPr>
          <p:cNvPr id="163" name="Google Shape;163;p29" descr="C:\Users\Murchik\Desktop\800px-Еврейский_молельный_дом_(синагога)_улица_Свердлова_8_Улан-Удэ_Бурятия.jpg"/>
          <p:cNvPicPr preferRelativeResize="0"/>
          <p:nvPr/>
        </p:nvPicPr>
        <p:blipFill rotWithShape="1">
          <a:blip r:embed="rId7">
            <a:alphaModFix/>
          </a:blip>
          <a:srcRect b="10297"/>
          <a:stretch/>
        </p:blipFill>
        <p:spPr>
          <a:xfrm>
            <a:off x="3173296" y="2128646"/>
            <a:ext cx="1415932" cy="131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9"/>
          <p:cNvSpPr/>
          <p:nvPr/>
        </p:nvSpPr>
        <p:spPr>
          <a:xfrm>
            <a:off x="3168373" y="3533777"/>
            <a:ext cx="14262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Еврейский молельный дом (синагога), ныне один из корпусов ВСГУТУ.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Синагога</a:t>
            </a:r>
            <a:r>
              <a:rPr lang="ru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была построена 1882 году и при советской власти была изъята.</a:t>
            </a:r>
            <a:endParaRPr sz="1100"/>
          </a:p>
        </p:txBody>
      </p:sp>
      <p:pic>
        <p:nvPicPr>
          <p:cNvPr id="165" name="Google Shape;165;p2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22274" y="3586030"/>
            <a:ext cx="1400027" cy="130966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9"/>
          <p:cNvSpPr txBox="1"/>
          <p:nvPr/>
        </p:nvSpPr>
        <p:spPr>
          <a:xfrm>
            <a:off x="7693135" y="3583057"/>
            <a:ext cx="1415400" cy="8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«Ульгэр»</a:t>
            </a:r>
            <a:r>
              <a:rPr lang="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Бурятский национальный театр кукол.</a:t>
            </a:r>
            <a:endParaRPr sz="9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0"/>
          <p:cNvSpPr txBox="1">
            <a:spLocks noGrp="1"/>
          </p:cNvSpPr>
          <p:nvPr>
            <p:ph type="title"/>
          </p:nvPr>
        </p:nvSpPr>
        <p:spPr>
          <a:xfrm>
            <a:off x="92774" y="171450"/>
            <a:ext cx="31851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Font typeface="Calibri"/>
              <a:buNone/>
            </a:pPr>
            <a:r>
              <a:rPr lang="ru" b="1">
                <a:solidFill>
                  <a:schemeClr val="accent3"/>
                </a:solidFill>
              </a:rPr>
              <a:t>УЛ. СВЕРДЛОВА </a:t>
            </a:r>
            <a:endParaRPr b="1">
              <a:solidFill>
                <a:schemeClr val="accent3"/>
              </a:solidFill>
            </a:endParaRPr>
          </a:p>
        </p:txBody>
      </p:sp>
      <p:sp>
        <p:nvSpPr>
          <p:cNvPr id="172" name="Google Shape;172;p30"/>
          <p:cNvSpPr txBox="1">
            <a:spLocks noGrp="1"/>
          </p:cNvSpPr>
          <p:nvPr>
            <p:ph type="body" idx="2"/>
          </p:nvPr>
        </p:nvSpPr>
        <p:spPr>
          <a:xfrm>
            <a:off x="1018486" y="1830884"/>
            <a:ext cx="2265300" cy="24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2540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254000" lvl="0" indent="-1397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254000" lvl="0" indent="-1397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254000" lvl="0" indent="-1397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173" name="Google Shape;173;p30"/>
          <p:cNvSpPr txBox="1">
            <a:spLocks noGrp="1"/>
          </p:cNvSpPr>
          <p:nvPr>
            <p:ph type="body" idx="3"/>
          </p:nvPr>
        </p:nvSpPr>
        <p:spPr>
          <a:xfrm>
            <a:off x="215966" y="758180"/>
            <a:ext cx="2667600" cy="2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</a:pPr>
            <a:r>
              <a:rPr lang="ru" b="0">
                <a:solidFill>
                  <a:srgbClr val="7F7F7F"/>
                </a:solidFill>
              </a:rPr>
              <a:t>Пользователи</a:t>
            </a:r>
            <a:endParaRPr/>
          </a:p>
        </p:txBody>
      </p:sp>
      <p:pic>
        <p:nvPicPr>
          <p:cNvPr id="174" name="Google Shape;174;p30"/>
          <p:cNvPicPr preferRelativeResize="0">
            <a:picLocks noGrp="1"/>
          </p:cNvPicPr>
          <p:nvPr>
            <p:ph type="body" idx="4"/>
          </p:nvPr>
        </p:nvPicPr>
        <p:blipFill rotWithShape="1">
          <a:blip r:embed="rId3">
            <a:alphaModFix/>
          </a:blip>
          <a:srcRect t="24881" b="15277"/>
          <a:stretch/>
        </p:blipFill>
        <p:spPr>
          <a:xfrm>
            <a:off x="263374" y="1136653"/>
            <a:ext cx="1998300" cy="1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0"/>
          <p:cNvSpPr txBox="1"/>
          <p:nvPr/>
        </p:nvSpPr>
        <p:spPr>
          <a:xfrm>
            <a:off x="2484760" y="3490399"/>
            <a:ext cx="17910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30"/>
          <p:cNvSpPr txBox="1"/>
          <p:nvPr/>
        </p:nvSpPr>
        <p:spPr>
          <a:xfrm>
            <a:off x="4781875" y="2645304"/>
            <a:ext cx="2022600" cy="20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Жители: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Точки притяжения</a:t>
            </a:r>
            <a:r>
              <a:rPr lang="ru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400"/>
          </a:p>
          <a:p>
            <a:pPr marL="215900" marR="0" lvl="0" indent="-203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ru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Круглосуточный магазин;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5900" marR="0" lvl="0" indent="-203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ru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Центральный рынок</a:t>
            </a:r>
            <a:endParaRPr sz="1400"/>
          </a:p>
          <a:p>
            <a:pPr marL="215900" marR="0" lvl="0" indent="-203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ru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Водокачки;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5900" marR="0" lvl="0" indent="-203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ru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Детская площадка во дворе ЖК Дворянская усадьба.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30"/>
          <p:cNvSpPr txBox="1"/>
          <p:nvPr/>
        </p:nvSpPr>
        <p:spPr>
          <a:xfrm>
            <a:off x="249568" y="2645304"/>
            <a:ext cx="1998300" cy="19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Посетители буузных:</a:t>
            </a:r>
            <a:r>
              <a:rPr lang="ru"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5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сотрудники ближайших организаций, жители ближайших улиц и прохожие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Точки притяжения</a:t>
            </a:r>
            <a:r>
              <a:rPr lang="ru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100"/>
          </a:p>
          <a:p>
            <a:pPr marL="215900" marR="0" lvl="0" indent="-203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ru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Буузные;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5900" marR="0" lvl="0" indent="-203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ru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Закусочные.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30"/>
          <p:cNvSpPr txBox="1"/>
          <p:nvPr/>
        </p:nvSpPr>
        <p:spPr>
          <a:xfrm>
            <a:off x="6951302" y="2645304"/>
            <a:ext cx="2103600" cy="24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Сотрудники местных офисов, магазинов, кафе: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администраторы, официанты, продавцы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Точки притяжения:</a:t>
            </a:r>
            <a:endParaRPr sz="1400"/>
          </a:p>
          <a:p>
            <a:pPr marL="215900" marR="0" lvl="0" indent="-203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ru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Офисы;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5900" marR="0" lvl="0" indent="-203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ru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Круглосуточный магазин;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5900" marR="0" lvl="0" indent="-203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ru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Буузные.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30"/>
          <p:cNvSpPr txBox="1"/>
          <p:nvPr/>
        </p:nvSpPr>
        <p:spPr>
          <a:xfrm flipH="1">
            <a:off x="2428370" y="2645304"/>
            <a:ext cx="2439900" cy="23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Calibri"/>
              <a:buNone/>
            </a:pPr>
            <a:r>
              <a:rPr lang="ru" sz="1500" b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Туристы :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основном туристы из Монголии, из других регионов России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r>
              <a:rPr lang="ru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Точки притяжения:</a:t>
            </a:r>
            <a:endParaRPr sz="1400"/>
          </a:p>
          <a:p>
            <a:pPr marL="215900" marR="0" lvl="0" indent="-203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ru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Гостиница «Золотой Колос»;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5900" marR="0" lvl="0" indent="-203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ru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Усадьба богатого горожанина и ворота;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5900" marR="0" lvl="0" indent="-203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ru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Буузные.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0" name="Google Shape;180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37351" y="1136653"/>
            <a:ext cx="1943276" cy="1457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0"/>
          <p:cNvPicPr preferRelativeResize="0"/>
          <p:nvPr/>
        </p:nvPicPr>
        <p:blipFill rotWithShape="1">
          <a:blip r:embed="rId5">
            <a:alphaModFix/>
          </a:blip>
          <a:srcRect r="16756"/>
          <a:stretch/>
        </p:blipFill>
        <p:spPr>
          <a:xfrm>
            <a:off x="2564839" y="1136653"/>
            <a:ext cx="1826664" cy="1457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0" descr="C:\Users\Murchik\Desktop\t0oA-NvfO5LWAQucWX6F-Z5qD8j4MglIKGOZ8S_rPD7wrpSHADxnJAoxf1YLGk94H6AW5gaAPkVkN0fA5X27fCak.jpg"/>
          <p:cNvPicPr preferRelativeResize="0"/>
          <p:nvPr/>
        </p:nvPicPr>
        <p:blipFill rotWithShape="1">
          <a:blip r:embed="rId6">
            <a:alphaModFix/>
          </a:blip>
          <a:srcRect l="18520" t="17499" b="29537"/>
          <a:stretch/>
        </p:blipFill>
        <p:spPr>
          <a:xfrm>
            <a:off x="4781875" y="1148392"/>
            <a:ext cx="1850756" cy="1457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1"/>
          <p:cNvSpPr txBox="1">
            <a:spLocks noGrp="1"/>
          </p:cNvSpPr>
          <p:nvPr>
            <p:ph type="title"/>
          </p:nvPr>
        </p:nvSpPr>
        <p:spPr>
          <a:xfrm>
            <a:off x="37111" y="702345"/>
            <a:ext cx="17868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Calibri"/>
              <a:buNone/>
            </a:pPr>
            <a:r>
              <a:rPr lang="ru" sz="1800">
                <a:solidFill>
                  <a:srgbClr val="7F7F7F"/>
                </a:solidFill>
              </a:rPr>
              <a:t>Пространства</a:t>
            </a:r>
            <a:endParaRPr/>
          </a:p>
        </p:txBody>
      </p:sp>
      <p:sp>
        <p:nvSpPr>
          <p:cNvPr id="188" name="Google Shape;188;p31"/>
          <p:cNvSpPr txBox="1">
            <a:spLocks noGrp="1"/>
          </p:cNvSpPr>
          <p:nvPr>
            <p:ph type="body" idx="1"/>
          </p:nvPr>
        </p:nvSpPr>
        <p:spPr>
          <a:xfrm>
            <a:off x="228308" y="1004325"/>
            <a:ext cx="2803800" cy="20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</a:pPr>
            <a:r>
              <a:rPr lang="ru">
                <a:solidFill>
                  <a:schemeClr val="accent3"/>
                </a:solidFill>
              </a:rPr>
              <a:t>Буузные</a:t>
            </a:r>
            <a:endParaRPr>
              <a:solidFill>
                <a:schemeClr val="accent3"/>
              </a:solidFill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" b="0" u="sng"/>
              <a:t>Возможности: </a:t>
            </a:r>
            <a:r>
              <a:rPr lang="ru" b="0"/>
              <a:t>места для обеденного перерыва, разнообразие национальных блюд.</a:t>
            </a:r>
            <a:endParaRPr b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" b="0" u="sng"/>
              <a:t>Ограничения: </a:t>
            </a:r>
            <a:r>
              <a:rPr lang="ru" b="0"/>
              <a:t>отсутствие парковочных мест.</a:t>
            </a:r>
            <a:endParaRPr b="0"/>
          </a:p>
        </p:txBody>
      </p:sp>
      <p:pic>
        <p:nvPicPr>
          <p:cNvPr id="189" name="Google Shape;189;p31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t="23238" b="29633"/>
          <a:stretch/>
        </p:blipFill>
        <p:spPr>
          <a:xfrm>
            <a:off x="282837" y="3171564"/>
            <a:ext cx="2742300" cy="159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1"/>
          <p:cNvSpPr txBox="1">
            <a:spLocks noGrp="1"/>
          </p:cNvSpPr>
          <p:nvPr>
            <p:ph type="body" idx="3"/>
          </p:nvPr>
        </p:nvSpPr>
        <p:spPr>
          <a:xfrm>
            <a:off x="6459929" y="916930"/>
            <a:ext cx="2592300" cy="20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</a:pPr>
            <a:r>
              <a:rPr lang="ru">
                <a:solidFill>
                  <a:schemeClr val="accent3"/>
                </a:solidFill>
              </a:rPr>
              <a:t>Центральный рынок</a:t>
            </a:r>
            <a:endParaRPr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ru" sz="1500" b="0" u="sng"/>
              <a:t>Возможности: </a:t>
            </a:r>
            <a:r>
              <a:rPr lang="ru" sz="1500" b="0"/>
              <a:t>оптовая закупка продуктами, дешевые вещи.</a:t>
            </a:r>
            <a:endParaRPr sz="1500" b="0" u="sng"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ru" sz="1500" b="0" u="sng"/>
              <a:t>Ограничения: </a:t>
            </a:r>
            <a:r>
              <a:rPr lang="ru" sz="1500" b="0"/>
              <a:t>большое количество маргиналов, мусор, огромная толпа людей.</a:t>
            </a:r>
            <a:endParaRPr sz="1500" b="0" u="sng"/>
          </a:p>
        </p:txBody>
      </p:sp>
      <p:pic>
        <p:nvPicPr>
          <p:cNvPr id="191" name="Google Shape;191;p31"/>
          <p:cNvPicPr preferRelativeResize="0">
            <a:picLocks noGrp="1"/>
          </p:cNvPicPr>
          <p:nvPr>
            <p:ph type="body" idx="4"/>
          </p:nvPr>
        </p:nvPicPr>
        <p:blipFill rotWithShape="1">
          <a:blip r:embed="rId4">
            <a:alphaModFix/>
          </a:blip>
          <a:srcRect l="842" t="12792" b="33590"/>
          <a:stretch/>
        </p:blipFill>
        <p:spPr>
          <a:xfrm>
            <a:off x="6459928" y="3171564"/>
            <a:ext cx="2401200" cy="157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1"/>
          <p:cNvPicPr preferRelativeResize="0"/>
          <p:nvPr/>
        </p:nvPicPr>
        <p:blipFill rotWithShape="1">
          <a:blip r:embed="rId5">
            <a:alphaModFix/>
          </a:blip>
          <a:srcRect b="17355"/>
          <a:stretch/>
        </p:blipFill>
        <p:spPr>
          <a:xfrm>
            <a:off x="3469490" y="3171564"/>
            <a:ext cx="2545982" cy="1578107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1"/>
          <p:cNvSpPr txBox="1"/>
          <p:nvPr/>
        </p:nvSpPr>
        <p:spPr>
          <a:xfrm>
            <a:off x="3395874" y="953619"/>
            <a:ext cx="2700300" cy="20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Двор жилого комплекса «Дворянская усадьба»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Возможности: </a:t>
            </a:r>
            <a:r>
              <a:rPr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чистота, высокий уровень благоустройства.</a:t>
            </a:r>
            <a:endParaRPr sz="18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Ограничения: </a:t>
            </a:r>
            <a:r>
              <a:rPr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отсутствие тени.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31"/>
          <p:cNvSpPr txBox="1"/>
          <p:nvPr/>
        </p:nvSpPr>
        <p:spPr>
          <a:xfrm>
            <a:off x="92774" y="171450"/>
            <a:ext cx="31851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Font typeface="Calibri"/>
              <a:buNone/>
            </a:pPr>
            <a:r>
              <a:rPr lang="ru" sz="3300" b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УЛ. СВЕРДЛОВА </a:t>
            </a:r>
            <a:endParaRPr sz="3300" b="1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2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l="8684" t="260" r="25321" b="-260"/>
          <a:stretch/>
        </p:blipFill>
        <p:spPr>
          <a:xfrm>
            <a:off x="5176363" y="1037199"/>
            <a:ext cx="1875900" cy="188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2"/>
          <p:cNvSpPr txBox="1"/>
          <p:nvPr/>
        </p:nvSpPr>
        <p:spPr>
          <a:xfrm>
            <a:off x="1470314" y="2971800"/>
            <a:ext cx="34863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25400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32"/>
          <p:cNvSpPr txBox="1"/>
          <p:nvPr/>
        </p:nvSpPr>
        <p:spPr>
          <a:xfrm>
            <a:off x="1444336" y="3771900"/>
            <a:ext cx="34863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254000" marR="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2" name="Google Shape;202;p32" descr="C:\Users\Murchik\Desktop\AlsbRnQxc4eNEAXSAo_lbSy3bHQwn5A8mF2J_mBVnjlrioYGbNvCbLbovFAq4iR72kGOVA3crgmFLlD-lF1xxUlw.jpg"/>
          <p:cNvPicPr preferRelativeResize="0"/>
          <p:nvPr/>
        </p:nvPicPr>
        <p:blipFill rotWithShape="1">
          <a:blip r:embed="rId4">
            <a:alphaModFix/>
          </a:blip>
          <a:srcRect l="23309" r="2052"/>
          <a:stretch/>
        </p:blipFill>
        <p:spPr>
          <a:xfrm>
            <a:off x="5176363" y="3038546"/>
            <a:ext cx="1875834" cy="1884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2" descr="C:\Users\Murchik\Desktop\QcwRvLZecgFs3u8vEr7VlYbDaachnjaztx1jzTp8dhghxn8_UqG37tD23bfm88Eyhyb5zowsQadgqoDRBauyrHJ6.jpg"/>
          <p:cNvPicPr preferRelativeResize="0"/>
          <p:nvPr/>
        </p:nvPicPr>
        <p:blipFill rotWithShape="1">
          <a:blip r:embed="rId5">
            <a:alphaModFix/>
          </a:blip>
          <a:srcRect l="5955" t="-610" r="19789" b="610"/>
          <a:stretch/>
        </p:blipFill>
        <p:spPr>
          <a:xfrm>
            <a:off x="7116233" y="1028825"/>
            <a:ext cx="1870397" cy="1889236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2"/>
          <p:cNvSpPr txBox="1">
            <a:spLocks noGrp="1"/>
          </p:cNvSpPr>
          <p:nvPr>
            <p:ph type="title"/>
          </p:nvPr>
        </p:nvSpPr>
        <p:spPr>
          <a:xfrm>
            <a:off x="92774" y="171450"/>
            <a:ext cx="31851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Font typeface="Calibri"/>
              <a:buNone/>
            </a:pPr>
            <a:r>
              <a:rPr lang="ru" b="1">
                <a:solidFill>
                  <a:schemeClr val="accent3"/>
                </a:solidFill>
              </a:rPr>
              <a:t>УЛ. СВЕРДЛОВА </a:t>
            </a:r>
            <a:endParaRPr b="1">
              <a:solidFill>
                <a:schemeClr val="accent3"/>
              </a:solidFill>
            </a:endParaRPr>
          </a:p>
        </p:txBody>
      </p:sp>
      <p:sp>
        <p:nvSpPr>
          <p:cNvPr id="205" name="Google Shape;205;p32"/>
          <p:cNvSpPr txBox="1"/>
          <p:nvPr/>
        </p:nvSpPr>
        <p:spPr>
          <a:xfrm>
            <a:off x="215966" y="758180"/>
            <a:ext cx="2667600" cy="2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</a:pPr>
            <a:r>
              <a:rPr lang="ru" sz="1800" b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Проблемы и запросы</a:t>
            </a:r>
            <a:endParaRPr sz="1100"/>
          </a:p>
        </p:txBody>
      </p:sp>
      <p:sp>
        <p:nvSpPr>
          <p:cNvPr id="206" name="Google Shape;206;p32"/>
          <p:cNvSpPr txBox="1"/>
          <p:nvPr/>
        </p:nvSpPr>
        <p:spPr>
          <a:xfrm>
            <a:off x="215965" y="1035095"/>
            <a:ext cx="4960500" cy="4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254000" marR="0" lvl="0" indent="-24765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Arial"/>
              <a:buChar char="•"/>
            </a:pPr>
            <a:r>
              <a:rPr lang="ru" sz="1500" b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Плохое освещение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" sz="13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«По-моему здесь есть проблемы с освещением, я бы не стал водить сюда детей, туристов или девушку в вечернее время суток», «... освещенность она есть, но само качество освещения, то есть свет неяркий, расстояние между фонарями большое из-за чего не все участки улицы освещены...»</a:t>
            </a:r>
            <a:endParaRPr sz="800"/>
          </a:p>
          <a:p>
            <a:pPr marL="254000" marR="0" lvl="0" indent="-247650" algn="l" rtl="0"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Arial"/>
              <a:buChar char="•"/>
            </a:pPr>
            <a:r>
              <a:rPr lang="ru" sz="1500" b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Нет мест отдыха, лавочек </a:t>
            </a:r>
            <a:endParaRPr sz="1100"/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ru" sz="13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«Нет места просто посидеть, отдохнуть, например, идешь с пакетами продуктов и негде перевести дыхание»</a:t>
            </a:r>
            <a:endParaRPr sz="1300"/>
          </a:p>
          <a:p>
            <a:pPr marL="254000" marR="0" lvl="0" indent="-247650" algn="l" rtl="0"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Arial"/>
              <a:buChar char="•"/>
            </a:pPr>
            <a:r>
              <a:rPr lang="ru" sz="1500" b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Маргиналы (пьяные люди)</a:t>
            </a:r>
            <a:endParaRPr sz="1100"/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ru" sz="13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«Здесь в основном люди алкоголики, пьющие, ничем не занимающиеся», «... даже люди на дороге валяются...»</a:t>
            </a:r>
            <a:endParaRPr sz="1300"/>
          </a:p>
          <a:p>
            <a:pPr marL="254000" marR="0" lvl="0" indent="-247650" algn="l" rtl="0"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Arial"/>
              <a:buChar char="•"/>
            </a:pPr>
            <a:r>
              <a:rPr lang="ru" sz="1500" b="1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Проблемы с благоустройством деревянных домов</a:t>
            </a:r>
            <a:endParaRPr sz="1100"/>
          </a:p>
          <a:p>
            <a:pPr marL="0" marR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ru" sz="13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«Я боюсь провалиться со второго этажа на своих соседей снизу!», «Мне не нравится, что на старой улице слишком много увядших домов»</a:t>
            </a:r>
            <a:endParaRPr sz="1300"/>
          </a:p>
        </p:txBody>
      </p:sp>
      <p:pic>
        <p:nvPicPr>
          <p:cNvPr id="207" name="Google Shape;207;p32"/>
          <p:cNvPicPr preferRelativeResize="0"/>
          <p:nvPr/>
        </p:nvPicPr>
        <p:blipFill rotWithShape="1">
          <a:blip r:embed="rId6">
            <a:alphaModFix/>
          </a:blip>
          <a:srcRect l="27024" t="-520" r="6868" b="520"/>
          <a:stretch/>
        </p:blipFill>
        <p:spPr>
          <a:xfrm>
            <a:off x="7116233" y="3038546"/>
            <a:ext cx="1875835" cy="1884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3"/>
          <p:cNvPicPr preferRelativeResize="0"/>
          <p:nvPr/>
        </p:nvPicPr>
        <p:blipFill rotWithShape="1">
          <a:blip r:embed="rId3">
            <a:alphaModFix/>
          </a:blip>
          <a:srcRect l="6415" r="6415"/>
          <a:stretch/>
        </p:blipFill>
        <p:spPr>
          <a:xfrm>
            <a:off x="-1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3"/>
          <p:cNvSpPr txBox="1">
            <a:spLocks noGrp="1"/>
          </p:cNvSpPr>
          <p:nvPr>
            <p:ph type="ctrTitle"/>
          </p:nvPr>
        </p:nvSpPr>
        <p:spPr>
          <a:xfrm>
            <a:off x="2460261" y="150075"/>
            <a:ext cx="6412800" cy="1116600"/>
          </a:xfrm>
          <a:prstGeom prst="rect">
            <a:avLst/>
          </a:prstGeom>
          <a:solidFill>
            <a:srgbClr val="FFFFFF">
              <a:alpha val="7462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Calibri"/>
              <a:buNone/>
            </a:pPr>
            <a:r>
              <a:rPr lang="ru" sz="5000" b="1">
                <a:solidFill>
                  <a:schemeClr val="accent6"/>
                </a:solidFill>
              </a:rPr>
              <a:t>УЛИЦА БАНЗАРОВА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4"/>
          <p:cNvSpPr txBox="1"/>
          <p:nvPr/>
        </p:nvSpPr>
        <p:spPr>
          <a:xfrm>
            <a:off x="92774" y="171450"/>
            <a:ext cx="31851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Calibri"/>
              <a:buNone/>
            </a:pPr>
            <a:r>
              <a:rPr lang="ru" sz="33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УЛ. БАНЗАРОВА </a:t>
            </a:r>
            <a:endParaRPr sz="3300" b="1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34"/>
          <p:cNvSpPr txBox="1"/>
          <p:nvPr/>
        </p:nvSpPr>
        <p:spPr>
          <a:xfrm>
            <a:off x="194829" y="677513"/>
            <a:ext cx="25689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Идентичность</a:t>
            </a:r>
            <a:endParaRPr sz="1100"/>
          </a:p>
        </p:txBody>
      </p:sp>
      <p:sp>
        <p:nvSpPr>
          <p:cNvPr id="220" name="Google Shape;220;p34"/>
          <p:cNvSpPr txBox="1"/>
          <p:nvPr/>
        </p:nvSpPr>
        <p:spPr>
          <a:xfrm>
            <a:off x="194829" y="1023761"/>
            <a:ext cx="8886900" cy="9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Улица Банзарова расположена в исторической части столицы. Изначально улица называлась Мещанской, Бурятской, Мордовской, 1947 году улице присвоили имя первого бурятского ученого Доржи Банзарова.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Улица протянулась по городу на 950 метров. На ней находятся деревянные особняки, которые были построены в XIX веке, среди них дом купца Мордовской, особняки Бурлакова, Мастерова, Поздеевой.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p34"/>
          <p:cNvPicPr preferRelativeResize="0"/>
          <p:nvPr/>
        </p:nvPicPr>
        <p:blipFill rotWithShape="1">
          <a:blip r:embed="rId3">
            <a:alphaModFix/>
          </a:blip>
          <a:srcRect t="8534" b="9241"/>
          <a:stretch/>
        </p:blipFill>
        <p:spPr>
          <a:xfrm flipH="1">
            <a:off x="257131" y="3656405"/>
            <a:ext cx="1847138" cy="1139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4"/>
          <p:cNvPicPr preferRelativeResize="0"/>
          <p:nvPr/>
        </p:nvPicPr>
        <p:blipFill rotWithShape="1">
          <a:blip r:embed="rId4">
            <a:alphaModFix/>
          </a:blip>
          <a:srcRect l="3967" t="-110" r="3976" b="109"/>
          <a:stretch/>
        </p:blipFill>
        <p:spPr>
          <a:xfrm>
            <a:off x="4633561" y="3656405"/>
            <a:ext cx="1847138" cy="1139066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4"/>
          <p:cNvSpPr txBox="1"/>
          <p:nvPr/>
        </p:nvSpPr>
        <p:spPr>
          <a:xfrm>
            <a:off x="6491800" y="2054945"/>
            <a:ext cx="2612700" cy="15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Усадьба Е.А.Мордовской</a:t>
            </a:r>
            <a:r>
              <a:rPr lang="ru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Построен в конце XIX века. Уникальный памятник гражданской архитектуры. В настоящее время здесь располагаются реставрационные мастерские.</a:t>
            </a:r>
            <a:endParaRPr sz="1100"/>
          </a:p>
        </p:txBody>
      </p:sp>
      <p:sp>
        <p:nvSpPr>
          <p:cNvPr id="224" name="Google Shape;224;p34"/>
          <p:cNvSpPr txBox="1"/>
          <p:nvPr/>
        </p:nvSpPr>
        <p:spPr>
          <a:xfrm>
            <a:off x="2121360" y="3582978"/>
            <a:ext cx="2612700" cy="13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Одигитриевский собор </a:t>
            </a:r>
            <a:r>
              <a:rPr lang="ru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ru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православный храм, Первое каменное здание города, расположенное в историческом центре Улан-Удэ, на правом берегу реки Уды </a:t>
            </a:r>
            <a:endParaRPr sz="1100"/>
          </a:p>
        </p:txBody>
      </p:sp>
      <p:sp>
        <p:nvSpPr>
          <p:cNvPr id="225" name="Google Shape;225;p34"/>
          <p:cNvSpPr txBox="1"/>
          <p:nvPr/>
        </p:nvSpPr>
        <p:spPr>
          <a:xfrm>
            <a:off x="6480699" y="3656405"/>
            <a:ext cx="2443200" cy="11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Дом Дружбы народов </a:t>
            </a:r>
            <a:r>
              <a:rPr lang="ru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ru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культурный центр, в котором проходят  национальные праздники, концерты, семинары и конференции</a:t>
            </a:r>
            <a:endParaRPr sz="1100"/>
          </a:p>
        </p:txBody>
      </p:sp>
      <p:sp>
        <p:nvSpPr>
          <p:cNvPr id="226" name="Google Shape;226;p34"/>
          <p:cNvSpPr txBox="1"/>
          <p:nvPr/>
        </p:nvSpPr>
        <p:spPr>
          <a:xfrm>
            <a:off x="2110655" y="2117192"/>
            <a:ext cx="2527800" cy="13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«Банзарка»</a:t>
            </a:r>
            <a:r>
              <a:rPr lang="ru" sz="14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— народное название площади Банзарова. В прошлом здесь был конный двор. Сейчас на площади стоянка автобусов, следующих в отдаленные районы города.</a:t>
            </a:r>
            <a:endParaRPr sz="1100"/>
          </a:p>
        </p:txBody>
      </p:sp>
      <p:pic>
        <p:nvPicPr>
          <p:cNvPr id="227" name="Google Shape;227;p34"/>
          <p:cNvPicPr preferRelativeResize="0"/>
          <p:nvPr/>
        </p:nvPicPr>
        <p:blipFill rotWithShape="1">
          <a:blip r:embed="rId5">
            <a:alphaModFix/>
          </a:blip>
          <a:srcRect t="18059"/>
          <a:stretch/>
        </p:blipFill>
        <p:spPr>
          <a:xfrm>
            <a:off x="257131" y="2166382"/>
            <a:ext cx="1853526" cy="1139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4"/>
          <p:cNvPicPr preferRelativeResize="0"/>
          <p:nvPr/>
        </p:nvPicPr>
        <p:blipFill rotWithShape="1">
          <a:blip r:embed="rId6">
            <a:alphaModFix/>
          </a:blip>
          <a:srcRect t="18267"/>
          <a:stretch/>
        </p:blipFill>
        <p:spPr>
          <a:xfrm>
            <a:off x="4628010" y="2166571"/>
            <a:ext cx="1858237" cy="1139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5"/>
          <p:cNvSpPr txBox="1"/>
          <p:nvPr/>
        </p:nvSpPr>
        <p:spPr>
          <a:xfrm>
            <a:off x="204990" y="711651"/>
            <a:ext cx="2667600" cy="2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</a:pPr>
            <a:r>
              <a:rPr lang="ru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Пользователи</a:t>
            </a:r>
            <a:endParaRPr sz="1100"/>
          </a:p>
        </p:txBody>
      </p:sp>
      <p:sp>
        <p:nvSpPr>
          <p:cNvPr id="234" name="Google Shape;234;p35"/>
          <p:cNvSpPr txBox="1"/>
          <p:nvPr/>
        </p:nvSpPr>
        <p:spPr>
          <a:xfrm>
            <a:off x="92774" y="171450"/>
            <a:ext cx="31851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Calibri"/>
              <a:buNone/>
            </a:pPr>
            <a:r>
              <a:rPr lang="ru" sz="33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УЛ. БАНЗАРОВА </a:t>
            </a:r>
            <a:endParaRPr sz="3300" b="1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5" name="Google Shape;235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3514" y="3044743"/>
            <a:ext cx="2067418" cy="1835272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5"/>
          <p:cNvSpPr txBox="1"/>
          <p:nvPr/>
        </p:nvSpPr>
        <p:spPr>
          <a:xfrm>
            <a:off x="2420239" y="3044744"/>
            <a:ext cx="2301900" cy="19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Жители:</a:t>
            </a:r>
            <a:r>
              <a:rPr lang="ru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проживают в старых домах, некоторые из них историческе памятники.</a:t>
            </a:r>
            <a:br>
              <a:rPr lang="ru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" sz="15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Точки притяжения: </a:t>
            </a:r>
            <a:endParaRPr sz="1100"/>
          </a:p>
          <a:p>
            <a:pPr marL="254000" marR="0" lvl="0" indent="-247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ru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Собственный участок; </a:t>
            </a:r>
            <a:endParaRPr sz="1100"/>
          </a:p>
          <a:p>
            <a:pPr marL="254000" marR="0" lvl="0" indent="-247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ru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Водокачка;</a:t>
            </a:r>
            <a:endParaRPr sz="1100"/>
          </a:p>
          <a:p>
            <a:pPr marL="254000" marR="0" lvl="0" indent="-247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ru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Продуктовый.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35"/>
          <p:cNvSpPr txBox="1"/>
          <p:nvPr/>
        </p:nvSpPr>
        <p:spPr>
          <a:xfrm>
            <a:off x="2420239" y="1029254"/>
            <a:ext cx="1777500" cy="19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Сотрудники местных гостиниц: </a:t>
            </a:r>
            <a:r>
              <a:rPr lang="ru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администраторы, управляющие.</a:t>
            </a:r>
            <a:br>
              <a:rPr lang="ru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" sz="15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Точки притяжения: </a:t>
            </a:r>
            <a:endParaRPr sz="1100"/>
          </a:p>
          <a:p>
            <a:pPr marL="254000" marR="0" lvl="0" indent="-247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ru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Место работы;</a:t>
            </a:r>
            <a:endParaRPr sz="1100"/>
          </a:p>
          <a:p>
            <a:pPr marL="254000" marR="0" lvl="0" indent="-247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ru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Кафе;</a:t>
            </a:r>
            <a:endParaRPr sz="1100"/>
          </a:p>
          <a:p>
            <a:pPr marL="254000" marR="0" lvl="0" indent="-247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ru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Продуктовый.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35"/>
          <p:cNvSpPr txBox="1"/>
          <p:nvPr/>
        </p:nvSpPr>
        <p:spPr>
          <a:xfrm>
            <a:off x="6968705" y="1029254"/>
            <a:ext cx="1953900" cy="19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Посетители баров и кафе:</a:t>
            </a:r>
            <a:br>
              <a:rPr lang="ru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жертвы «социальных сетей».</a:t>
            </a:r>
            <a:br>
              <a:rPr lang="ru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" sz="15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Точка притяжения:</a:t>
            </a:r>
            <a:r>
              <a:rPr lang="ru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/>
          </a:p>
          <a:p>
            <a:pPr marL="254000" marR="0" lvl="0" indent="-247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ru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Бар 41;</a:t>
            </a:r>
            <a:endParaRPr sz="1100"/>
          </a:p>
          <a:p>
            <a:pPr marL="254000" marR="0" lvl="0" indent="-247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ru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Weekend;</a:t>
            </a:r>
            <a:endParaRPr sz="1100"/>
          </a:p>
          <a:p>
            <a:pPr marL="254000" marR="0" lvl="0" indent="-247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ru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Korean House.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35"/>
          <p:cNvSpPr txBox="1"/>
          <p:nvPr/>
        </p:nvSpPr>
        <p:spPr>
          <a:xfrm>
            <a:off x="6941199" y="3044743"/>
            <a:ext cx="1981500" cy="16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Туристы:</a:t>
            </a:r>
            <a:br>
              <a:rPr lang="ru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приезжие с городов России и других стран.</a:t>
            </a:r>
            <a:br>
              <a:rPr lang="ru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" sz="15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Точка притяжения: </a:t>
            </a:r>
            <a:endParaRPr sz="1100"/>
          </a:p>
          <a:p>
            <a:pPr marL="254000" marR="0" lvl="0" indent="-247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ru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Церковь;</a:t>
            </a:r>
            <a:endParaRPr sz="1100"/>
          </a:p>
          <a:p>
            <a:pPr marL="254000" marR="0" lvl="0" indent="-247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ru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Увеселительные организации.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0" name="Google Shape;240;p35"/>
          <p:cNvPicPr preferRelativeResize="0"/>
          <p:nvPr/>
        </p:nvPicPr>
        <p:blipFill rotWithShape="1">
          <a:blip r:embed="rId4">
            <a:alphaModFix/>
          </a:blip>
          <a:srcRect t="8265" r="22570"/>
          <a:stretch/>
        </p:blipFill>
        <p:spPr>
          <a:xfrm>
            <a:off x="273514" y="1069572"/>
            <a:ext cx="2065510" cy="1835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5"/>
          <p:cNvPicPr preferRelativeResize="0"/>
          <p:nvPr/>
        </p:nvPicPr>
        <p:blipFill rotWithShape="1">
          <a:blip r:embed="rId5">
            <a:alphaModFix/>
          </a:blip>
          <a:srcRect l="3976" r="13521" b="2742"/>
          <a:stretch/>
        </p:blipFill>
        <p:spPr>
          <a:xfrm>
            <a:off x="4763812" y="1058279"/>
            <a:ext cx="2075862" cy="1835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5"/>
          <p:cNvPicPr preferRelativeResize="0"/>
          <p:nvPr/>
        </p:nvPicPr>
        <p:blipFill rotWithShape="1">
          <a:blip r:embed="rId6">
            <a:alphaModFix/>
          </a:blip>
          <a:srcRect l="8163" t="118" r="8530" b="1456"/>
          <a:stretch/>
        </p:blipFill>
        <p:spPr>
          <a:xfrm>
            <a:off x="273515" y="3044743"/>
            <a:ext cx="2065510" cy="1830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5"/>
          <p:cNvPicPr preferRelativeResize="0"/>
          <p:nvPr/>
        </p:nvPicPr>
        <p:blipFill rotWithShape="1">
          <a:blip r:embed="rId7">
            <a:alphaModFix/>
          </a:blip>
          <a:srcRect l="11402" r="4130"/>
          <a:stretch/>
        </p:blipFill>
        <p:spPr>
          <a:xfrm>
            <a:off x="4763812" y="3044743"/>
            <a:ext cx="2075862" cy="18432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6"/>
          <p:cNvSpPr txBox="1"/>
          <p:nvPr/>
        </p:nvSpPr>
        <p:spPr>
          <a:xfrm>
            <a:off x="92774" y="171450"/>
            <a:ext cx="31851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Calibri"/>
              <a:buNone/>
            </a:pPr>
            <a:r>
              <a:rPr lang="ru" sz="33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УЛ. БАНЗАРОВА </a:t>
            </a:r>
            <a:endParaRPr sz="3300" b="1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36"/>
          <p:cNvSpPr txBox="1"/>
          <p:nvPr/>
        </p:nvSpPr>
        <p:spPr>
          <a:xfrm>
            <a:off x="52256" y="689399"/>
            <a:ext cx="1786800" cy="3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Calibri"/>
              <a:buNone/>
            </a:pPr>
            <a:r>
              <a:rPr lang="ru" sz="1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Пространства</a:t>
            </a:r>
            <a:endParaRPr sz="18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0" name="Google Shape;250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8407" y="2704420"/>
            <a:ext cx="2689061" cy="2295902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6"/>
          <p:cNvSpPr txBox="1"/>
          <p:nvPr/>
        </p:nvSpPr>
        <p:spPr>
          <a:xfrm>
            <a:off x="223274" y="948751"/>
            <a:ext cx="2778600" cy="20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Детская площадка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Возможности:</a:t>
            </a:r>
            <a:r>
              <a:rPr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Место для развлечения детей.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Ограничения:</a:t>
            </a:r>
            <a:r>
              <a:rPr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Единственная на всей улице.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36"/>
          <p:cNvSpPr txBox="1"/>
          <p:nvPr/>
        </p:nvSpPr>
        <p:spPr>
          <a:xfrm>
            <a:off x="3241685" y="948751"/>
            <a:ext cx="2767800" cy="20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Гостиница «Гоби»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Возможности:</a:t>
            </a:r>
            <a:r>
              <a:rPr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Туристы с разных городов.</a:t>
            </a:r>
            <a:endParaRPr sz="18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Ограничения:</a:t>
            </a:r>
            <a:r>
              <a:rPr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Маргиналы, отпугивающие посетителей. 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36"/>
          <p:cNvSpPr txBox="1"/>
          <p:nvPr/>
        </p:nvSpPr>
        <p:spPr>
          <a:xfrm>
            <a:off x="6122974" y="948751"/>
            <a:ext cx="3021000" cy="20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Бар 41</a:t>
            </a:r>
            <a:endParaRPr sz="1800" b="1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Возможности:</a:t>
            </a:r>
            <a:r>
              <a:rPr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Популярное место среди молодых людей. </a:t>
            </a:r>
            <a:endParaRPr sz="18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Ограничения:</a:t>
            </a:r>
            <a:r>
              <a:rPr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Об этом баре можно узнать только из социальных сетей. 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4" name="Google Shape;254;p36"/>
          <p:cNvPicPr preferRelativeResize="0"/>
          <p:nvPr/>
        </p:nvPicPr>
        <p:blipFill rotWithShape="1">
          <a:blip r:embed="rId4">
            <a:alphaModFix/>
          </a:blip>
          <a:srcRect b="35525"/>
          <a:stretch/>
        </p:blipFill>
        <p:spPr>
          <a:xfrm>
            <a:off x="6196532" y="2688589"/>
            <a:ext cx="2689060" cy="2311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6"/>
          <p:cNvPicPr preferRelativeResize="0"/>
          <p:nvPr/>
        </p:nvPicPr>
        <p:blipFill rotWithShape="1">
          <a:blip r:embed="rId5">
            <a:alphaModFix/>
          </a:blip>
          <a:srcRect r="12157"/>
          <a:stretch/>
        </p:blipFill>
        <p:spPr>
          <a:xfrm>
            <a:off x="3267615" y="2704421"/>
            <a:ext cx="2689062" cy="229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1321</Words>
  <Application>Microsoft Office PowerPoint</Application>
  <PresentationFormat>On-screen Show (16:9)</PresentationFormat>
  <Paragraphs>183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УЛИЦА СВЕРДЛОВА </vt:lpstr>
      <vt:lpstr>УЛ.СВЕРДЛОВА </vt:lpstr>
      <vt:lpstr>УЛ. СВЕРДЛОВА </vt:lpstr>
      <vt:lpstr>Пространства</vt:lpstr>
      <vt:lpstr>УЛ. СВЕРДЛОВА </vt:lpstr>
      <vt:lpstr>УЛИЦА БАНЗАРОВА </vt:lpstr>
      <vt:lpstr>PowerPoint Presentation</vt:lpstr>
      <vt:lpstr>PowerPoint Presentation</vt:lpstr>
      <vt:lpstr>PowerPoint Presentation</vt:lpstr>
      <vt:lpstr>PowerPoint Presentation</vt:lpstr>
      <vt:lpstr>УЛИЦА СОБОРНАЯ</vt:lpstr>
      <vt:lpstr>УЛ. СОБОРНАЯ </vt:lpstr>
      <vt:lpstr>УЛ. СОБОРНАЯ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УЛИЦА СВЕРДЛОВА </dc:title>
  <cp:lastModifiedBy>Головина Елизавета Сергеевна</cp:lastModifiedBy>
  <cp:revision>1</cp:revision>
  <dcterms:modified xsi:type="dcterms:W3CDTF">2022-06-08T11:31:59Z</dcterms:modified>
</cp:coreProperties>
</file>