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5"/>
  </p:notesMasterIdLst>
  <p:handoutMasterIdLst>
    <p:handoutMasterId r:id="rId26"/>
  </p:handoutMasterIdLst>
  <p:sldIdLst>
    <p:sldId id="274" r:id="rId3"/>
    <p:sldId id="292" r:id="rId4"/>
    <p:sldId id="297" r:id="rId5"/>
    <p:sldId id="277" r:id="rId6"/>
    <p:sldId id="289" r:id="rId7"/>
    <p:sldId id="291" r:id="rId8"/>
    <p:sldId id="313" r:id="rId9"/>
    <p:sldId id="300" r:id="rId10"/>
    <p:sldId id="299" r:id="rId11"/>
    <p:sldId id="301" r:id="rId12"/>
    <p:sldId id="303" r:id="rId13"/>
    <p:sldId id="302" r:id="rId14"/>
    <p:sldId id="305" r:id="rId15"/>
    <p:sldId id="306" r:id="rId16"/>
    <p:sldId id="307" r:id="rId17"/>
    <p:sldId id="304" r:id="rId18"/>
    <p:sldId id="308" r:id="rId19"/>
    <p:sldId id="309" r:id="rId20"/>
    <p:sldId id="310" r:id="rId21"/>
    <p:sldId id="311" r:id="rId22"/>
    <p:sldId id="312" r:id="rId23"/>
    <p:sldId id="29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03D"/>
    <a:srgbClr val="023D83"/>
    <a:srgbClr val="7CA4D7"/>
    <a:srgbClr val="AA275D"/>
    <a:srgbClr val="E8D8C8"/>
    <a:srgbClr val="F3F2EE"/>
    <a:srgbClr val="A92C5E"/>
    <a:srgbClr val="E98C39"/>
    <a:srgbClr val="D9D9D9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46FD9A0-E873-77A0-6D4D-D56C5E553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5B8666-A0C3-14DD-B2CD-16FF267A7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D98E-F0C4-4DBA-970F-986C42E61895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216FE59-9B4D-8EB3-ABB8-7565D45B0F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327276-BA5E-EF34-4064-5774554F0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A058-922B-485B-9424-33F6103A9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1009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22:48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22:48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CC0D-B3DE-4486-954B-F0C0307A3896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40DD-832D-453F-8C95-1B123AD10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3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927B5C-07E2-A09C-B861-F0BFD53943F5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307F4E8-25D2-D385-B244-4827F8C31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xmlns="" id="{453FB58A-D7A9-160A-249C-0D6570D28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BF74F30-EE9C-58E8-0DDE-337D4041D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96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ь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974985C-127B-750A-C88F-75B6E5A2DE2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6613" y="2063578"/>
            <a:ext cx="5367337" cy="4281660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xmlns="" id="{3F4CC712-F53B-DD09-7C02-9EB858FD64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08776" y="2063578"/>
            <a:ext cx="4895850" cy="4281660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C72AC-9011-252A-CCC6-88A997E0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42819F4-93B6-700D-ECE9-3469CB8648E3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063A2D1A-48DF-20CE-4F24-71AA9D0C4F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5118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DDB3FA-BB26-8AC5-FAF4-DFDE3D489F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1" y="2261072"/>
            <a:ext cx="9580562" cy="4084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C479C-61C2-1297-C6B4-5D0ADC5D7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06DE678-8924-5784-29F7-2EE70CF9B528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AE688609-266C-89C7-FA73-9F2ECBCE2C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6669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8F3BAC5-626C-E060-4EF1-DCA50477FB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9054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57A3FC-5BE7-4B54-608D-C32F0004C5FD}"/>
              </a:ext>
            </a:extLst>
          </p:cNvPr>
          <p:cNvSpPr/>
          <p:nvPr/>
        </p:nvSpPr>
        <p:spPr>
          <a:xfrm>
            <a:off x="839788" y="2241550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9CF997D4-003F-D525-2072-C98D2A85740C}"/>
              </a:ext>
            </a:extLst>
          </p:cNvPr>
          <p:cNvSpPr txBox="1">
            <a:spLocks/>
          </p:cNvSpPr>
          <p:nvPr userDrawn="1"/>
        </p:nvSpPr>
        <p:spPr>
          <a:xfrm>
            <a:off x="6800184" y="4521420"/>
            <a:ext cx="370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xmlns="" id="{AC9F93EF-68F5-D055-1B17-B2B61279CC9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9174" y="4427388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xmlns="" id="{D714C65E-CDCD-7BB3-AF84-D6E88456766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676319" y="4427388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D3E8A3C6-AA21-1163-D18E-8A136CD47C2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76318" y="2273424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0E2B637F-8EC3-8851-77A1-F795890B00C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69174" y="2241549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544121C1-4B73-6FB3-A6A9-DFB9E9AE8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642" y="2318004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BC70612-66B2-DBB5-8B56-CA99100A5F2D}"/>
              </a:ext>
            </a:extLst>
          </p:cNvPr>
          <p:cNvSpPr/>
          <p:nvPr userDrawn="1"/>
        </p:nvSpPr>
        <p:spPr>
          <a:xfrm>
            <a:off x="839788" y="4427388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FC5CC6CA-D042-2469-C00A-2897C2DA04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642" y="4503842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145E63D-DC15-56EC-4C4E-A386DDDA4263}"/>
              </a:ext>
            </a:extLst>
          </p:cNvPr>
          <p:cNvSpPr/>
          <p:nvPr userDrawn="1"/>
        </p:nvSpPr>
        <p:spPr>
          <a:xfrm>
            <a:off x="6230984" y="2260126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8DF36F4E-FE2B-1363-6B2F-D1ACB007E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3838" y="2336580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D57C552-4423-A196-AC0D-EE7A5A9DEB9B}"/>
              </a:ext>
            </a:extLst>
          </p:cNvPr>
          <p:cNvSpPr/>
          <p:nvPr userDrawn="1"/>
        </p:nvSpPr>
        <p:spPr>
          <a:xfrm>
            <a:off x="6220824" y="4427388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xmlns="" id="{A547DC8C-F25D-C74D-0DA6-19C9E1AC4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3678" y="4503842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EC4F7-ED88-0620-FD53-8FF2FBFFE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E0B5810-C38C-6ED9-28D7-0F7525250568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90442492-EFA0-2CF9-EBDA-2A1A620355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1331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D3E8A3C6-AA21-1163-D18E-8A136CD47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3136738"/>
            <a:ext cx="5364162" cy="32084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7CA4D7"/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0E2B637F-8EC3-8851-77A1-F795890B0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3136738"/>
            <a:ext cx="4895850" cy="32084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7CA4D7"/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D7DE81-27DD-02C7-C953-1B1D5417FA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2241550"/>
            <a:ext cx="5364162" cy="895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6BF9FACD-0396-1330-6813-A8DD853CC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775" y="2241550"/>
            <a:ext cx="4895850" cy="895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CFFF3-87F0-28E2-520B-DA89A2675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4C31527-601F-21BC-92CB-E82FDF0A7512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9248230-B3FE-5239-C554-FA83A024EE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3736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38E12EE-C199-51FC-47A0-B5A8F0B27925}"/>
              </a:ext>
            </a:extLst>
          </p:cNvPr>
          <p:cNvSpPr/>
          <p:nvPr userDrawn="1"/>
        </p:nvSpPr>
        <p:spPr>
          <a:xfrm>
            <a:off x="-487110" y="2258227"/>
            <a:ext cx="5717135" cy="4022921"/>
          </a:xfrm>
          <a:prstGeom prst="roundRect">
            <a:avLst>
              <a:gd name="adj" fmla="val 8029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F0FD564-2479-B231-022B-8F00AE0B876C}"/>
              </a:ext>
            </a:extLst>
          </p:cNvPr>
          <p:cNvSpPr/>
          <p:nvPr userDrawn="1"/>
        </p:nvSpPr>
        <p:spPr>
          <a:xfrm>
            <a:off x="5804048" y="4453784"/>
            <a:ext cx="5800577" cy="1827375"/>
          </a:xfrm>
          <a:prstGeom prst="roundRect">
            <a:avLst>
              <a:gd name="adj" fmla="val 9335"/>
            </a:avLst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700603-9BEB-9CBD-64D0-9A6A233CC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700" y="2608262"/>
            <a:ext cx="3966079" cy="3197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7680A5D-1D32-460F-4903-A03077158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9149" y="4656274"/>
            <a:ext cx="5379250" cy="14398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9F61C-857E-4FC4-FD38-80EF945FF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844283AA-FD07-6AC5-A8D2-D4AFB85E5FA9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B2183D90-8583-0A77-ADBD-E9D515674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9149" y="2584554"/>
            <a:ext cx="5379250" cy="1594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EA57EA5E-8713-D051-8C3F-FAA4DC78D08A}"/>
                  </a:ext>
                </a:extLst>
              </p14:cNvPr>
              <p14:cNvContentPartPr/>
              <p14:nvPr userDrawn="1"/>
            </p14:nvContentPartPr>
            <p14:xfrm>
              <a:off x="6545863" y="520893"/>
              <a:ext cx="360" cy="36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A57EA5E-8713-D051-8C3F-FAA4DC78D0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7223" y="5118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113B431A-EF55-BDB9-B7B9-A79405F378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6096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A83105-0FC4-AFB6-33E6-783AE9BF526D}"/>
              </a:ext>
            </a:extLst>
          </p:cNvPr>
          <p:cNvSpPr/>
          <p:nvPr userDrawn="1"/>
        </p:nvSpPr>
        <p:spPr>
          <a:xfrm>
            <a:off x="828339" y="2094785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0D686D-D5BB-219D-0CC5-3B896140F157}"/>
              </a:ext>
            </a:extLst>
          </p:cNvPr>
          <p:cNvSpPr/>
          <p:nvPr userDrawn="1"/>
        </p:nvSpPr>
        <p:spPr>
          <a:xfrm>
            <a:off x="4588669" y="2094785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26DC7B-9BDE-9F92-5DA4-CCCEDDF4C797}"/>
              </a:ext>
            </a:extLst>
          </p:cNvPr>
          <p:cNvSpPr/>
          <p:nvPr userDrawn="1"/>
        </p:nvSpPr>
        <p:spPr>
          <a:xfrm>
            <a:off x="8555037" y="2100978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B417782-8347-E234-FDE5-6E22F8F1D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3867150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257F6F-6A35-6ECC-46CF-50E7B71DB6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5875" y="2241550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25%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xmlns="" id="{2343ED6E-2B1F-454B-3098-41EBE1861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5423" y="2241532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73%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005D9F0A-54F3-4963-679A-D8E4C8B50D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7162" y="2282378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21" name="Текст 15">
            <a:extLst>
              <a:ext uri="{FF2B5EF4-FFF2-40B4-BE49-F238E27FC236}">
                <a16:creationId xmlns:a16="http://schemas.microsoft.com/office/drawing/2014/main" xmlns="" id="{170035A0-0B31-C022-6BA4-3D0C32EEA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668" y="3877441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19A0122A-412D-2757-0FAB-7E74819EF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55037" y="3877441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AF877-33A1-CEC1-E33C-E274C4BF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4D59809-9094-87CF-86AE-5550F85A2817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0CD2DB4-E675-16A2-0386-5C895B0D86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3852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927B5C-07E2-A09C-B861-F0BFD53943F5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307F4E8-25D2-D385-B244-4827F8C31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xmlns="" id="{453FB58A-D7A9-160A-249C-0D6570D28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BF74F30-EE9C-58E8-0DDE-337D4041D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924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FFA725-163E-1714-3C84-F60D995BD4AE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801F0B1A-CEE3-65D0-51C3-06B2F0819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BFBC32C6-3A3F-D7BC-9845-8B8478B546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C782D4-252D-871C-8CA9-36FA63235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47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09DE2E-31E8-AACC-86B3-444AADA44550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rgbClr val="023D8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52B608B4-E142-44E1-10ED-16451496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3D8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A34BA2-665C-E151-7739-B2EDA4BC28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23D8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853960-6966-F0FF-343F-C449C6854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7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FFA725-163E-1714-3C84-F60D995BD4AE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801F0B1A-CEE3-65D0-51C3-06B2F0819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BFBC32C6-3A3F-D7BC-9845-8B8478B546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C782D4-252D-871C-8CA9-36FA63235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126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е из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EBA6451-CAA9-54DF-7F8E-23DFD9035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F7D65DC-4163-E9D1-EB67-2AE2EB9C9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8775" y="1557338"/>
            <a:ext cx="4895850" cy="47879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36E7FEF8-7932-EB2A-2EE8-482D110308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82A0907E-507E-3BA9-61AA-0F6E92802C97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08C94207-B46B-BA23-F5B6-E9DF0ED2FC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4198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большое из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0DBCBE3-AEB1-C438-E351-719E4F4F5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83225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AF5E8F1F-AD7D-CDB4-1ED5-B241C7025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8162" y="2010814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3FC187-8450-5F2C-FDB2-82B6A9F0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986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B7B9E16-938D-C728-51E3-863543D7134E}"/>
              </a:ext>
            </a:extLst>
          </p:cNvPr>
          <p:cNvCxnSpPr>
            <a:cxnSpLocks/>
          </p:cNvCxnSpPr>
          <p:nvPr userDrawn="1"/>
        </p:nvCxnSpPr>
        <p:spPr>
          <a:xfrm>
            <a:off x="5653074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CBF138-CC1B-44B9-37C3-0E8C92B588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90124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0DBCBE3-AEB1-C438-E351-719E4F4F5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8775" y="0"/>
            <a:ext cx="5483225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4492F5-6699-40CD-0EDC-3C92F8E3BC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604693E-4BC3-0A20-2D94-AF8A5E78F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2AC02F9-3C79-2860-4322-5520D3DEB471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2A74EEE-2F67-9B11-D363-8973DECDD8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0134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50CEDF55-177B-8B07-62FA-566FCAC7134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28675" y="1052513"/>
            <a:ext cx="9686925" cy="48164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944D09A7-0F40-27E9-EE0A-69CE5E4EF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675" y="6054725"/>
            <a:ext cx="9686925" cy="60007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D5D4BFE-600B-EF3B-B7ED-F6CE0C980D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4818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AF5E8F1F-AD7D-CDB4-1ED5-B241C7025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6E3C17F7-6F00-04ED-EAF4-D302641657B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708775" y="1223319"/>
            <a:ext cx="4895850" cy="5121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F04D2-6456-016E-B8A5-6BA4AE16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8B2D394-F697-6533-85CE-7E964C0A317F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E63A514E-A691-0D47-4823-9D1D8755ED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9463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6E3C17F7-6F00-04ED-EAF4-D302641657B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6612" y="2063578"/>
            <a:ext cx="10768013" cy="42816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BEB0FBD-8FA7-1141-4A2A-3844E23BE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4F31D2-B69E-E082-3821-7C0AD092D59B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E0A7238-D5E7-3291-9ECF-89DAE95A0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18033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ь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974985C-127B-750A-C88F-75B6E5A2DE2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6613" y="2063578"/>
            <a:ext cx="5367337" cy="4281660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xmlns="" id="{3F4CC712-F53B-DD09-7C02-9EB858FD64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08776" y="2063578"/>
            <a:ext cx="4895850" cy="4281660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C72AC-9011-252A-CCC6-88A997E0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42819F4-93B6-700D-ECE9-3469CB8648E3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063A2D1A-48DF-20CE-4F24-71AA9D0C4F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33512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DDB3FA-BB26-8AC5-FAF4-DFDE3D489F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1" y="2261072"/>
            <a:ext cx="9580562" cy="4084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C479C-61C2-1297-C6B4-5D0ADC5D7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06DE678-8924-5784-29F7-2EE70CF9B528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AE688609-266C-89C7-FA73-9F2ECBCE2C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0584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8F3BAC5-626C-E060-4EF1-DCA50477FB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66797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57A3FC-5BE7-4B54-608D-C32F0004C5FD}"/>
              </a:ext>
            </a:extLst>
          </p:cNvPr>
          <p:cNvSpPr/>
          <p:nvPr/>
        </p:nvSpPr>
        <p:spPr>
          <a:xfrm>
            <a:off x="839788" y="2241550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9CF997D4-003F-D525-2072-C98D2A85740C}"/>
              </a:ext>
            </a:extLst>
          </p:cNvPr>
          <p:cNvSpPr txBox="1">
            <a:spLocks/>
          </p:cNvSpPr>
          <p:nvPr userDrawn="1"/>
        </p:nvSpPr>
        <p:spPr>
          <a:xfrm>
            <a:off x="6800184" y="4521420"/>
            <a:ext cx="370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xmlns="" id="{AC9F93EF-68F5-D055-1B17-B2B61279CC9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9174" y="4427388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xmlns="" id="{D714C65E-CDCD-7BB3-AF84-D6E88456766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676319" y="4427388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D3E8A3C6-AA21-1163-D18E-8A136CD47C2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76318" y="2273424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0E2B637F-8EC3-8851-77A1-F795890B00C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69174" y="2241549"/>
            <a:ext cx="4057931" cy="1917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544121C1-4B73-6FB3-A6A9-DFB9E9AE8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642" y="2318004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BC70612-66B2-DBB5-8B56-CA99100A5F2D}"/>
              </a:ext>
            </a:extLst>
          </p:cNvPr>
          <p:cNvSpPr/>
          <p:nvPr userDrawn="1"/>
        </p:nvSpPr>
        <p:spPr>
          <a:xfrm>
            <a:off x="839788" y="4427388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FC5CC6CA-D042-2469-C00A-2897C2DA04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642" y="4503842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145E63D-DC15-56EC-4C4E-A386DDDA4263}"/>
              </a:ext>
            </a:extLst>
          </p:cNvPr>
          <p:cNvSpPr/>
          <p:nvPr userDrawn="1"/>
        </p:nvSpPr>
        <p:spPr>
          <a:xfrm>
            <a:off x="6230984" y="2260126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8DF36F4E-FE2B-1363-6B2F-D1ACB007E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3838" y="2336580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D57C552-4423-A196-AC0D-EE7A5A9DEB9B}"/>
              </a:ext>
            </a:extLst>
          </p:cNvPr>
          <p:cNvSpPr/>
          <p:nvPr userDrawn="1"/>
        </p:nvSpPr>
        <p:spPr>
          <a:xfrm>
            <a:off x="6220824" y="4427388"/>
            <a:ext cx="553188" cy="553188"/>
          </a:xfrm>
          <a:prstGeom prst="rect">
            <a:avLst/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xmlns="" id="{A547DC8C-F25D-C74D-0DA6-19C9E1AC4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3678" y="4503842"/>
            <a:ext cx="427480" cy="400280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EC4F7-ED88-0620-FD53-8FF2FBFFE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E0B5810-C38C-6ED9-28D7-0F7525250568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90442492-EFA0-2CF9-EBDA-2A1A620355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692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09DE2E-31E8-AACC-86B3-444AADA44550}"/>
              </a:ext>
            </a:extLst>
          </p:cNvPr>
          <p:cNvSpPr/>
          <p:nvPr userDrawn="1"/>
        </p:nvSpPr>
        <p:spPr>
          <a:xfrm>
            <a:off x="0" y="0"/>
            <a:ext cx="12192000" cy="694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B6DB89E-0E3F-B2DD-187D-155FEAF0F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249359"/>
            <a:ext cx="8909050" cy="2087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rgbClr val="023D8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52B608B4-E142-44E1-10ED-16451496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5992813"/>
            <a:ext cx="1916112" cy="352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3D8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A34BA2-665C-E151-7739-B2EDA4BC28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546600"/>
            <a:ext cx="890905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23D8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853960-6966-F0FF-343F-C449C6854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5454" y="470019"/>
            <a:ext cx="2535252" cy="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37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D3E8A3C6-AA21-1163-D18E-8A136CD47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3136738"/>
            <a:ext cx="5364162" cy="32084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7CA4D7"/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0E2B637F-8EC3-8851-77A1-F795890B0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3136738"/>
            <a:ext cx="4895850" cy="32084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7CA4D7"/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D7DE81-27DD-02C7-C953-1B1D5417FA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2241550"/>
            <a:ext cx="5364162" cy="895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6BF9FACD-0396-1330-6813-A8DD853CC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775" y="2241550"/>
            <a:ext cx="4895850" cy="895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CFFF3-87F0-28E2-520B-DA89A2675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4C31527-601F-21BC-92CB-E82FDF0A7512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9248230-B3FE-5239-C554-FA83A024EE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85134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38E12EE-C199-51FC-47A0-B5A8F0B27925}"/>
              </a:ext>
            </a:extLst>
          </p:cNvPr>
          <p:cNvSpPr/>
          <p:nvPr userDrawn="1"/>
        </p:nvSpPr>
        <p:spPr>
          <a:xfrm>
            <a:off x="-487110" y="2258227"/>
            <a:ext cx="5717135" cy="4022921"/>
          </a:xfrm>
          <a:prstGeom prst="roundRect">
            <a:avLst>
              <a:gd name="adj" fmla="val 8029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F0FD564-2479-B231-022B-8F00AE0B876C}"/>
              </a:ext>
            </a:extLst>
          </p:cNvPr>
          <p:cNvSpPr/>
          <p:nvPr userDrawn="1"/>
        </p:nvSpPr>
        <p:spPr>
          <a:xfrm>
            <a:off x="5804048" y="4453784"/>
            <a:ext cx="5800577" cy="1827375"/>
          </a:xfrm>
          <a:prstGeom prst="roundRect">
            <a:avLst>
              <a:gd name="adj" fmla="val 9335"/>
            </a:avLst>
          </a:prstGeom>
          <a:solidFill>
            <a:srgbClr val="023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700603-9BEB-9CBD-64D0-9A6A233CC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700" y="2608262"/>
            <a:ext cx="3966079" cy="3197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7680A5D-1D32-460F-4903-A03077158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9149" y="4656274"/>
            <a:ext cx="5379250" cy="143985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9F61C-857E-4FC4-FD38-80EF945FF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844283AA-FD07-6AC5-A8D2-D4AFB85E5FA9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B2183D90-8583-0A77-ADBD-E9D515674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9149" y="2584554"/>
            <a:ext cx="5379250" cy="1594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EA57EA5E-8713-D051-8C3F-FAA4DC78D08A}"/>
                  </a:ext>
                </a:extLst>
              </p14:cNvPr>
              <p14:cNvContentPartPr/>
              <p14:nvPr userDrawn="1"/>
            </p14:nvContentPartPr>
            <p14:xfrm>
              <a:off x="6545863" y="520893"/>
              <a:ext cx="360" cy="36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A57EA5E-8713-D051-8C3F-FAA4DC78D0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7223" y="5118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113B431A-EF55-BDB9-B7B9-A79405F378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4717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A83105-0FC4-AFB6-33E6-783AE9BF526D}"/>
              </a:ext>
            </a:extLst>
          </p:cNvPr>
          <p:cNvSpPr/>
          <p:nvPr userDrawn="1"/>
        </p:nvSpPr>
        <p:spPr>
          <a:xfrm>
            <a:off x="828339" y="2094785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0D686D-D5BB-219D-0CC5-3B896140F157}"/>
              </a:ext>
            </a:extLst>
          </p:cNvPr>
          <p:cNvSpPr/>
          <p:nvPr userDrawn="1"/>
        </p:nvSpPr>
        <p:spPr>
          <a:xfrm>
            <a:off x="4588669" y="2094785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26DC7B-9BDE-9F92-5DA4-CCCEDDF4C797}"/>
              </a:ext>
            </a:extLst>
          </p:cNvPr>
          <p:cNvSpPr/>
          <p:nvPr userDrawn="1"/>
        </p:nvSpPr>
        <p:spPr>
          <a:xfrm>
            <a:off x="8555037" y="2100978"/>
            <a:ext cx="249220" cy="1301558"/>
          </a:xfrm>
          <a:prstGeom prst="rect">
            <a:avLst/>
          </a:prstGeom>
          <a:solidFill>
            <a:srgbClr val="7CA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B417782-8347-E234-FDE5-6E22F8F1D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3867150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257F6F-6A35-6ECC-46CF-50E7B71DB6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5875" y="2241550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25%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xmlns="" id="{2343ED6E-2B1F-454B-3098-41EBE1861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5423" y="2241532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73%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005D9F0A-54F3-4963-679A-D8E4C8B50D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7162" y="2282378"/>
            <a:ext cx="2557463" cy="10080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1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21" name="Текст 15">
            <a:extLst>
              <a:ext uri="{FF2B5EF4-FFF2-40B4-BE49-F238E27FC236}">
                <a16:creationId xmlns:a16="http://schemas.microsoft.com/office/drawing/2014/main" xmlns="" id="{170035A0-0B31-C022-6BA4-3D0C32EEA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668" y="3877441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19A0122A-412D-2757-0FAB-7E74819EF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55037" y="3877441"/>
            <a:ext cx="3014663" cy="2478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AF877-33A1-CEC1-E33C-E274C4BF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4D59809-9094-87CF-86AE-5550F85A2817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0CD2DB4-E675-16A2-0386-5C895B0D86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581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е из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EBA6451-CAA9-54DF-7F8E-23DFD9035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F7D65DC-4163-E9D1-EB67-2AE2EB9C9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8775" y="1557338"/>
            <a:ext cx="4895850" cy="47879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36E7FEF8-7932-EB2A-2EE8-482D110308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82A0907E-507E-3BA9-61AA-0F6E92802C97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08C94207-B46B-BA23-F5B6-E9DF0ED2FC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7185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большое из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0DBCBE3-AEB1-C438-E351-719E4F4F5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83225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AF5E8F1F-AD7D-CDB4-1ED5-B241C7025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8162" y="2010814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3FC187-8450-5F2C-FDB2-82B6A9F0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986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B7B9E16-938D-C728-51E3-863543D7134E}"/>
              </a:ext>
            </a:extLst>
          </p:cNvPr>
          <p:cNvCxnSpPr>
            <a:cxnSpLocks/>
          </p:cNvCxnSpPr>
          <p:nvPr userDrawn="1"/>
        </p:nvCxnSpPr>
        <p:spPr>
          <a:xfrm>
            <a:off x="5653074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CBF138-CC1B-44B9-37C3-0E8C92B588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990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0DBCBE3-AEB1-C438-E351-719E4F4F5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8775" y="0"/>
            <a:ext cx="5483225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4492F5-6699-40CD-0EDC-3C92F8E3BC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604693E-4BC3-0A20-2D94-AF8A5E78F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2AC02F9-3C79-2860-4322-5520D3DEB471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2A74EEE-2F67-9B11-D363-8973DECDD8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138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50CEDF55-177B-8B07-62FA-566FCAC7134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28675" y="1052513"/>
            <a:ext cx="9686925" cy="48164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944D09A7-0F40-27E9-EE0A-69CE5E4EF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675" y="6054725"/>
            <a:ext cx="9686925" cy="60007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D5D4BFE-600B-EF3B-B7ED-F6CE0C980D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8848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AF5E8F1F-AD7D-CDB4-1ED5-B241C7025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41550"/>
            <a:ext cx="5364162" cy="41036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6E3C17F7-6F00-04ED-EAF4-D302641657B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708775" y="1223319"/>
            <a:ext cx="4895850" cy="5121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F04D2-6456-016E-B8A5-6BA4AE16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8B2D394-F697-6533-85CE-7E964C0A317F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xmlns="" id="{E63A514E-A691-0D47-4823-9D1D8755ED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087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6E3C17F7-6F00-04ED-EAF4-D302641657B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6612" y="2063578"/>
            <a:ext cx="10768013" cy="42816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BEB0FBD-8FA7-1141-4A2A-3844E23BE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42315"/>
            <a:ext cx="5367338" cy="755650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>
            <a:lvl1pPr>
              <a:defRPr/>
            </a:lvl1pPr>
          </a:lstStyle>
          <a:p>
            <a:r>
              <a:rPr lang="ru-RU" dirty="0"/>
              <a:t>Основной заголовок</a:t>
            </a:r>
            <a:br>
              <a:rPr lang="ru-RU" dirty="0"/>
            </a:br>
            <a:r>
              <a:rPr lang="ru-RU" dirty="0"/>
              <a:t>28 </a:t>
            </a:r>
            <a:r>
              <a:rPr lang="ru-RU" dirty="0" err="1"/>
              <a:t>пт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4F31D2-B69E-E082-3821-7C0AD092D59B}"/>
              </a:ext>
            </a:extLst>
          </p:cNvPr>
          <p:cNvCxnSpPr>
            <a:cxnSpLocks/>
          </p:cNvCxnSpPr>
          <p:nvPr userDrawn="1"/>
        </p:nvCxnSpPr>
        <p:spPr>
          <a:xfrm>
            <a:off x="824700" y="1600454"/>
            <a:ext cx="5379250" cy="0"/>
          </a:xfrm>
          <a:prstGeom prst="line">
            <a:avLst/>
          </a:prstGeom>
          <a:ln w="28575">
            <a:solidFill>
              <a:srgbClr val="7C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E0A7238-D5E7-3291-9ECF-89DAE95A0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>
            <a:lvl1pPr>
              <a:defRPr>
                <a:solidFill>
                  <a:srgbClr val="7CA4D7"/>
                </a:solidFill>
              </a:defRPr>
            </a:lvl1pPr>
          </a:lstStyle>
          <a:p>
            <a:fld id="{9EBE8E1F-87EB-4B3A-98A3-F85A167E51FC}" type="slidenum">
              <a:rPr lang="ru-RU" sz="1400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193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0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A662F60-4212-3DCC-38B7-31EB704FF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078" y="6209848"/>
            <a:ext cx="3703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A4D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BE8E1F-87EB-4B3A-98A3-F85A167E51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64EE87-A7DD-90B0-C177-F7999C172F0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r="72696"/>
          <a:stretch/>
        </p:blipFill>
        <p:spPr>
          <a:xfrm>
            <a:off x="11261102" y="427290"/>
            <a:ext cx="531951" cy="5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2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1" r:id="rId3"/>
    <p:sldLayoutId id="2147483650" r:id="rId4"/>
    <p:sldLayoutId id="2147483660" r:id="rId5"/>
    <p:sldLayoutId id="2147483671" r:id="rId6"/>
    <p:sldLayoutId id="2147483655" r:id="rId7"/>
    <p:sldLayoutId id="2147483663" r:id="rId8"/>
    <p:sldLayoutId id="2147483664" r:id="rId9"/>
    <p:sldLayoutId id="2147483665" r:id="rId10"/>
    <p:sldLayoutId id="2147483672" r:id="rId11"/>
    <p:sldLayoutId id="2147483667" r:id="rId12"/>
    <p:sldLayoutId id="2147483669" r:id="rId13"/>
    <p:sldLayoutId id="2147483670" r:id="rId14"/>
    <p:sldLayoutId id="2147483668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A662F60-4212-3DCC-38B7-31EB704FF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078" y="6209848"/>
            <a:ext cx="3703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A4D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BE8E1F-87EB-4B3A-98A3-F85A167E51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64EE87-A7DD-90B0-C177-F7999C172F0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r="72696"/>
          <a:stretch/>
        </p:blipFill>
        <p:spPr>
          <a:xfrm>
            <a:off x="11261102" y="427290"/>
            <a:ext cx="531951" cy="5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1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Admin\Desktop\&#1047;&#1072;&#1097;&#1080;&#1090;&#1072;%20&#1074;&#1082;&#1088;%2018.06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D59D2AB-8840-59EC-F6E8-8BF56CFEB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2317" y="1972153"/>
            <a:ext cx="7634378" cy="2087563"/>
          </a:xfrm>
        </p:spPr>
        <p:txBody>
          <a:bodyPr>
            <a:normAutofit/>
          </a:bodyPr>
          <a:lstStyle/>
          <a:p>
            <a:pPr marL="236520" indent="-236520" algn="ctr">
              <a:lnSpc>
                <a:spcPct val="95000"/>
              </a:lnSpc>
              <a:spcBef>
                <a:spcPts val="1400"/>
              </a:spcBef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Цикл </a:t>
            </a:r>
            <a:r>
              <a:rPr lang="ru-RU" sz="4400" b="1" spc="-1" dirty="0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подкастов </a:t>
            </a:r>
            <a:endParaRPr lang="ru-RU" sz="4400" spc="-1" dirty="0">
              <a:latin typeface="Trebuchet MS" pitchFamily="34" charset="0"/>
              <a:cs typeface="Times New Roman" pitchFamily="18" charset="0"/>
            </a:endParaRPr>
          </a:p>
          <a:p>
            <a:pPr marL="236520" indent="-236520" algn="ctr">
              <a:lnSpc>
                <a:spcPct val="95000"/>
              </a:lnSpc>
              <a:spcBef>
                <a:spcPts val="1400"/>
              </a:spcBef>
              <a:tabLst>
                <a:tab pos="0" algn="l"/>
              </a:tabLst>
            </a:pPr>
            <a:r>
              <a:rPr lang="ru-RU" sz="4400" b="1" spc="-1" dirty="0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«</a:t>
            </a:r>
            <a:r>
              <a:rPr lang="ru-RU" sz="4400" b="1" spc="-1" dirty="0" err="1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СВОи</a:t>
            </a:r>
            <a:r>
              <a:rPr lang="ru-RU" sz="4400" b="1" spc="-1" dirty="0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 Герои»</a:t>
            </a:r>
            <a:r>
              <a:rPr lang="ru-RU" b="1" spc="-1" dirty="0">
                <a:solidFill>
                  <a:srgbClr val="FFFFFF"/>
                </a:solidFill>
                <a:latin typeface="Trebuchet MS" pitchFamily="34" charset="0"/>
                <a:ea typeface="ＭＳ Ｐゴシック"/>
                <a:cs typeface="Times New Roman" pitchFamily="18" charset="0"/>
              </a:rPr>
              <a:t> </a:t>
            </a:r>
            <a:endParaRPr lang="ru-RU" spc="-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FE1186-FA7F-2EA7-89D1-27F1C3116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  <a:cs typeface="Segoe UI Semibold" panose="020B0702040204020203" pitchFamily="34" charset="0"/>
              </a:rPr>
              <a:t>Тамбов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10</a:t>
            </a:fld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3427" y="863443"/>
            <a:ext cx="4075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Подготовка ко 2 этапу</a:t>
            </a:r>
            <a:endParaRPr lang="ru-RU" sz="2800" spc="-1" dirty="0">
              <a:latin typeface="Trebuchet MS" pitchFamily="34" charset="0"/>
            </a:endParaRPr>
          </a:p>
        </p:txBody>
      </p:sp>
      <p:pic>
        <p:nvPicPr>
          <p:cNvPr id="6" name="Рисунок 15"/>
          <p:cNvPicPr/>
          <p:nvPr/>
        </p:nvPicPr>
        <p:blipFill>
          <a:blip r:embed="rId2"/>
          <a:stretch/>
        </p:blipFill>
        <p:spPr>
          <a:xfrm>
            <a:off x="1003178" y="1792773"/>
            <a:ext cx="4680000" cy="285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tretch/>
        </p:blipFill>
        <p:spPr>
          <a:xfrm>
            <a:off x="6320379" y="1784146"/>
            <a:ext cx="4865262" cy="285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/>
          <p:nvPr/>
        </p:nvSpPr>
        <p:spPr>
          <a:xfrm>
            <a:off x="539999" y="5040000"/>
            <a:ext cx="10484559" cy="13090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algn="just">
              <a:lnSpc>
                <a:spcPct val="15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Посещение студентами</a:t>
            </a: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b="1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Филиала </a:t>
            </a:r>
            <a:r>
              <a:rPr lang="ru-RU" b="1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Фонда Защитники Отечества по Тамбовской </a:t>
            </a:r>
            <a:r>
              <a:rPr lang="ru-RU" b="1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области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 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знакомство с героем следующего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выпуска.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3" name="Rectangle 4"/>
          <p:cNvSpPr/>
          <p:nvPr/>
        </p:nvSpPr>
        <p:spPr>
          <a:xfrm>
            <a:off x="854117" y="818573"/>
            <a:ext cx="5218879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  2 этап</a:t>
            </a:r>
            <a:endParaRPr lang="ru-RU" sz="2800" b="0" strike="noStrike" spc="-1" dirty="0">
              <a:latin typeface="DejaVu Sans"/>
            </a:endParaRPr>
          </a:p>
        </p:txBody>
      </p:sp>
      <p:pic>
        <p:nvPicPr>
          <p:cNvPr id="5" name="Рисунок 17"/>
          <p:cNvPicPr/>
          <p:nvPr/>
        </p:nvPicPr>
        <p:blipFill>
          <a:blip r:embed="rId2"/>
          <a:stretch/>
        </p:blipFill>
        <p:spPr>
          <a:xfrm>
            <a:off x="1193962" y="1848713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1"/>
          <p:cNvPicPr/>
          <p:nvPr/>
        </p:nvPicPr>
        <p:blipFill>
          <a:blip r:embed="rId3"/>
          <a:stretch/>
        </p:blipFill>
        <p:spPr>
          <a:xfrm>
            <a:off x="6653251" y="1883219"/>
            <a:ext cx="4183200" cy="468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3"/>
          <p:cNvSpPr/>
          <p:nvPr/>
        </p:nvSpPr>
        <p:spPr>
          <a:xfrm>
            <a:off x="1062570" y="5345981"/>
            <a:ext cx="5742912" cy="1181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Запись подкаста </a:t>
            </a: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«Участники 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спецоперации — люди чести, совести, 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мужества»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с </a:t>
            </a: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участником СВО, ветераном боевых 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действий Николаем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Артёмовым.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5" name="Rectangle 5"/>
          <p:cNvSpPr/>
          <p:nvPr/>
        </p:nvSpPr>
        <p:spPr>
          <a:xfrm>
            <a:off x="890006" y="848786"/>
            <a:ext cx="5321013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Подготовка к записи</a:t>
            </a:r>
            <a:endParaRPr lang="ru-RU" sz="2800" b="0" strike="noStrike" spc="-1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59" y="2016815"/>
            <a:ext cx="5760000" cy="430634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Вопросы для приглашенного гостя</a:t>
            </a: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1. Расскажите о своей гражданской жизни до военной карьеры.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2. Когда Вы поняли, что ваше место среди участников СВО?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3. За что Вы получили награды? Какая для Вас самая значимая медаль?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4. Ходят разные слухи о поддержке стороны врага, подтвердите или опровергните эту информацию.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5. Как к Вам относилось мирное население во время пребывания за ленточкой?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6. Как обстоят дела с продовольствием для солдат?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7. Расскажите о боевых действиях в Сирии.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8. Чем бы хотелось заниматься в мирной жизни?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7" name="Рисунок 10"/>
          <p:cNvPicPr/>
          <p:nvPr/>
        </p:nvPicPr>
        <p:blipFill>
          <a:blip r:embed="rId2"/>
          <a:srcRect l="10746"/>
          <a:stretch/>
        </p:blipFill>
        <p:spPr>
          <a:xfrm>
            <a:off x="7177177" y="1723516"/>
            <a:ext cx="4309173" cy="3038264"/>
          </a:xfrm>
          <a:prstGeom prst="rect">
            <a:avLst/>
          </a:prstGeom>
          <a:ln w="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14688" y="4990183"/>
            <a:ext cx="4680000" cy="112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Николай </a:t>
            </a:r>
            <a:r>
              <a:rPr lang="ru-RU" sz="1400" b="1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Артёмов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 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 СВО, ветеран боевых действий в Сирии, старший 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сержант.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0" strike="noStrike" spc="-1" dirty="0">
              <a:latin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3" name="Rectangle 4"/>
          <p:cNvSpPr/>
          <p:nvPr/>
        </p:nvSpPr>
        <p:spPr>
          <a:xfrm>
            <a:off x="854117" y="818573"/>
            <a:ext cx="5218879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3 </a:t>
            </a: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этап</a:t>
            </a:r>
            <a:endParaRPr lang="ru-RU" sz="2800" b="0" strike="noStrike" spc="-1" dirty="0">
              <a:latin typeface="DejaVu Sans"/>
            </a:endParaRPr>
          </a:p>
        </p:txBody>
      </p:sp>
      <p:pic>
        <p:nvPicPr>
          <p:cNvPr id="5" name="Рисунок 16"/>
          <p:cNvPicPr/>
          <p:nvPr/>
        </p:nvPicPr>
        <p:blipFill>
          <a:blip r:embed="rId2"/>
          <a:stretch/>
        </p:blipFill>
        <p:spPr>
          <a:xfrm>
            <a:off x="982818" y="1948958"/>
            <a:ext cx="5128920" cy="288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4"/>
          <p:cNvPicPr/>
          <p:nvPr/>
        </p:nvPicPr>
        <p:blipFill>
          <a:blip r:embed="rId3"/>
          <a:stretch/>
        </p:blipFill>
        <p:spPr>
          <a:xfrm>
            <a:off x="6974181" y="1871320"/>
            <a:ext cx="3642480" cy="436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/>
          <p:nvPr/>
        </p:nvSpPr>
        <p:spPr>
          <a:xfrm>
            <a:off x="854117" y="5186817"/>
            <a:ext cx="5652273" cy="136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Запись подкаста </a:t>
            </a: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«Пример силы и мужества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для подрастающего поколения»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</a:t>
            </a: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участником СВО, кавалером ордена Мужества, студентом 4 курса ТГУ имени Г.Р. 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Державина Денисом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Воротниковым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3" name="Rectangle 5"/>
          <p:cNvSpPr/>
          <p:nvPr/>
        </p:nvSpPr>
        <p:spPr>
          <a:xfrm>
            <a:off x="890006" y="848786"/>
            <a:ext cx="5321013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Подготовка к записи</a:t>
            </a:r>
            <a:endParaRPr lang="ru-RU" sz="2800" b="0" strike="noStrike" spc="-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45" y="1855223"/>
            <a:ext cx="6300000" cy="469222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Вопросы для приглашенного гостя: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9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1. Денис, что заставило тебя пойти на специальную военную операцию?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2. Как на твое решение отреагировала семья?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3. В каких войсках ты служил? В чём заключалась твоя служба?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4. Что тебе помогало поддерживать боевой дух?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5. Есть ли среди солдат определенные суеверия и приметы?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6. Мы знаем, что в июле 2022 года ты был награжден государственной наградой — медалью «За отвагу», а недавно глава области вручил тебе высокую государственную награду «Орден Мужества». За что ты получил эти награды?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7. Изменились ли твои жизненные взгляды и ценности после возвращения со специальной военной операции?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8. Какие установки и ценности, на твой взгляд, необходимо сегодня формировать у молодёжи?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9. Какие планы и мечты сейчас у тебя в мирной жизни?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10. Денис, что бы ты хотел сказать студентам Державинского?</a:t>
            </a: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6" name="Рисунок 12"/>
          <p:cNvPicPr/>
          <p:nvPr/>
        </p:nvPicPr>
        <p:blipFill>
          <a:blip r:embed="rId2"/>
          <a:stretch/>
        </p:blipFill>
        <p:spPr>
          <a:xfrm>
            <a:off x="7246189" y="1656816"/>
            <a:ext cx="4471676" cy="29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68686" y="4892953"/>
            <a:ext cx="4680000" cy="130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Денис Воротников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 СВО, студент 4 курса Державинского университета, награждён государственной наградой Российской Федерации «Орден Мужества»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15</a:t>
            </a:fld>
            <a:endParaRPr lang="ru-RU" sz="1400" dirty="0"/>
          </a:p>
        </p:txBody>
      </p:sp>
      <p:sp>
        <p:nvSpPr>
          <p:cNvPr id="5" name="Rectangle 4"/>
          <p:cNvSpPr/>
          <p:nvPr/>
        </p:nvSpPr>
        <p:spPr>
          <a:xfrm>
            <a:off x="854117" y="818573"/>
            <a:ext cx="5218879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  </a:t>
            </a:r>
            <a:r>
              <a:rPr lang="ru-RU" sz="2800" b="1" spc="-1" dirty="0" smtClean="0">
                <a:solidFill>
                  <a:srgbClr val="002060"/>
                </a:solidFill>
                <a:latin typeface="Segoe UI"/>
                <a:ea typeface="Verdana"/>
              </a:rPr>
              <a:t>4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 </a:t>
            </a: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этап</a:t>
            </a:r>
            <a:endParaRPr lang="ru-RU" sz="2800" b="0" strike="noStrike" spc="-1" dirty="0">
              <a:latin typeface="DejaVu San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635" t="24547" r="16271" b="30827"/>
          <a:stretch/>
        </p:blipFill>
        <p:spPr>
          <a:xfrm>
            <a:off x="828238" y="1929674"/>
            <a:ext cx="5219640" cy="305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 l="31003" t="21917" r="42139" b="31282"/>
          <a:stretch/>
        </p:blipFill>
        <p:spPr>
          <a:xfrm>
            <a:off x="7126213" y="1711455"/>
            <a:ext cx="4039560" cy="419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8"/>
          <p:cNvSpPr/>
          <p:nvPr/>
        </p:nvSpPr>
        <p:spPr>
          <a:xfrm>
            <a:off x="828238" y="5103034"/>
            <a:ext cx="5859123" cy="124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Запись подкаста </a:t>
            </a:r>
            <a:r>
              <a:rPr lang="ru-RU" sz="18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«Героями гордится Россия»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ветераном </a:t>
            </a: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СВО, подполковником морской пехоты, кавалером двух орденов Мужества и медали «За Отвагу», участником президентской программы подготовки кадров «Время героев</a:t>
            </a:r>
            <a:r>
              <a:rPr lang="ru-RU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 Константином </a:t>
            </a:r>
            <a:r>
              <a:rPr lang="ru-RU" sz="1800" b="0" strike="noStrike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Кутейниковым</a:t>
            </a:r>
            <a:endParaRPr lang="ru-RU" sz="18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3" name="Rectangle 5"/>
          <p:cNvSpPr/>
          <p:nvPr/>
        </p:nvSpPr>
        <p:spPr>
          <a:xfrm>
            <a:off x="700225" y="883292"/>
            <a:ext cx="5321013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Подготовка к записи</a:t>
            </a:r>
            <a:endParaRPr lang="ru-RU" sz="2800" b="0" strike="noStrike" spc="-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288" y="1812091"/>
            <a:ext cx="5957031" cy="518393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Вопросы для приглашенного гостя: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1.  Как Вы выбрали такую непростую профессию?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2. Чем Вы занимались во время своей службы в зоне СВО?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3. Расскажите, пожалуйста, за что Вы получили высокие награды?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4. Больше всего участникам боевых действий хочется вернуться домой к родным и близким, но чего, казалось бы, совершенно обыденного не хватало Вам больше всего во время участия в СВО? 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5. Расскажите о своем участии в программе «Время Героев»?  Что это за программа и почему Вы решили в ней участвовать?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6. Планируете ли Вы связать свою государственную службу с Тамбовским регионом?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7. Есть ли у вас интересы и увлечения, которые Вы пронесли через всю жизнь? 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8. Как Вы считаете, что необходимо соблюдать в целях правильного воспитания молодежи и формирования у них патриотических и духовных ценностей? 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9. Константин Александрович, в чем Вы видите свою дальнейшую жизнь? Свою роль в жизни общества, нашей страны?</a:t>
            </a:r>
            <a:endParaRPr lang="ru-RU" sz="1400" b="0" strike="noStrike" spc="-1" dirty="0">
              <a:solidFill>
                <a:srgbClr val="00206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buNone/>
              <a:tabLst>
                <a:tab pos="0" algn="l"/>
              </a:tabLst>
            </a:pPr>
            <a:endParaRPr lang="ru-RU" sz="1300" b="0" strike="noStrike" spc="-1" dirty="0">
              <a:solidFill>
                <a:srgbClr val="002060"/>
              </a:solidFill>
              <a:latin typeface="DejaVu Sans"/>
              <a:ea typeface="Noto San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6797615" y="1794020"/>
            <a:ext cx="4529622" cy="3131662"/>
          </a:xfrm>
          <a:prstGeom prst="rect">
            <a:avLst/>
          </a:prstGeom>
          <a:ln w="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43180" y="5100414"/>
            <a:ext cx="4680000" cy="130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Константин Кутейников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ветеран СВО, подполковник морской пехоты, кавалер двух орденов Мужества и медали «За Отвагу», участник президентской программы подготовки кадров «Время героев</a:t>
            </a:r>
            <a:r>
              <a:rPr lang="ru-RU" sz="1400" b="0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».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6" name="Rectangle 9"/>
          <p:cNvSpPr/>
          <p:nvPr/>
        </p:nvSpPr>
        <p:spPr>
          <a:xfrm>
            <a:off x="793732" y="781573"/>
            <a:ext cx="5650200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Trebuchet MS" pitchFamily="34" charset="0"/>
                <a:ea typeface="Verdana"/>
              </a:rPr>
              <a:t>  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Фрагменты выпусков</a:t>
            </a:r>
            <a:endParaRPr lang="ru-RU" sz="2800" b="0" strike="noStrike" spc="-1" dirty="0">
              <a:latin typeface="Trebuchet MS" pitchFamily="34" charset="0"/>
            </a:endParaRPr>
          </a:p>
        </p:txBody>
      </p:sp>
      <p:pic>
        <p:nvPicPr>
          <p:cNvPr id="7" name="Защита вкр 18.06.mp4">
            <a:hlinkClick r:id="" action="ppaction://media"/>
          </p:cNvPr>
          <p:cNvPicPr>
            <a:picLocks noGrp="1" noRot="1" noChangeAspect="1"/>
          </p:cNvPicPr>
          <p:nvPr>
            <p:ph sz="quarter" idx="18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1435" y="1882924"/>
            <a:ext cx="10360324" cy="450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5" name="Rectangle 2"/>
          <p:cNvSpPr/>
          <p:nvPr/>
        </p:nvSpPr>
        <p:spPr>
          <a:xfrm>
            <a:off x="819248" y="772407"/>
            <a:ext cx="5469409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</a:t>
            </a:r>
            <a:r>
              <a:rPr lang="ru-RU" sz="2800" b="1" strike="noStrike" spc="-1" dirty="0">
                <a:solidFill>
                  <a:srgbClr val="002060"/>
                </a:solidFill>
                <a:latin typeface="Trebuchet MS" pitchFamily="34" charset="0"/>
                <a:ea typeface="Verdana"/>
              </a:rPr>
              <a:t>Участие в проектах</a:t>
            </a:r>
            <a:endParaRPr lang="ru-RU" sz="2600" b="0" strike="noStrike" spc="-1" dirty="0">
              <a:latin typeface="Trebuchet MS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ru-RU" sz="2600" b="0" strike="noStrike" spc="-1" dirty="0">
              <a:latin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</a:t>
            </a:r>
            <a:endParaRPr lang="ru-RU" sz="2600" b="0" strike="noStrike" spc="-1" dirty="0">
              <a:latin typeface="DejaVu San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14015"/>
          <a:stretch/>
        </p:blipFill>
        <p:spPr>
          <a:xfrm>
            <a:off x="974567" y="3578314"/>
            <a:ext cx="4416120" cy="284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tretch/>
        </p:blipFill>
        <p:spPr>
          <a:xfrm>
            <a:off x="6454938" y="1816140"/>
            <a:ext cx="4680000" cy="263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9947" y="1730787"/>
            <a:ext cx="5488710" cy="14015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2024 студенты встретились с участником специальной военной операции Сергеем 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Боглачевым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презентации проекта Державинского 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Герои»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получившего 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грантовую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поддержку от Правительства Тамбовской 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1619" y="4740688"/>
            <a:ext cx="5155459" cy="146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В октябре 2024 года «Цикл подкастов «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СВОи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Герои» был представлен на конкурсе 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медиаобразовательных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проектов Всероссийского форума 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медиаволонтеров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«Живи со смыслом. Вся Россия»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, где по результату голосований получил 1 место.</a:t>
            </a: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19</a:t>
            </a:fld>
            <a:endParaRPr lang="ru-RU" sz="1400" dirty="0"/>
          </a:p>
        </p:txBody>
      </p:sp>
      <p:sp>
        <p:nvSpPr>
          <p:cNvPr id="5" name="Rectangle 10"/>
          <p:cNvSpPr/>
          <p:nvPr/>
        </p:nvSpPr>
        <p:spPr>
          <a:xfrm>
            <a:off x="865453" y="784938"/>
            <a:ext cx="5371446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</a:t>
            </a:r>
            <a:r>
              <a:rPr lang="ru-RU" sz="2800" b="1" strike="noStrike" spc="-1" dirty="0">
                <a:solidFill>
                  <a:srgbClr val="002060"/>
                </a:solidFill>
                <a:latin typeface="Trebuchet MS" pitchFamily="34" charset="0"/>
                <a:ea typeface="Verdana"/>
              </a:rPr>
              <a:t>Участие в проектах</a:t>
            </a:r>
            <a:endParaRPr lang="ru-RU" sz="2600" b="0" strike="noStrike" spc="-1" dirty="0">
              <a:latin typeface="Trebuchet MS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ru-RU" sz="2600" b="0" strike="noStrike" spc="-1" dirty="0">
              <a:latin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</a:t>
            </a:r>
            <a:endParaRPr lang="ru-RU" sz="2600" b="0" strike="noStrike" spc="-1" dirty="0">
              <a:latin typeface="DejaVu San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449340" y="3355635"/>
            <a:ext cx="4056120" cy="30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/>
        </p:blipFill>
        <p:spPr>
          <a:xfrm>
            <a:off x="6570585" y="1683551"/>
            <a:ext cx="4449240" cy="296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49775" y="1645499"/>
            <a:ext cx="5334938" cy="140549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2024 года в 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strike="noStrike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Стромов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центре» 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защита проектных работ студентов Державинского, выполненных по социальному заказу НКО и органов власти в рамках модуля «Обучение служением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8742" y="4876635"/>
            <a:ext cx="4654832" cy="14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2025 года </a:t>
            </a:r>
            <a:r>
              <a:rPr lang="ru-RU" b="0" strike="noStrike" spc="-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0" strike="noStrike" spc="-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подкастов 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Герои» приняли участие в презентации регионального проекта 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</a:t>
            </a:r>
            <a:r>
              <a:rPr lang="ru-RU" b="1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социальной адаптации общества к возвращению участников 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CE86282-41E2-EB1D-FB0D-800F7C7F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642315"/>
            <a:ext cx="8005463" cy="7556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Обучение служением. Проект «</a:t>
            </a:r>
            <a:r>
              <a:rPr lang="ru-RU" b="1" dirty="0" err="1">
                <a:solidFill>
                  <a:srgbClr val="002060"/>
                </a:solidFill>
                <a:latin typeface="Trebuchet MS" pitchFamily="34" charset="0"/>
              </a:rPr>
              <a:t>СВОи</a:t>
            </a:r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 Герои»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C669A4-05C6-D769-C146-6F7616CB67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6149" r="7696"/>
          <a:stretch/>
        </p:blipFill>
        <p:spPr>
          <a:xfrm>
            <a:off x="900000" y="1980000"/>
            <a:ext cx="1800000" cy="21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9"/>
          <p:cNvSpPr/>
          <p:nvPr/>
        </p:nvSpPr>
        <p:spPr>
          <a:xfrm>
            <a:off x="360000" y="4671000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Зобнин Даниил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Дмитриевич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7286" t="3968" r="32475"/>
          <a:stretch/>
        </p:blipFill>
        <p:spPr>
          <a:xfrm>
            <a:off x="3541796" y="1940373"/>
            <a:ext cx="1762560" cy="224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 l="6894" t="2314" r="71539" b="68808"/>
          <a:stretch/>
        </p:blipFill>
        <p:spPr>
          <a:xfrm>
            <a:off x="9187920" y="1954121"/>
            <a:ext cx="1626480" cy="21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/>
          <p:nvPr/>
        </p:nvSpPr>
        <p:spPr>
          <a:xfrm>
            <a:off x="3095660" y="4653748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Долотцев Артур </a:t>
            </a: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Алексеевич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sp>
        <p:nvSpPr>
          <p:cNvPr id="12" name="TextBox 11"/>
          <p:cNvSpPr/>
          <p:nvPr/>
        </p:nvSpPr>
        <p:spPr>
          <a:xfrm>
            <a:off x="5891705" y="4628241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Мустафин Тимур 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Русланович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8545" y="4551201"/>
            <a:ext cx="2676240" cy="97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 dirty="0" err="1">
                <a:solidFill>
                  <a:srgbClr val="002060"/>
                </a:solidFill>
                <a:latin typeface="Segoe UI"/>
                <a:ea typeface="Verdana"/>
              </a:rPr>
              <a:t>Митронина</a:t>
            </a: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Дарья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Михайловна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pic>
        <p:nvPicPr>
          <p:cNvPr id="22530" name="Picture 2" descr="https://sun9-19.userapi.com/impg/kMJLPetUq2VTQw8CD6ThhrDbHjqRll7kcsO4lg/lokpiVpJRu8.jpg?size=886x1315&amp;quality=95&amp;sign=138d110ab3489abf3b20f00fdc95e1d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220" y="1897811"/>
            <a:ext cx="1551849" cy="230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57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20</a:t>
            </a:fld>
            <a:endParaRPr lang="ru-RU" sz="1400" dirty="0"/>
          </a:p>
        </p:txBody>
      </p:sp>
      <p:sp>
        <p:nvSpPr>
          <p:cNvPr id="5" name="Rectangle 2"/>
          <p:cNvSpPr/>
          <p:nvPr/>
        </p:nvSpPr>
        <p:spPr>
          <a:xfrm>
            <a:off x="839242" y="837639"/>
            <a:ext cx="5276887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</a:t>
            </a:r>
            <a:r>
              <a:rPr lang="ru-RU" sz="2800" b="1" strike="noStrike" spc="-1" dirty="0">
                <a:solidFill>
                  <a:srgbClr val="002060"/>
                </a:solidFill>
                <a:latin typeface="Trebuchet MS" pitchFamily="34" charset="0"/>
                <a:ea typeface="Verdana"/>
              </a:rPr>
              <a:t>Достижения </a:t>
            </a:r>
            <a:endParaRPr lang="ru-RU" sz="2800" b="0" strike="noStrike" spc="-1" dirty="0">
              <a:latin typeface="Trebuchet MS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6908114" y="1121862"/>
            <a:ext cx="3801600" cy="538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9242" y="2069565"/>
            <a:ext cx="4833353" cy="371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риняли 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открытом фестивале социальной рекламы и </a:t>
            </a:r>
            <a:r>
              <a:rPr lang="ru-RU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медиаволонтерства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DobroMedia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организованным Российским государственным гуманитарным университетом при поддержке Министерства науки и высшего образования РФ, президентской платформы </a:t>
            </a:r>
            <a:endParaRPr lang="ru-RU" b="0" strike="noStrike" spc="-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страна возможностей» </a:t>
            </a:r>
            <a:endParaRPr lang="ru-RU" b="0" strike="noStrike" spc="-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детско-юношеского центра.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BC6D67C-829D-7816-2CC0-824216C29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249357"/>
            <a:ext cx="10394269" cy="3226993"/>
          </a:xfrm>
        </p:spPr>
        <p:txBody>
          <a:bodyPr>
            <a:noAutofit/>
          </a:bodyPr>
          <a:lstStyle/>
          <a:p>
            <a:r>
              <a:rPr lang="ru-RU" sz="2400" dirty="0"/>
              <a:t>привлекает </a:t>
            </a:r>
            <a:r>
              <a:rPr lang="ru-RU" sz="2400" dirty="0" smtClean="0"/>
              <a:t>студентов-журналистов к </a:t>
            </a:r>
            <a:r>
              <a:rPr lang="ru-RU" sz="2400" dirty="0"/>
              <a:t>участию в служении, направленном на достижение социально значимых целей; </a:t>
            </a:r>
            <a:endParaRPr lang="ru-RU" sz="2400" dirty="0" smtClean="0"/>
          </a:p>
          <a:p>
            <a:r>
              <a:rPr lang="ru-RU" sz="2400" dirty="0" smtClean="0"/>
              <a:t>воспитывает </a:t>
            </a:r>
            <a:r>
              <a:rPr lang="ru-RU" sz="2400" dirty="0"/>
              <a:t>у студентов чувство сопричастности к достижению высших целей, общности и гражданской идентичности; </a:t>
            </a:r>
            <a:endParaRPr lang="ru-RU" sz="2400" dirty="0" smtClean="0"/>
          </a:p>
          <a:p>
            <a:r>
              <a:rPr lang="ru-RU" sz="2400" dirty="0" smtClean="0"/>
              <a:t>прививает </a:t>
            </a:r>
            <a:r>
              <a:rPr lang="ru-RU" sz="2400" dirty="0"/>
              <a:t>традиционные для российского </a:t>
            </a:r>
            <a:r>
              <a:rPr lang="ru-RU" sz="2400" dirty="0" smtClean="0"/>
              <a:t>государства нравственные ценности; </a:t>
            </a:r>
          </a:p>
          <a:p>
            <a:r>
              <a:rPr lang="ru-RU" sz="2400" dirty="0" smtClean="0"/>
              <a:t>формирует </a:t>
            </a:r>
            <a:r>
              <a:rPr lang="ru-RU" sz="2400" dirty="0"/>
              <a:t>у будущих журналистов профессиональные компетенции в условиях полного производственного цикла выпуска периодического средства массовой информации.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FE0D0E-31E2-901B-8434-CD8C8640EC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Тамбов 2025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9788" y="1174372"/>
            <a:ext cx="662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Обучение служением. Проект «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СВОи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Герои»</a:t>
            </a:r>
          </a:p>
        </p:txBody>
      </p:sp>
    </p:spTree>
    <p:extLst>
      <p:ext uri="{BB962C8B-B14F-4D97-AF65-F5344CB8AC3E}">
        <p14:creationId xmlns:p14="http://schemas.microsoft.com/office/powerpoint/2010/main" xmlns="" val="146272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DE917A-39AA-966C-89C1-6F338B8D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3CD83B5-6A3A-9E54-C5A8-D4765581B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Trebuchet MS" pitchFamily="34" charset="0"/>
                <a:ea typeface="Segoe UI Black" panose="020B0A02040204020203" pitchFamily="34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Trebuchet MS" pitchFamily="34" charset="0"/>
              <a:ea typeface="Segoe UI Black" panose="020B0A02040204020203" pitchFamily="34" charset="0"/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9510BE-591F-D9BA-1325-7F42A9DC7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  <a:cs typeface="Segoe UI Semibold" panose="020B0702040204020203" pitchFamily="34" charset="0"/>
              </a:rPr>
              <a:t>Тамбов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84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CE86282-41E2-EB1D-FB0D-800F7C7F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642315"/>
            <a:ext cx="7953706" cy="7556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Обучение служением. Проект «</a:t>
            </a:r>
            <a:r>
              <a:rPr lang="ru-RU" b="1" dirty="0" err="1">
                <a:solidFill>
                  <a:srgbClr val="002060"/>
                </a:solidFill>
                <a:latin typeface="Trebuchet MS" pitchFamily="34" charset="0"/>
              </a:rPr>
              <a:t>СВОи</a:t>
            </a:r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 Герои»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C669A4-05C6-D769-C146-6F7616CB67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3</a:t>
            </a:fld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2077" t="7881" r="34701" b="36559"/>
          <a:stretch/>
        </p:blipFill>
        <p:spPr>
          <a:xfrm>
            <a:off x="1019975" y="1997253"/>
            <a:ext cx="1672200" cy="218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7689"/>
          <a:stretch/>
        </p:blipFill>
        <p:spPr>
          <a:xfrm>
            <a:off x="3728242" y="2023131"/>
            <a:ext cx="175896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9034" t="15720" r="6065" b="12509"/>
          <a:stretch/>
        </p:blipFill>
        <p:spPr>
          <a:xfrm>
            <a:off x="6618023" y="2038734"/>
            <a:ext cx="1626480" cy="206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/>
          <p:cNvSpPr/>
          <p:nvPr/>
        </p:nvSpPr>
        <p:spPr>
          <a:xfrm>
            <a:off x="456827" y="4567483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Матвеева Дарья</a:t>
            </a:r>
            <a:endParaRPr lang="ru-RU" sz="1700" b="0" strike="noStrike" spc="-1" dirty="0">
              <a:latin typeface="DejaVu Sans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Геннадьевна</a:t>
            </a:r>
            <a:endParaRPr lang="ru-RU" sz="1700" b="0" strike="noStrike" spc="-1" dirty="0">
              <a:latin typeface="DejaVu Sans"/>
            </a:endParaRPr>
          </a:p>
        </p:txBody>
      </p:sp>
      <p:sp>
        <p:nvSpPr>
          <p:cNvPr id="10" name="TextBox 2"/>
          <p:cNvSpPr/>
          <p:nvPr/>
        </p:nvSpPr>
        <p:spPr>
          <a:xfrm>
            <a:off x="3251037" y="4576110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err="1">
                <a:solidFill>
                  <a:srgbClr val="002060"/>
                </a:solidFill>
                <a:latin typeface="Segoe UI"/>
                <a:ea typeface="Verdana"/>
              </a:rPr>
              <a:t>Годкина</a:t>
            </a: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Дарья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Андреевна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sp>
        <p:nvSpPr>
          <p:cNvPr id="11" name="TextBox 3"/>
          <p:cNvSpPr/>
          <p:nvPr/>
        </p:nvSpPr>
        <p:spPr>
          <a:xfrm>
            <a:off x="6016958" y="4576109"/>
            <a:ext cx="2791800" cy="561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err="1">
                <a:solidFill>
                  <a:srgbClr val="002060"/>
                </a:solidFill>
                <a:latin typeface="Segoe UI"/>
                <a:ea typeface="Verdana"/>
              </a:rPr>
              <a:t>Жалнина</a:t>
            </a:r>
            <a:r>
              <a:rPr lang="ru-RU" sz="17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Вероника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/>
                <a:ea typeface="Verdana"/>
              </a:rPr>
              <a:t>Андреевна</a:t>
            </a:r>
            <a:endParaRPr lang="ru-RU" sz="1700" b="0" strike="noStrike" spc="-1" dirty="0">
              <a:solidFill>
                <a:srgbClr val="002060"/>
              </a:solidFill>
              <a:latin typeface="DejaVu Sans"/>
            </a:endParaRPr>
          </a:p>
        </p:txBody>
      </p:sp>
      <p:pic>
        <p:nvPicPr>
          <p:cNvPr id="21506" name="Picture 2" descr="https://sun9-60.userapi.com/impg/Zebe6jBJg5jm5JPeNssbIp3-4Y0hbaaeZfQuUw/sLxjJNwhYus.jpg?size=521x537&amp;quality=95&amp;sign=c111ebae24466c17ddfc47dd8ba1dcc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2710" y="2044461"/>
            <a:ext cx="2016499" cy="207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"/>
          <p:cNvSpPr/>
          <p:nvPr/>
        </p:nvSpPr>
        <p:spPr>
          <a:xfrm>
            <a:off x="8998822" y="4573233"/>
            <a:ext cx="2791800" cy="1032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700" b="1" strike="noStrike" spc="-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Серова Светлана Александровна</a:t>
            </a:r>
          </a:p>
          <a:p>
            <a:pPr algn="ctr">
              <a:lnSpc>
                <a:spcPct val="90000"/>
              </a:lnSpc>
              <a:buNone/>
            </a:pPr>
            <a:endParaRPr lang="ru-RU" sz="1700" b="1" spc="-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700" b="1" spc="-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</a:t>
            </a:r>
            <a:r>
              <a:rPr lang="ru-RU" sz="1700" b="1" strike="noStrike" spc="-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аучный руководитель</a:t>
            </a:r>
            <a:r>
              <a:rPr lang="ru-RU" sz="1700" b="1" strike="noStrike" spc="-1" dirty="0" smtClean="0">
                <a:solidFill>
                  <a:srgbClr val="002060"/>
                </a:solidFill>
                <a:latin typeface="DejaVu Sans"/>
              </a:rPr>
              <a:t> </a:t>
            </a:r>
            <a:endParaRPr lang="ru-RU" sz="1700" b="1" strike="noStrike" spc="-1" dirty="0">
              <a:solidFill>
                <a:srgbClr val="002060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56E5D47-DCCC-A868-142F-7FF93721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36" y="574329"/>
            <a:ext cx="8498307" cy="755650"/>
          </a:xfrm>
        </p:spPr>
        <p:txBody>
          <a:bodyPr anchor="b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Обучение служением. </a:t>
            </a:r>
            <a:b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Проект «</a:t>
            </a:r>
            <a:r>
              <a:rPr lang="ru-RU" dirty="0" err="1" smtClean="0">
                <a:solidFill>
                  <a:srgbClr val="002060"/>
                </a:solidFill>
                <a:latin typeface="Trebuchet MS" pitchFamily="34" charset="0"/>
              </a:rPr>
              <a:t>СВОи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 Герои»</a:t>
            </a:r>
            <a:endParaRPr lang="ru-RU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4547B98-386F-FA38-9D82-12CAFFA144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4</a:t>
            </a:fld>
            <a:endParaRPr lang="ru-RU" sz="1400" dirty="0"/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xmlns="" id="{220145F7-66EA-EB62-C62D-61F60B167DAD}"/>
              </a:ext>
            </a:extLst>
          </p:cNvPr>
          <p:cNvSpPr txBox="1">
            <a:spLocks/>
          </p:cNvSpPr>
          <p:nvPr/>
        </p:nvSpPr>
        <p:spPr>
          <a:xfrm>
            <a:off x="693334" y="1131274"/>
            <a:ext cx="6973555" cy="1820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23D8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860" y="3885984"/>
            <a:ext cx="6099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школьников и студентов посредством интересных и доступных для молодежи форматов;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популяризация в сетевых средствах массовой информации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и студентов о героях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831657" y="1904623"/>
            <a:ext cx="5959825" cy="186350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добровольческих инициатив «Бумеранг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Защитники Отечества по Тамбовской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4 курса направления подготовки «Журналистика» ТГУ имени Г.Р. Державина.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23" y="4196671"/>
            <a:ext cx="3406688" cy="230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96" y="490218"/>
            <a:ext cx="3389670" cy="339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52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00" t="10235" r="2361" b="4993"/>
          <a:stretch/>
        </p:blipFill>
        <p:spPr>
          <a:xfrm>
            <a:off x="426800" y="432079"/>
            <a:ext cx="11363008" cy="571324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206718-E63C-55DB-40C9-3A2665D017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267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B6CB05B-999D-BFAB-D2C7-625BA773CA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192" y="2233127"/>
            <a:ext cx="5902656" cy="4186654"/>
          </a:xfrm>
        </p:spPr>
        <p:txBody>
          <a:bodyPr/>
          <a:lstStyle/>
          <a:p>
            <a:pPr>
              <a:buClr>
                <a:srgbClr val="023D83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дело неравнодушных»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журналистом, волонтёром группы «Все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Мещерской;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23D83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 «Участники спецоперации — люди чести, совести, мужества»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СВО, ветераном боевых действий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Артемовым;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23D83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 «Пример силы и мужества для подрастающего поколения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СВО, кавалером ордена Мужества, студентом 4 курса ТГУ имени Г.Р. Державина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Воротниковым;</a:t>
            </a:r>
          </a:p>
          <a:p>
            <a:pPr>
              <a:buClr>
                <a:srgbClr val="023D83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одкаст с ветераном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пехоты,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орденов Мужества и медали «За Отвагу»,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президентской программы подготовки кадров «Время героев»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Кутейниковым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23D83"/>
              </a:buClr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7500F8-4BC7-0C7F-AF79-0B2F4985C8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192" y="1865533"/>
            <a:ext cx="5364162" cy="73518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Вышло в свет четыре подкаста: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291E089-768F-3FFF-0489-53387023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2315"/>
            <a:ext cx="7624100" cy="755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Обучение служением. Проект «</a:t>
            </a:r>
            <a:r>
              <a:rPr lang="ru-RU" b="1" dirty="0" err="1">
                <a:solidFill>
                  <a:srgbClr val="002060"/>
                </a:solidFill>
                <a:latin typeface="Trebuchet MS" pitchFamily="34" charset="0"/>
              </a:rPr>
              <a:t>СВОи</a:t>
            </a:r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 Герои»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FC8393-9F75-22A1-153C-E43A9444B0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345238"/>
            <a:ext cx="370367" cy="365125"/>
          </a:xfrm>
        </p:spPr>
        <p:txBody>
          <a:bodyPr/>
          <a:lstStyle/>
          <a:p>
            <a:fld id="{9EBE8E1F-87EB-4B3A-98A3-F85A167E51FC}" type="slidenum">
              <a:rPr lang="ru-RU" sz="1400" smtClean="0"/>
              <a:pPr/>
              <a:t>6</a:t>
            </a:fld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839" r="8496"/>
          <a:stretch/>
        </p:blipFill>
        <p:spPr>
          <a:xfrm>
            <a:off x="6523875" y="2369421"/>
            <a:ext cx="5080750" cy="330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82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8291E089-768F-3FFF-0489-53387023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2315"/>
            <a:ext cx="7624100" cy="755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Техническая подготовка к съёмкам</a:t>
            </a:r>
            <a:endParaRPr lang="ru-RU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7412" name="Picture 4" descr="https://sun9-12.userapi.com/impg/CAFPkK6iIoioqQiZlNHEp5cmjPTiPC5bQwswNw/asPFnweLLrI.jpg?size=960x1280&amp;quality=96&amp;sign=0211dc89e6a3b84216100abca62f876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9363" y="2872595"/>
            <a:ext cx="2756141" cy="367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un9-38.userapi.com/impg/SFkUdbMlcJMc1x8zKHMwQvXv88hpZLksaT4KUA/OBqCuXAR6cQ.jpg?size=2560x1920&amp;quality=95&amp;sign=6b13a12eb5696af301a2cad9ccf7b53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666" y="1433891"/>
            <a:ext cx="3286995" cy="246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85026" y="265583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Две камеры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Два микрофона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Аудиокарта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Ноутбук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Софт бокс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78.userapi.com/impg/R3D99eoZKLrnuzWpYhrvRBqixYa_ABUtYPw56w/5hUW90JGspQ.jpg?size=2560x1441&amp;quality=95&amp;sign=419cb89655a9231011a73cd87208c61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8584" y="3509544"/>
            <a:ext cx="4109655" cy="231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8</a:t>
            </a:fld>
            <a:endParaRPr lang="ru-RU" sz="1400" dirty="0"/>
          </a:p>
        </p:txBody>
      </p:sp>
      <p:pic>
        <p:nvPicPr>
          <p:cNvPr id="5" name="Рисунок 1"/>
          <p:cNvPicPr/>
          <p:nvPr/>
        </p:nvPicPr>
        <p:blipFill>
          <a:blip r:embed="rId2"/>
          <a:srcRect t="26411" b="25647"/>
          <a:stretch/>
        </p:blipFill>
        <p:spPr>
          <a:xfrm>
            <a:off x="886141" y="1936783"/>
            <a:ext cx="4702320" cy="300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tretch/>
        </p:blipFill>
        <p:spPr>
          <a:xfrm>
            <a:off x="6728822" y="1911743"/>
            <a:ext cx="4178160" cy="448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"/>
          <p:cNvSpPr/>
          <p:nvPr/>
        </p:nvSpPr>
        <p:spPr>
          <a:xfrm>
            <a:off x="562999" y="5296619"/>
            <a:ext cx="5687076" cy="13190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подкаста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неравнодушных» с » с журналистом, волонтёром группы «Все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Анной Мещерской!</a:t>
            </a:r>
          </a:p>
        </p:txBody>
      </p:sp>
      <p:sp>
        <p:nvSpPr>
          <p:cNvPr id="8" name="Rectangle 2"/>
          <p:cNvSpPr/>
          <p:nvPr/>
        </p:nvSpPr>
        <p:spPr>
          <a:xfrm>
            <a:off x="810985" y="804857"/>
            <a:ext cx="10515240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  </a:t>
            </a:r>
            <a:r>
              <a:rPr lang="ru-RU" sz="28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1 этап</a:t>
            </a:r>
            <a:endParaRPr lang="ru-RU" sz="2800" b="0" strike="noStrike" spc="-1" dirty="0">
              <a:latin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BE8E1F-87EB-4B3A-98A3-F85A167E51FC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6" name="Rectangle 2"/>
          <p:cNvSpPr/>
          <p:nvPr/>
        </p:nvSpPr>
        <p:spPr>
          <a:xfrm>
            <a:off x="914139" y="884897"/>
            <a:ext cx="4977703" cy="6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Segoe UI"/>
                <a:ea typeface="Verdana"/>
              </a:rPr>
              <a:t>  </a:t>
            </a:r>
            <a:r>
              <a:rPr lang="ru-RU" sz="2600" b="1" strike="noStrike" spc="-1" dirty="0" smtClean="0">
                <a:solidFill>
                  <a:srgbClr val="002060"/>
                </a:solidFill>
                <a:latin typeface="Trebuchet MS" pitchFamily="34" charset="0"/>
                <a:ea typeface="Verdana"/>
              </a:rPr>
              <a:t>Подготовка к записи</a:t>
            </a:r>
            <a:endParaRPr lang="ru-RU" sz="2600" b="0" strike="noStrike" spc="-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57" y="2024286"/>
            <a:ext cx="5220000" cy="41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Вопросы для приглашенного гостя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</a:t>
            </a:r>
            <a:endParaRPr lang="ru-RU" sz="20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899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1. Что 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лично для вас значит общественная волонтерская работа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?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2. Какими качествами, по Вашему мнению, должен обладать 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волонтёр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?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3. Расскажите, пожалуйста, какие волонтерские движения есть на данный момент в Тамбовской области?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4. Расскажите, пожалуйста, о волонтерской группе 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</a:t>
            </a:r>
            <a:r>
              <a:rPr lang="ru-RU" sz="2000" b="0" strike="noStrike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Vсе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000" b="0" strike="noStrike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СВОи</a:t>
            </a:r>
            <a:r>
              <a:rPr lang="ru-RU" sz="2000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5. Как идет набор 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волонтёров 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 группу «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Vсе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000" b="0" strike="noStrike" spc="-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СВОи</a:t>
            </a:r>
            <a:r>
              <a:rPr lang="ru-RU" sz="2000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?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6. Как могут проявить себя наши студенты в волонтерской деятельности?</a:t>
            </a:r>
            <a:endParaRPr lang="ru-RU" sz="2000" b="0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/>
          <p:cNvPicPr/>
          <p:nvPr/>
        </p:nvPicPr>
        <p:blipFill>
          <a:blip r:embed="rId2"/>
          <a:stretch/>
        </p:blipFill>
        <p:spPr>
          <a:xfrm>
            <a:off x="6961517" y="1680839"/>
            <a:ext cx="4524588" cy="30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87315" y="5112944"/>
            <a:ext cx="4680000" cy="137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Анна Мещерская 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журналист, заместитель главного редактора газеты «Наш город Тамбов» и волонтёр группы «</a:t>
            </a:r>
            <a:r>
              <a:rPr lang="ru-RU" sz="1400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Vсе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400" b="0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СВОи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strike="noStrike" spc="-1" dirty="0">
              <a:latin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71717"/>
      </a:dk1>
      <a:lt1>
        <a:srgbClr val="FFFFFF"/>
      </a:lt1>
      <a:dk2>
        <a:srgbClr val="0E2841"/>
      </a:dk2>
      <a:lt2>
        <a:srgbClr val="E8E8E8"/>
      </a:lt2>
      <a:accent1>
        <a:srgbClr val="7CA4D7"/>
      </a:accent1>
      <a:accent2>
        <a:srgbClr val="BFBFBF"/>
      </a:accent2>
      <a:accent3>
        <a:srgbClr val="023D83"/>
      </a:accent3>
      <a:accent4>
        <a:srgbClr val="D8D8D8"/>
      </a:accent4>
      <a:accent5>
        <a:srgbClr val="E98C39"/>
      </a:accent5>
      <a:accent6>
        <a:srgbClr val="A92C5E"/>
      </a:accent6>
      <a:hlink>
        <a:srgbClr val="023D83"/>
      </a:hlink>
      <a:folHlink>
        <a:srgbClr val="7CA4D7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171717"/>
      </a:dk1>
      <a:lt1>
        <a:srgbClr val="FFFFFF"/>
      </a:lt1>
      <a:dk2>
        <a:srgbClr val="0E2841"/>
      </a:dk2>
      <a:lt2>
        <a:srgbClr val="E8E8E8"/>
      </a:lt2>
      <a:accent1>
        <a:srgbClr val="7CA4D7"/>
      </a:accent1>
      <a:accent2>
        <a:srgbClr val="BFBFBF"/>
      </a:accent2>
      <a:accent3>
        <a:srgbClr val="023D83"/>
      </a:accent3>
      <a:accent4>
        <a:srgbClr val="D8D8D8"/>
      </a:accent4>
      <a:accent5>
        <a:srgbClr val="E98C39"/>
      </a:accent5>
      <a:accent6>
        <a:srgbClr val="A92C5E"/>
      </a:accent6>
      <a:hlink>
        <a:srgbClr val="023D83"/>
      </a:hlink>
      <a:folHlink>
        <a:srgbClr val="7CA4D7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1182</Words>
  <Application>Microsoft Office PowerPoint</Application>
  <PresentationFormat>Произвольный</PresentationFormat>
  <Paragraphs>140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Слайд 1</vt:lpstr>
      <vt:lpstr>Обучение служением. Проект «СВОи Герои»</vt:lpstr>
      <vt:lpstr>Обучение служением. Проект «СВОи Герои»</vt:lpstr>
      <vt:lpstr>Обучение служением.  Проект «СВОи Герои»</vt:lpstr>
      <vt:lpstr>Слайд 5</vt:lpstr>
      <vt:lpstr>Обучение служением. Проект «СВОи Герои»</vt:lpstr>
      <vt:lpstr>Техническая подготовка к съёмкам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попова</dc:creator>
  <cp:lastModifiedBy>Admin</cp:lastModifiedBy>
  <cp:revision>55</cp:revision>
  <dcterms:created xsi:type="dcterms:W3CDTF">2024-11-26T18:14:06Z</dcterms:created>
  <dcterms:modified xsi:type="dcterms:W3CDTF">2025-06-22T13:22:49Z</dcterms:modified>
</cp:coreProperties>
</file>