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E6EF-05BA-4145-B4F1-9F0BB65AB65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654-7C17-4BBF-B941-FF0D2A16A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E6EF-05BA-4145-B4F1-9F0BB65AB65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654-7C17-4BBF-B941-FF0D2A16A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E6EF-05BA-4145-B4F1-9F0BB65AB65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654-7C17-4BBF-B941-FF0D2A16A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E6EF-05BA-4145-B4F1-9F0BB65AB65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654-7C17-4BBF-B941-FF0D2A16A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E6EF-05BA-4145-B4F1-9F0BB65AB65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654-7C17-4BBF-B941-FF0D2A16A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E6EF-05BA-4145-B4F1-9F0BB65AB65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654-7C17-4BBF-B941-FF0D2A16A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E6EF-05BA-4145-B4F1-9F0BB65AB65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654-7C17-4BBF-B941-FF0D2A16A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E6EF-05BA-4145-B4F1-9F0BB65AB65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654-7C17-4BBF-B941-FF0D2A16A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E6EF-05BA-4145-B4F1-9F0BB65AB65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654-7C17-4BBF-B941-FF0D2A16AE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E6EF-05BA-4145-B4F1-9F0BB65AB65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9654-7C17-4BBF-B941-FF0D2A16AE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E6EF-05BA-4145-B4F1-9F0BB65AB654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69654-7C17-4BBF-B941-FF0D2A16AEF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F569654-7C17-4BBF-B941-FF0D2A16AEF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C68E6EF-05BA-4145-B4F1-9F0BB65AB654}" type="datetimeFigureOut">
              <a:rPr lang="ru-RU" smtClean="0"/>
              <a:t>30.05.2020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76672"/>
            <a:ext cx="6949324" cy="4448785"/>
          </a:xfrm>
        </p:spPr>
        <p:txBody>
          <a:bodyPr/>
          <a:lstStyle/>
          <a:p>
            <a:r>
              <a:rPr lang="ru-RU" sz="4800" dirty="0"/>
              <a:t>Добровольческое (волонтёрское) движение школьников как новый формат воспитательной работы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10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532317" cy="4896544"/>
          </a:xfrm>
        </p:spPr>
        <p:txBody>
          <a:bodyPr/>
          <a:lstStyle/>
          <a:p>
            <a:pPr marL="0" indent="457200">
              <a:spcBef>
                <a:spcPts val="0"/>
              </a:spcBef>
              <a:spcAft>
                <a:spcPts val="600"/>
              </a:spcAft>
            </a:pPr>
            <a:r>
              <a:rPr lang="ru-RU" sz="1800" b="1" dirty="0">
                <a:latin typeface="Muller Regular" pitchFamily="50" charset="-52"/>
              </a:rPr>
              <a:t>Волонтёр  и доброволец </a:t>
            </a:r>
            <a:r>
              <a:rPr lang="ru-RU" sz="1800" dirty="0">
                <a:latin typeface="Muller Regular" pitchFamily="50" charset="-52"/>
              </a:rPr>
              <a:t>— эти понятия в России с 2018 года считаются синонимами</a:t>
            </a:r>
            <a:r>
              <a:rPr lang="ru-RU" sz="1800" dirty="0" smtClean="0">
                <a:latin typeface="Muller Regular" pitchFamily="50" charset="-52"/>
              </a:rPr>
              <a:t>.</a:t>
            </a:r>
            <a:br>
              <a:rPr lang="ru-RU" sz="1800" dirty="0" smtClean="0">
                <a:latin typeface="Muller Regular" pitchFamily="50" charset="-52"/>
              </a:rPr>
            </a:br>
            <a:r>
              <a:rPr lang="ru-RU" sz="1800" dirty="0">
                <a:latin typeface="Muller Regular" pitchFamily="50" charset="-52"/>
              </a:rPr>
              <a:t/>
            </a:r>
            <a:br>
              <a:rPr lang="ru-RU" sz="1800" dirty="0">
                <a:latin typeface="Muller Regular" pitchFamily="50" charset="-52"/>
              </a:rPr>
            </a:br>
            <a:r>
              <a:rPr lang="ru-RU" sz="1800" b="1" dirty="0">
                <a:latin typeface="Muller Regular" pitchFamily="50" charset="-52"/>
              </a:rPr>
              <a:t>«Под добровольческой (волонтёрской) деятельностью </a:t>
            </a:r>
            <a:r>
              <a:rPr lang="ru-RU" sz="1800" dirty="0">
                <a:latin typeface="Muller Regular" pitchFamily="50" charset="-52"/>
              </a:rPr>
              <a:t>понимается добровольная социально направленная, общественно полезная деятельность в форме безвозмездного выполнения работ и (или) оказания услуг в целях решения социальных задач</a:t>
            </a:r>
            <a:r>
              <a:rPr lang="ru-RU" sz="1800" dirty="0" smtClean="0">
                <a:latin typeface="Muller Regular" pitchFamily="50" charset="-52"/>
              </a:rPr>
              <a:t>.»</a:t>
            </a:r>
            <a:br>
              <a:rPr lang="ru-RU" sz="1800" dirty="0" smtClean="0">
                <a:latin typeface="Muller Regular" pitchFamily="50" charset="-52"/>
              </a:rPr>
            </a:br>
            <a:r>
              <a:rPr lang="ru-RU" sz="1800" dirty="0">
                <a:latin typeface="Muller Regular" pitchFamily="50" charset="-52"/>
              </a:rPr>
              <a:t/>
            </a:r>
            <a:br>
              <a:rPr lang="ru-RU" sz="1800" dirty="0">
                <a:latin typeface="Muller Regular" pitchFamily="50" charset="-52"/>
              </a:rPr>
            </a:br>
            <a:r>
              <a:rPr lang="ru-RU" sz="1800" b="1" dirty="0">
                <a:latin typeface="Muller Regular" pitchFamily="50" charset="-52"/>
              </a:rPr>
              <a:t>Добровольцы (волонтёры) </a:t>
            </a:r>
            <a:r>
              <a:rPr lang="ru-RU" sz="1800" dirty="0">
                <a:latin typeface="Muller Regular" pitchFamily="50" charset="-52"/>
              </a:rPr>
              <a:t>– люди, осуществляющие добровольческую (волонтёрскую) деятельность без получения денежного или материального вознаграждения (кроме случаев возможного возмещения связанных с осуществлением волонтерской деятельности затрат).</a:t>
            </a:r>
            <a:br>
              <a:rPr lang="ru-RU" sz="1800" dirty="0">
                <a:latin typeface="Muller Regular" pitchFamily="50" charset="-52"/>
              </a:rPr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6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ДОБРОВОЛЬЧЕСТВО КАК  ЭФФЕКТИВНЫЙ ИНСТРУМЕНТ  РАЗВИТИЯ ГРАЖДАНСКОЙ АКТИВНОСТИ ДЕТЕЙ И МОЛОДЁЖИ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56792"/>
            <a:ext cx="7704856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/>
              <a:t>Современные подростки (5-6класс) наиболее мотивированы на общественно полезную деятельность, участие в добровольчестве. Детско-юношеские организации для них привлекательны, там  они могут проявить себя. Поэтому активное включение с детского возраста  в позитивные социальные практики приобретает исключительно важное значение.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090664"/>
            <a:ext cx="7776864" cy="14184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/>
              <a:t>Вовлечение  школьников в волонтерскую деятельность помогает решать педагогам, семье, гражданскому обществу многие актуальные задачи, например, способствует минимизации рисков вовлечения подростков в различные секты, экстремистские организации, преступные группировки и др.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4776863"/>
            <a:ext cx="7776864" cy="17281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dirty="0" err="1"/>
              <a:t>Волонтерство</a:t>
            </a:r>
            <a:r>
              <a:rPr lang="ru-RU" dirty="0"/>
              <a:t> обладает мощным ресурсом для консолидации общества, создания атмосферы сотрудничества и доверия. Кроме того, является  своеобразным «социальным лифтом» для детей, оказавшихся в трудной жизненной  ситуации. Участие в добровольческой деятельности способствует получению опыта работы в коллективе,  способствует воспитанию уважения к труду и к людям труда.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0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СМЫСЛЫ ДОБРОВОЛЬЧЕСТВА (</a:t>
            </a:r>
            <a:r>
              <a:rPr lang="ru-RU" sz="2800" dirty="0" smtClean="0"/>
              <a:t>ВОЛОНТЁРСТВА)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КОНТЕКСТЕ ВОСПИТАНИЯ: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556792"/>
            <a:ext cx="3551910" cy="46805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-Соучастие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  <a:p>
            <a:pPr marL="285750" indent="-285750">
              <a:buFontTx/>
              <a:buChar char="-"/>
            </a:pPr>
            <a:r>
              <a:rPr lang="ru-RU" sz="2400" dirty="0" smtClean="0"/>
              <a:t>Сопричастность</a:t>
            </a:r>
          </a:p>
          <a:p>
            <a:pPr marL="285750" indent="-285750">
              <a:buFontTx/>
              <a:buChar char="-"/>
            </a:pPr>
            <a:endParaRPr lang="ru-RU" sz="2400" dirty="0" smtClean="0"/>
          </a:p>
          <a:p>
            <a:pPr marL="285750" indent="-285750">
              <a:buFontTx/>
              <a:buChar char="-"/>
            </a:pPr>
            <a:endParaRPr lang="ru-RU" sz="2400" dirty="0"/>
          </a:p>
          <a:p>
            <a:endParaRPr lang="ru-RU" sz="2400" dirty="0" smtClean="0"/>
          </a:p>
          <a:p>
            <a:pPr marL="285750" indent="-285750">
              <a:buFontTx/>
              <a:buChar char="-"/>
            </a:pPr>
            <a:r>
              <a:rPr lang="ru-RU" sz="2400" dirty="0" smtClean="0"/>
              <a:t>Сознание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76056" y="1556791"/>
            <a:ext cx="2046086" cy="14972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00192" y="3081418"/>
            <a:ext cx="1904708" cy="16312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41482" y="4681734"/>
            <a:ext cx="1650120" cy="142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8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ВОЛОНТЁРСТВО КАК ВОСПИТЫВАЮЩИЙ ОПЫТ: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268760"/>
            <a:ext cx="3600400" cy="51125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dirty="0" smtClean="0"/>
              <a:t>Компетенции коммуникации</a:t>
            </a:r>
          </a:p>
          <a:p>
            <a:pPr marL="285750" indent="-285750" algn="ctr">
              <a:buFontTx/>
              <a:buChar char="-"/>
            </a:pPr>
            <a:endParaRPr lang="ru-RU" dirty="0"/>
          </a:p>
          <a:p>
            <a:pPr marL="285750" indent="-285750" algn="ctr">
              <a:buFontTx/>
              <a:buChar char="-"/>
            </a:pPr>
            <a:endParaRPr lang="ru-RU" dirty="0" smtClean="0"/>
          </a:p>
          <a:p>
            <a:pPr marL="285750" indent="-285750" algn="ctr">
              <a:buFontTx/>
              <a:buChar char="-"/>
            </a:pPr>
            <a:endParaRPr lang="ru-RU" dirty="0"/>
          </a:p>
          <a:p>
            <a:pPr marL="285750" indent="-285750" algn="ctr">
              <a:buFontTx/>
              <a:buChar char="-"/>
            </a:pPr>
            <a:endParaRPr lang="ru-RU" dirty="0" smtClean="0"/>
          </a:p>
          <a:p>
            <a:pPr marL="285750" indent="-285750" algn="ctr">
              <a:buFontTx/>
              <a:buChar char="-"/>
            </a:pPr>
            <a:endParaRPr lang="ru-RU" dirty="0"/>
          </a:p>
          <a:p>
            <a:pPr marL="285750" indent="-285750" algn="ctr">
              <a:buFontTx/>
              <a:buChar char="-"/>
            </a:pPr>
            <a:endParaRPr lang="ru-RU" dirty="0" smtClean="0"/>
          </a:p>
          <a:p>
            <a:pPr marL="285750" indent="-285750" algn="ctr">
              <a:buFontTx/>
              <a:buChar char="-"/>
            </a:pPr>
            <a:endParaRPr lang="ru-RU" dirty="0"/>
          </a:p>
          <a:p>
            <a:pPr marL="285750" indent="-285750" algn="ctr">
              <a:buFontTx/>
              <a:buChar char="-"/>
            </a:pPr>
            <a:r>
              <a:rPr lang="ru-RU" dirty="0" smtClean="0"/>
              <a:t>Компетенции организации</a:t>
            </a:r>
          </a:p>
          <a:p>
            <a:pPr marL="285750" indent="-285750" algn="ctr">
              <a:buFontTx/>
              <a:buChar char="-"/>
            </a:pPr>
            <a:endParaRPr lang="ru-RU" dirty="0"/>
          </a:p>
          <a:p>
            <a:pPr marL="285750" indent="-285750" algn="ctr">
              <a:buFontTx/>
              <a:buChar char="-"/>
            </a:pPr>
            <a:endParaRPr lang="ru-RU" dirty="0" smtClean="0"/>
          </a:p>
          <a:p>
            <a:pPr marL="285750" indent="-285750" algn="ctr">
              <a:buFontTx/>
              <a:buChar char="-"/>
            </a:pPr>
            <a:endParaRPr lang="ru-RU" dirty="0"/>
          </a:p>
          <a:p>
            <a:pPr marL="285750" indent="-285750" algn="ctr">
              <a:buFontTx/>
              <a:buChar char="-"/>
            </a:pPr>
            <a:endParaRPr lang="ru-RU" dirty="0" smtClean="0"/>
          </a:p>
          <a:p>
            <a:pPr marL="285750" indent="-285750" algn="ctr">
              <a:buFontTx/>
              <a:buChar char="-"/>
            </a:pPr>
            <a:endParaRPr lang="ru-RU" dirty="0"/>
          </a:p>
          <a:p>
            <a:pPr marL="285750" indent="-285750" algn="ctr">
              <a:buFontTx/>
              <a:buChar char="-"/>
            </a:pPr>
            <a:endParaRPr lang="ru-RU" dirty="0" smtClean="0"/>
          </a:p>
          <a:p>
            <a:pPr marL="285750" indent="-285750" algn="ctr">
              <a:buFontTx/>
              <a:buChar char="-"/>
            </a:pPr>
            <a:r>
              <a:rPr lang="ru-RU" dirty="0" smtClean="0"/>
              <a:t>Компетенции командной работы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84168" y="1052736"/>
            <a:ext cx="1981529" cy="163285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0" y="2852936"/>
            <a:ext cx="1730078" cy="14957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87565" y="4642634"/>
            <a:ext cx="1774734" cy="153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ВОЛОНТЕРСТВО КАК МЕХАНИЗМ </a:t>
            </a:r>
            <a:r>
              <a:rPr lang="ru-RU" sz="3200" dirty="0" smtClean="0"/>
              <a:t>ВОСПИТАТЕЛЬНОЙ </a:t>
            </a:r>
            <a:r>
              <a:rPr lang="ru-RU" sz="4400" dirty="0" smtClean="0"/>
              <a:t>работы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72816"/>
            <a:ext cx="3600400" cy="46805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 создание  организационного механизма сопровождения </a:t>
            </a:r>
            <a:r>
              <a:rPr lang="ru-RU" dirty="0" err="1" smtClean="0"/>
              <a:t>волонтерства</a:t>
            </a:r>
            <a:r>
              <a:rPr lang="ru-RU" dirty="0" smtClean="0"/>
              <a:t> внутри школы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- создание волонтерского объединения школьников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- подготовка к </a:t>
            </a:r>
            <a:r>
              <a:rPr lang="ru-RU" dirty="0" err="1" smtClean="0"/>
              <a:t>волонтерству</a:t>
            </a:r>
            <a:r>
              <a:rPr lang="ru-RU" dirty="0" smtClean="0"/>
              <a:t> и работа с родителями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6016" y="1738974"/>
            <a:ext cx="1605707" cy="13751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44208" y="3114165"/>
            <a:ext cx="1647035" cy="14239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60032" y="4587023"/>
            <a:ext cx="1762828" cy="153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76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СОВРЕМЕННОЕ ДОБРОВОЛЬЧЕСТВО — УНИВЕРСАЛЬНЫЙ ИНСТРУМЕНТ  РЕШЕНИЯ ПРОБЛЕМ САМООПРЕДЕЛЕНИЯ И ПРОФЕССИОНАЛЬНОГО </a:t>
            </a:r>
            <a:br>
              <a:rPr lang="ru-RU" sz="2400" dirty="0"/>
            </a:br>
            <a:r>
              <a:rPr lang="ru-RU" sz="2400" dirty="0"/>
              <a:t>РАЗВИТИЯ ДЕТЕЙ И МОЛОДЁЖИ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dirty="0">
                <a:latin typeface="Muller Regular" pitchFamily="50" charset="-52"/>
              </a:rPr>
              <a:t>Участие в добровольческих практиках: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6E2481"/>
              </a:buClr>
              <a:buFont typeface="Wingdings" panose="05000000000000000000" pitchFamily="2" charset="2"/>
              <a:buChar char="ü"/>
            </a:pPr>
            <a:r>
              <a:rPr lang="ru-RU" dirty="0">
                <a:latin typeface="Muller Regular" pitchFamily="50" charset="-52"/>
              </a:rPr>
              <a:t>способствует формированию установок на труд и позитивное отношение к трудовой деятельности в целом;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6E2481"/>
              </a:buClr>
              <a:buFont typeface="Wingdings" panose="05000000000000000000" pitchFamily="2" charset="2"/>
              <a:buChar char="ü"/>
            </a:pPr>
            <a:r>
              <a:rPr lang="ru-RU" dirty="0">
                <a:latin typeface="Muller Regular" pitchFamily="50" charset="-52"/>
              </a:rPr>
              <a:t>способствует развитию </a:t>
            </a:r>
            <a:r>
              <a:rPr lang="ru-RU" dirty="0" err="1">
                <a:latin typeface="Muller Regular" pitchFamily="50" charset="-52"/>
              </a:rPr>
              <a:t>общетрудовых</a:t>
            </a:r>
            <a:r>
              <a:rPr lang="ru-RU" dirty="0">
                <a:latin typeface="Muller Regular" pitchFamily="50" charset="-52"/>
              </a:rPr>
              <a:t> качеств и навыков, которые важны для успешности в любом виде профессиональной деятельности;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6E2481"/>
              </a:buClr>
              <a:buFont typeface="Wingdings" panose="05000000000000000000" pitchFamily="2" charset="2"/>
              <a:buChar char="ü"/>
            </a:pPr>
            <a:r>
              <a:rPr lang="ru-RU" dirty="0">
                <a:latin typeface="Muller Regular" pitchFamily="50" charset="-52"/>
              </a:rPr>
              <a:t>способствует формированию адекватного уровня притязаний и самооценки;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6E2481"/>
              </a:buClr>
              <a:buFont typeface="Wingdings" panose="05000000000000000000" pitchFamily="2" charset="2"/>
              <a:buChar char="ü"/>
            </a:pPr>
            <a:r>
              <a:rPr lang="ru-RU" dirty="0">
                <a:latin typeface="Muller Regular" pitchFamily="50" charset="-52"/>
              </a:rPr>
              <a:t>способствует развитию детских инициатив в социальной сфере и в предпринимательской деятельности.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3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ОТНОШЕНИЕ  ШКОЛЬНИКОВ К ДОБРОВОЛЬЧЕСТВУ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84784"/>
            <a:ext cx="756084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ОНФ и Фонд «Национальные ресурсы образования» в 2019 г. провёл опрос</a:t>
            </a:r>
            <a:br>
              <a:rPr lang="ru-RU" dirty="0" smtClean="0"/>
            </a:br>
            <a:r>
              <a:rPr lang="ru-RU" dirty="0" smtClean="0"/>
              <a:t>1018 детей от 13 до 18 лет из 80 регионов страны.</a:t>
            </a: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2492896"/>
            <a:ext cx="7488832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 smtClean="0"/>
              <a:t>Подростков привлекают разные направления добровольчества:</a:t>
            </a:r>
          </a:p>
          <a:p>
            <a:pPr lvl="0"/>
            <a:r>
              <a:rPr lang="ru-RU" dirty="0" smtClean="0"/>
              <a:t>«Мы помогали местному приюту животных, удалось найти дом пяти собакам»;</a:t>
            </a:r>
          </a:p>
          <a:p>
            <a:pPr lvl="0"/>
            <a:r>
              <a:rPr lang="ru-RU" dirty="0" smtClean="0"/>
              <a:t>«Мы просто собрали денег на ярмарке и на них купили лекарства и подарки старикам»;</a:t>
            </a:r>
          </a:p>
          <a:p>
            <a:pPr lvl="0"/>
            <a:r>
              <a:rPr lang="ru-RU" dirty="0" smtClean="0"/>
              <a:t>«Мы занимались уборкой территории нашего поселка, таким образом мы сделали наш мир немного лучше, чище и здоровее».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4581128"/>
            <a:ext cx="7488832" cy="19225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 err="1" smtClean="0"/>
              <a:t>Волонтерство</a:t>
            </a:r>
            <a:r>
              <a:rPr lang="ru-RU" b="1" dirty="0" smtClean="0"/>
              <a:t> помогает школьникам развивать личностные качества, социализироваться, узнавать себя:</a:t>
            </a:r>
          </a:p>
          <a:p>
            <a:pPr lvl="0"/>
            <a:r>
              <a:rPr lang="ru-RU" dirty="0" smtClean="0"/>
              <a:t>«Этот опыт помог мне до конца определиться, чем я хочу заниматься, когда закончу учебу»;</a:t>
            </a:r>
          </a:p>
          <a:p>
            <a:pPr lvl="0"/>
            <a:r>
              <a:rPr lang="ru-RU" dirty="0" smtClean="0"/>
              <a:t>«Для меня результатом стало то, что я меньше стала бояться общаться с незнакомыми людьми»;</a:t>
            </a:r>
          </a:p>
          <a:p>
            <a:pPr lvl="0"/>
            <a:r>
              <a:rPr lang="ru-RU" dirty="0" smtClean="0"/>
              <a:t>«Я был счастлив».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40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cs typeface="Arial" panose="020B0604020202020204" pitchFamily="34" charset="0"/>
              </a:rPr>
              <a:t>ПРОБЛЕМЫ ВНЕДРЕНИЯ ДОБРОВОЛЬЧЕСТВА (ВОЛОНТЕРСТВА) В СОВРЕМЕННОЙ ОБЩЕОБРАЗОВАТЕЛЬНОЙ ОРГАНИЗАЦИИ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628800"/>
            <a:ext cx="7488832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/>
              <a:t>Добровольческие практики в воспитательной работе общеобразовательной организации используются пока очень ограниченно, небольшое количество учащихся вовлечены в добровольческую деятельность. Добровольческая активность  учащихся школ не стала потребностью и жизненной  позицией.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576185"/>
            <a:ext cx="7488832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dirty="0"/>
              <a:t>У многих педагогов по ряду причин не хватает ни времени, ни желания, ни психолого-педагогических знаний и навыков в этой области, чтобы на современном уровне организовать добровольческую деятельность.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5157192"/>
            <a:ext cx="7488832" cy="12961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dirty="0"/>
              <a:t>Современных учебно-методических разработок в области добровольчества, ориентированных на особенности общеобразовательной организации очень мало.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5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107</TotalTime>
  <Words>493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Добровольческое (волонтёрское) движение школьников как новый формат воспитательной работы </vt:lpstr>
      <vt:lpstr>Волонтёр  и доброволец — эти понятия в России с 2018 года считаются синонимами.  «Под добровольческой (волонтёрской) деятельностью понимается добровольная социально направленная, общественно полезная деятельность в форме безвозмездного выполнения работ и (или) оказания услуг в целях решения социальных задач.»  Добровольцы (волонтёры) – люди, осуществляющие добровольческую (волонтёрскую) деятельность без получения денежного или материального вознаграждения (кроме случаев возможного возмещения связанных с осуществлением волонтерской деятельности затрат).  </vt:lpstr>
      <vt:lpstr>ДОБРОВОЛЬЧЕСТВО КАК  ЭФФЕКТИВНЫЙ ИНСТРУМЕНТ  РАЗВИТИЯ ГРАЖДАНСКОЙ АКТИВНОСТИ ДЕТЕЙ И МОЛОДЁЖИ</vt:lpstr>
      <vt:lpstr>СМЫСЛЫ ДОБРОВОЛЬЧЕСТВА (ВОЛОНТЁРСТВА) В КОНТЕКСТЕ ВОСПИТАНИЯ:</vt:lpstr>
      <vt:lpstr>ВОЛОНТЁРСТВО КАК ВОСПИТЫВАЮЩИЙ ОПЫТ: </vt:lpstr>
      <vt:lpstr>ВОЛОНТЕРСТВО КАК МЕХАНИЗМ ВОСПИТАТЕЛЬНОЙ работы</vt:lpstr>
      <vt:lpstr>СОВРЕМЕННОЕ ДОБРОВОЛЬЧЕСТВО — УНИВЕРСАЛЬНЫЙ ИНСТРУМЕНТ  РЕШЕНИЯ ПРОБЛЕМ САМООПРЕДЕЛЕНИЯ И ПРОФЕССИОНАЛЬНОГО  РАЗВИТИЯ ДЕТЕЙ И МОЛОДЁЖИ</vt:lpstr>
      <vt:lpstr>ОТНОШЕНИЕ  ШКОЛЬНИКОВ К ДОБРОВОЛЬЧЕСТВУ</vt:lpstr>
      <vt:lpstr>ПРОБЛЕМЫ ВНЕДРЕНИЯ ДОБРОВОЛЬЧЕСТВА (ВОЛОНТЕРСТВА) В СОВРЕМЕННОЙ ОБЩЕОБРАЗОВАТЕЛЬНОЙ ОРГАНИЗАЦИИ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Добровольческое (волонтёрское) движение школьников как новый формат воспитательной работы</dc:title>
  <dc:creator>Олеся</dc:creator>
  <cp:lastModifiedBy>Олеся</cp:lastModifiedBy>
  <cp:revision>8</cp:revision>
  <dcterms:created xsi:type="dcterms:W3CDTF">2020-05-30T13:34:45Z</dcterms:created>
  <dcterms:modified xsi:type="dcterms:W3CDTF">2020-05-30T15:21:59Z</dcterms:modified>
</cp:coreProperties>
</file>