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9"/>
  </p:notesMasterIdLst>
  <p:sldIdLst>
    <p:sldId id="259" r:id="rId2"/>
    <p:sldId id="270" r:id="rId3"/>
    <p:sldId id="275" r:id="rId4"/>
    <p:sldId id="261" r:id="rId5"/>
    <p:sldId id="269" r:id="rId6"/>
    <p:sldId id="268" r:id="rId7"/>
    <p:sldId id="272" r:id="rId8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арья" initials="Д" lastIdx="1" clrIdx="0">
    <p:extLst>
      <p:ext uri="{19B8F6BF-5375-455C-9EA6-DF929625EA0E}">
        <p15:presenceInfo xmlns="" xmlns:p15="http://schemas.microsoft.com/office/powerpoint/2012/main" userId="Дарья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3792" autoAdjust="0"/>
  </p:normalViewPr>
  <p:slideViewPr>
    <p:cSldViewPr>
      <p:cViewPr>
        <p:scale>
          <a:sx n="60" d="100"/>
          <a:sy n="60" d="100"/>
        </p:scale>
        <p:origin x="-774" y="-10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6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3" d="100"/>
          <a:sy n="43" d="100"/>
        </p:scale>
        <p:origin x="2780" y="6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D7B8A-C8D4-4107-AC8B-6B98AFFD10D2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BAA8C9-7561-4C8B-BD14-EBBE7B09AE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5657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54EB7-2574-4E76-8E17-BC1E94D22679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B818-F716-4017-857E-6D76DEF20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54EB7-2574-4E76-8E17-BC1E94D22679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B818-F716-4017-857E-6D76DEF20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54EB7-2574-4E76-8E17-BC1E94D22679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B818-F716-4017-857E-6D76DEF20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C27F688-008D-47BF-8A74-9AD6724553B2}" type="slidenum">
              <a:rPr/>
              <a:pPr/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3129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54EB7-2574-4E76-8E17-BC1E94D22679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B818-F716-4017-857E-6D76DEF20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54EB7-2574-4E76-8E17-BC1E94D22679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B818-F716-4017-857E-6D76DEF20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54EB7-2574-4E76-8E17-BC1E94D22679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B818-F716-4017-857E-6D76DEF20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54EB7-2574-4E76-8E17-BC1E94D22679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B818-F716-4017-857E-6D76DEF20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54EB7-2574-4E76-8E17-BC1E94D22679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B818-F716-4017-857E-6D76DEF20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54EB7-2574-4E76-8E17-BC1E94D22679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B818-F716-4017-857E-6D76DEF20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54EB7-2574-4E76-8E17-BC1E94D22679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B818-F716-4017-857E-6D76DEF20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54EB7-2574-4E76-8E17-BC1E94D22679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B818-F716-4017-857E-6D76DEF20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54EB7-2574-4E76-8E17-BC1E94D22679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3B818-F716-4017-857E-6D76DEF20D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Slide 16_9 - 2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lide 16_9 -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CCD7359D-EF29-4620-BCEB-465C117548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492896"/>
            <a:ext cx="10363200" cy="1470025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Century Gothic" pitchFamily="34" charset="0"/>
              </a:rPr>
              <a:t>ВОЛОНТЕРСКИЙ ЦЕНТР</a:t>
            </a:r>
            <a:br>
              <a:rPr lang="ru-RU" sz="3600" b="1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Century Gothic" pitchFamily="34" charset="0"/>
              </a:rPr>
              <a:t>СУРГУТСКОГО ГОСУДАРСТВЕННОГО ПЕДАГОГИЧЕСКОГО УНИВЕРСИТЕТА</a:t>
            </a:r>
            <a:endParaRPr lang="ru-RU" sz="3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" name="Подзаголовок 5">
            <a:extLst>
              <a:ext uri="{FF2B5EF4-FFF2-40B4-BE49-F238E27FC236}">
                <a16:creationId xmlns="" xmlns:a16="http://schemas.microsoft.com/office/drawing/2014/main" id="{023A50D1-4E3E-4F91-8B88-95EB6F4C6F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416" y="4653136"/>
            <a:ext cx="10729192" cy="1944216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Century Gothic" pitchFamily="34" charset="0"/>
                <a:ea typeface="Inter SemiBold" panose="02000503000000020004" pitchFamily="2" charset="0"/>
              </a:rPr>
              <a:t>Ханты-Мансийский автономный округ - Югра, город Сургут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/>
              <a:t>Д</a:t>
            </a:r>
            <a:r>
              <a:rPr lang="ru-RU" sz="3600" b="1" dirty="0" smtClean="0"/>
              <a:t>еятельность </a:t>
            </a:r>
            <a:br>
              <a:rPr lang="ru-RU" sz="3600" b="1" dirty="0" smtClean="0"/>
            </a:br>
            <a:r>
              <a:rPr lang="ru-RU" sz="3600" b="1" dirty="0" smtClean="0"/>
              <a:t>Волонтерского центра СурГПУ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844824"/>
            <a:ext cx="109728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Продвижение </a:t>
            </a:r>
            <a:r>
              <a:rPr lang="ru-RU" dirty="0"/>
              <a:t>и популяризация </a:t>
            </a:r>
            <a:r>
              <a:rPr lang="ru-RU" dirty="0" err="1"/>
              <a:t>волонтерства</a:t>
            </a:r>
            <a:r>
              <a:rPr lang="ru-RU" dirty="0"/>
              <a:t> в </a:t>
            </a:r>
            <a:r>
              <a:rPr lang="ru-RU" dirty="0" smtClean="0"/>
              <a:t>Университете, привлечение </a:t>
            </a:r>
            <a:r>
              <a:rPr lang="ru-RU" dirty="0"/>
              <a:t>студентов к добровольческой деятельности;</a:t>
            </a:r>
          </a:p>
          <a:p>
            <a:r>
              <a:rPr lang="ru-RU" dirty="0" smtClean="0"/>
              <a:t>Развитие </a:t>
            </a:r>
            <a:r>
              <a:rPr lang="ru-RU" dirty="0"/>
              <a:t>и поддержка инициатив, направленных на организацию </a:t>
            </a:r>
            <a:r>
              <a:rPr lang="ru-RU" dirty="0" smtClean="0"/>
              <a:t>добровольческой </a:t>
            </a:r>
            <a:r>
              <a:rPr lang="ru-RU" dirty="0"/>
              <a:t>деятельности в Университете;</a:t>
            </a:r>
          </a:p>
          <a:p>
            <a:r>
              <a:rPr lang="ru-RU" dirty="0" smtClean="0"/>
              <a:t>Курирование </a:t>
            </a:r>
            <a:r>
              <a:rPr lang="ru-RU" dirty="0"/>
              <a:t>руководителей факультетских волонтерских отрядов и </a:t>
            </a:r>
            <a:r>
              <a:rPr lang="ru-RU" dirty="0" smtClean="0"/>
              <a:t> объединений</a:t>
            </a:r>
            <a:r>
              <a:rPr lang="ru-RU" dirty="0"/>
              <a:t>, оказание им практической и методической помощи;</a:t>
            </a:r>
          </a:p>
          <a:p>
            <a:r>
              <a:rPr lang="ru-RU" dirty="0" smtClean="0"/>
              <a:t>Повышение </a:t>
            </a:r>
            <a:r>
              <a:rPr lang="ru-RU" dirty="0"/>
              <a:t>эффективности и качества инициируемых </a:t>
            </a:r>
            <a:r>
              <a:rPr lang="ru-RU" dirty="0" smtClean="0"/>
              <a:t>студенческих добровольческих </a:t>
            </a:r>
            <a:r>
              <a:rPr lang="ru-RU" dirty="0"/>
              <a:t>проектов Университета;</a:t>
            </a:r>
          </a:p>
          <a:p>
            <a:r>
              <a:rPr lang="ru-RU" dirty="0"/>
              <a:t>О</a:t>
            </a:r>
            <a:r>
              <a:rPr lang="ru-RU" dirty="0" smtClean="0"/>
              <a:t>бобщение </a:t>
            </a:r>
            <a:r>
              <a:rPr lang="ru-RU" dirty="0"/>
              <a:t>опыта реализации волонтерских проектов и подготовка </a:t>
            </a:r>
            <a:r>
              <a:rPr lang="ru-RU" dirty="0" smtClean="0"/>
              <a:t>предложений </a:t>
            </a:r>
            <a:r>
              <a:rPr lang="ru-RU" dirty="0"/>
              <a:t>по дальнейшему развитию волонтерской деятельности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Взаимодействие </a:t>
            </a:r>
            <a:r>
              <a:rPr lang="ru-RU" dirty="0"/>
              <a:t>с организациями-партнерами, волонтерскими </a:t>
            </a:r>
            <a:r>
              <a:rPr lang="ru-RU" dirty="0" smtClean="0"/>
              <a:t> организациями </a:t>
            </a:r>
            <a:r>
              <a:rPr lang="ru-RU" dirty="0"/>
              <a:t>города с целью обмена опытом и последующего </a:t>
            </a:r>
            <a:r>
              <a:rPr lang="ru-RU" dirty="0" smtClean="0"/>
              <a:t>внедрения инновационных </a:t>
            </a:r>
            <a:r>
              <a:rPr lang="ru-RU" dirty="0"/>
              <a:t>форм и методов работы; </a:t>
            </a:r>
          </a:p>
          <a:p>
            <a:r>
              <a:rPr lang="ru-RU" dirty="0"/>
              <a:t>П</a:t>
            </a:r>
            <a:r>
              <a:rPr lang="ru-RU" dirty="0" smtClean="0"/>
              <a:t>одготовка </a:t>
            </a:r>
            <a:r>
              <a:rPr lang="ru-RU" dirty="0"/>
              <a:t>волонтеров Центра для участия в общероссийских </a:t>
            </a:r>
            <a:r>
              <a:rPr lang="ru-RU" dirty="0" smtClean="0"/>
              <a:t>социально </a:t>
            </a:r>
            <a:r>
              <a:rPr lang="ru-RU" dirty="0"/>
              <a:t>значимых проектах и конкурсах. </a:t>
            </a:r>
          </a:p>
        </p:txBody>
      </p:sp>
    </p:spTree>
    <p:extLst>
      <p:ext uri="{BB962C8B-B14F-4D97-AF65-F5344CB8AC3E}">
        <p14:creationId xmlns:p14="http://schemas.microsoft.com/office/powerpoint/2010/main" xmlns="" val="1889296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Activities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en-US" sz="3600" b="1" dirty="0" smtClean="0"/>
              <a:t>of </a:t>
            </a:r>
            <a:r>
              <a:rPr lang="en-US" sz="3600" b="1" dirty="0"/>
              <a:t>the </a:t>
            </a:r>
            <a:r>
              <a:rPr lang="en-US" sz="3600" b="1" dirty="0" err="1"/>
              <a:t>SurGPU</a:t>
            </a:r>
            <a:r>
              <a:rPr lang="en-US" sz="3600" b="1" dirty="0"/>
              <a:t> Volunteer Center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844824"/>
            <a:ext cx="109728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P</a:t>
            </a:r>
            <a:r>
              <a:rPr lang="en-US" dirty="0" smtClean="0"/>
              <a:t>romotion </a:t>
            </a:r>
            <a:r>
              <a:rPr lang="en-US" dirty="0"/>
              <a:t>and popularization of volunteering at the University, attracting students to volunteer activities; </a:t>
            </a:r>
            <a:endParaRPr lang="ru-RU" dirty="0" smtClean="0"/>
          </a:p>
          <a:p>
            <a:r>
              <a:rPr lang="en-US" dirty="0" smtClean="0"/>
              <a:t>Development </a:t>
            </a:r>
            <a:r>
              <a:rPr lang="en-US" dirty="0"/>
              <a:t>and support of initiatives aimed at organizing volunteer activities at the University;  </a:t>
            </a:r>
            <a:endParaRPr lang="ru-RU" dirty="0" smtClean="0"/>
          </a:p>
          <a:p>
            <a:r>
              <a:rPr lang="en-US" dirty="0" smtClean="0"/>
              <a:t>Supervising </a:t>
            </a:r>
            <a:r>
              <a:rPr lang="en-US" dirty="0"/>
              <a:t>the heads of faculty volunteer teams and associations, providing them with practical and methodological assistance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en-US" dirty="0"/>
              <a:t>I</a:t>
            </a:r>
            <a:r>
              <a:rPr lang="en-US" dirty="0" smtClean="0"/>
              <a:t>mproving </a:t>
            </a:r>
            <a:r>
              <a:rPr lang="en-US" dirty="0"/>
              <a:t>the efficiency and quality of initiated student volunteer projects of the University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en-US" dirty="0"/>
              <a:t>S</a:t>
            </a:r>
            <a:r>
              <a:rPr lang="en-US" dirty="0" smtClean="0"/>
              <a:t>ummarizing </a:t>
            </a:r>
            <a:r>
              <a:rPr lang="en-US" dirty="0"/>
              <a:t>the experience of implementing volunteer projects and preparing proposals for the further development of volunteer activities;  </a:t>
            </a:r>
            <a:endParaRPr lang="ru-RU" dirty="0" smtClean="0"/>
          </a:p>
          <a:p>
            <a:r>
              <a:rPr lang="en-US" dirty="0" smtClean="0"/>
              <a:t>Interaction </a:t>
            </a:r>
            <a:r>
              <a:rPr lang="en-US" dirty="0"/>
              <a:t>with partner organizations, volunteer organizations of the city in order to exchange experience and subsequently introduce innovative forms and methods of work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en-US" dirty="0"/>
              <a:t>T</a:t>
            </a:r>
            <a:r>
              <a:rPr lang="en-US" dirty="0" smtClean="0"/>
              <a:t>raining </a:t>
            </a:r>
            <a:r>
              <a:rPr lang="en-US" dirty="0"/>
              <a:t>of volunteers of the Center for participation in all-Russian socially significant projects and competitions.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16838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6C7B73D0-7F62-4FC6-875B-C2EBAD7AD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864" y="404664"/>
            <a:ext cx="10972800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  <a:ea typeface="Inter SemiBold" panose="02000503000000020004" pitchFamily="2" charset="0"/>
              </a:rPr>
              <a:t>О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  <a:ea typeface="Inter SemiBold" panose="02000503000000020004" pitchFamily="2" charset="0"/>
              </a:rPr>
              <a:t>пыт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  <a:ea typeface="Inter SemiBold" panose="02000503000000020004" pitchFamily="2" charset="0"/>
              </a:rPr>
              <a:t>участия организации спортивных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  <a:ea typeface="Inter SemiBold" panose="02000503000000020004" pitchFamily="2" charset="0"/>
              </a:rPr>
              <a:t/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  <a:ea typeface="Inter SemiBold" panose="02000503000000020004" pitchFamily="2" charset="0"/>
              </a:rPr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  <a:ea typeface="Inter SemiBold" panose="02000503000000020004" pitchFamily="2" charset="0"/>
              </a:rPr>
              <a:t>и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  <a:ea typeface="Inter SemiBold" panose="02000503000000020004" pitchFamily="2" charset="0"/>
              </a:rPr>
              <a:t>иных мероприятий 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D98DBD0C-2958-4EDA-B4F6-A762EEF7F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44824"/>
            <a:ext cx="10972800" cy="4608512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4800" dirty="0" smtClean="0">
                <a:solidFill>
                  <a:schemeClr val="tx2"/>
                </a:solidFill>
                <a:effectLst/>
                <a:latin typeface="Century Gothic" pitchFamily="34" charset="0"/>
                <a:ea typeface="Inter SemiBold" panose="02000503000000020004" pitchFamily="2" charset="0"/>
              </a:rPr>
              <a:t>СПОРТИВНЫЕ </a:t>
            </a:r>
            <a:r>
              <a:rPr lang="ru-RU" sz="4800" dirty="0" smtClean="0">
                <a:solidFill>
                  <a:schemeClr val="tx2"/>
                </a:solidFill>
                <a:latin typeface="Century Gothic" pitchFamily="34" charset="0"/>
                <a:ea typeface="Inter SemiBold" panose="02000503000000020004" pitchFamily="2" charset="0"/>
              </a:rPr>
              <a:t>МЕРОПРИЯТИЯ</a:t>
            </a:r>
            <a:r>
              <a:rPr lang="ru-RU" sz="4800" dirty="0">
                <a:solidFill>
                  <a:schemeClr val="tx2"/>
                </a:solidFill>
                <a:latin typeface="Century Gothic" pitchFamily="34" charset="0"/>
                <a:ea typeface="Inter SemiBold" panose="02000503000000020004" pitchFamily="2" charset="0"/>
              </a:rPr>
              <a:t>: </a:t>
            </a:r>
            <a:endParaRPr lang="ru-RU" sz="4800" dirty="0" smtClean="0">
              <a:solidFill>
                <a:schemeClr val="tx2"/>
              </a:solidFill>
              <a:latin typeface="Century Gothic" pitchFamily="34" charset="0"/>
              <a:ea typeface="Inter SemiBold" panose="02000503000000020004" pitchFamily="2" charset="0"/>
            </a:endParaRPr>
          </a:p>
          <a:p>
            <a:pPr marL="0" indent="0">
              <a:buNone/>
            </a:pPr>
            <a:r>
              <a:rPr lang="ru-RU" sz="4800" dirty="0" smtClean="0">
                <a:solidFill>
                  <a:schemeClr val="tx2"/>
                </a:solidFill>
                <a:latin typeface="Century Gothic" pitchFamily="34" charset="0"/>
                <a:ea typeface="Inter SemiBold" panose="02000503000000020004" pitchFamily="2" charset="0"/>
              </a:rPr>
              <a:t>волонтёрский </a:t>
            </a:r>
            <a:r>
              <a:rPr lang="ru-RU" sz="4800" dirty="0">
                <a:solidFill>
                  <a:schemeClr val="tx2"/>
                </a:solidFill>
                <a:latin typeface="Century Gothic" pitchFamily="34" charset="0"/>
                <a:ea typeface="Inter SemiBold" panose="02000503000000020004" pitchFamily="2" charset="0"/>
              </a:rPr>
              <a:t>центр СурГПУ, студенческий спортивный клуб «Беркут», </a:t>
            </a:r>
            <a:endParaRPr lang="ru-RU" sz="4800" dirty="0" smtClean="0">
              <a:solidFill>
                <a:schemeClr val="tx2"/>
              </a:solidFill>
              <a:latin typeface="Century Gothic" pitchFamily="34" charset="0"/>
              <a:ea typeface="Inter SemiBold" panose="02000503000000020004" pitchFamily="2" charset="0"/>
            </a:endParaRPr>
          </a:p>
          <a:p>
            <a:pPr marL="0" indent="0">
              <a:buNone/>
            </a:pPr>
            <a:r>
              <a:rPr lang="ru-RU" sz="4800" dirty="0" smtClean="0">
                <a:solidFill>
                  <a:schemeClr val="tx2"/>
                </a:solidFill>
                <a:latin typeface="Century Gothic" pitchFamily="34" charset="0"/>
                <a:ea typeface="Inter SemiBold" panose="02000503000000020004" pitchFamily="2" charset="0"/>
              </a:rPr>
              <a:t>проект </a:t>
            </a:r>
            <a:r>
              <a:rPr lang="ru-RU" sz="4800" dirty="0">
                <a:solidFill>
                  <a:schemeClr val="tx2"/>
                </a:solidFill>
                <a:latin typeface="Century Gothic" pitchFamily="34" charset="0"/>
                <a:ea typeface="Inter SemiBold" panose="02000503000000020004" pitchFamily="2" charset="0"/>
              </a:rPr>
              <a:t>«Рука в руке»</a:t>
            </a:r>
            <a:endParaRPr lang="ru-RU" sz="4800" dirty="0" smtClean="0">
              <a:solidFill>
                <a:schemeClr val="tx2"/>
              </a:solidFill>
              <a:latin typeface="Century Gothic" pitchFamily="34" charset="0"/>
              <a:ea typeface="Inter SemiBold" panose="02000503000000020004" pitchFamily="2" charset="0"/>
            </a:endParaRPr>
          </a:p>
          <a:p>
            <a:pPr marL="0" indent="0">
              <a:buNone/>
            </a:pPr>
            <a:r>
              <a:rPr lang="ru-RU" sz="4800" dirty="0">
                <a:latin typeface="Century Gothic" pitchFamily="34" charset="0"/>
                <a:ea typeface="Inter SemiBold" panose="02000503000000020004" pitchFamily="2" charset="0"/>
              </a:rPr>
              <a:t>Чемпионат России по волейболу «Газпром-Югра </a:t>
            </a:r>
            <a:r>
              <a:rPr lang="ru-RU" sz="4800" dirty="0" err="1">
                <a:latin typeface="Century Gothic" pitchFamily="34" charset="0"/>
                <a:ea typeface="Inter SemiBold" panose="02000503000000020004" pitchFamily="2" charset="0"/>
              </a:rPr>
              <a:t>vs</a:t>
            </a:r>
            <a:r>
              <a:rPr lang="ru-RU" sz="4800" dirty="0">
                <a:latin typeface="Century Gothic" pitchFamily="34" charset="0"/>
                <a:ea typeface="Inter SemiBold" panose="02000503000000020004" pitchFamily="2" charset="0"/>
              </a:rPr>
              <a:t> Динамо</a:t>
            </a:r>
            <a:r>
              <a:rPr lang="ru-RU" sz="4800" dirty="0" smtClean="0">
                <a:latin typeface="Century Gothic" pitchFamily="34" charset="0"/>
                <a:ea typeface="Inter SemiBold" panose="02000503000000020004" pitchFamily="2" charset="0"/>
              </a:rPr>
              <a:t>»; Волейбольный </a:t>
            </a:r>
            <a:r>
              <a:rPr lang="ru-RU" sz="4800" dirty="0">
                <a:latin typeface="Century Gothic" pitchFamily="34" charset="0"/>
                <a:ea typeface="Inter SemiBold" panose="02000503000000020004" pitchFamily="2" charset="0"/>
              </a:rPr>
              <a:t>матч «Газпром-Югра </a:t>
            </a:r>
            <a:r>
              <a:rPr lang="ru-RU" sz="4800" dirty="0" err="1">
                <a:latin typeface="Century Gothic" pitchFamily="34" charset="0"/>
                <a:ea typeface="Inter SemiBold" panose="02000503000000020004" pitchFamily="2" charset="0"/>
              </a:rPr>
              <a:t>vs</a:t>
            </a:r>
            <a:r>
              <a:rPr lang="ru-RU" sz="4800" dirty="0">
                <a:latin typeface="Century Gothic" pitchFamily="34" charset="0"/>
                <a:ea typeface="Inter SemiBold" panose="02000503000000020004" pitchFamily="2" charset="0"/>
              </a:rPr>
              <a:t> Белогорье</a:t>
            </a:r>
            <a:r>
              <a:rPr lang="ru-RU" sz="4800" dirty="0" smtClean="0">
                <a:latin typeface="Century Gothic" pitchFamily="34" charset="0"/>
                <a:ea typeface="Inter SemiBold" panose="02000503000000020004" pitchFamily="2" charset="0"/>
              </a:rPr>
              <a:t>»; Международный </a:t>
            </a:r>
            <a:r>
              <a:rPr lang="ru-RU" sz="4800" dirty="0">
                <a:latin typeface="Century Gothic" pitchFamily="34" charset="0"/>
                <a:ea typeface="Inter SemiBold" panose="02000503000000020004" pitchFamily="2" charset="0"/>
              </a:rPr>
              <a:t>фестиваль-конкурс «Народное достояние</a:t>
            </a:r>
            <a:r>
              <a:rPr lang="ru-RU" sz="4800" dirty="0" smtClean="0">
                <a:latin typeface="Century Gothic" pitchFamily="34" charset="0"/>
                <a:ea typeface="Inter SemiBold" panose="02000503000000020004" pitchFamily="2" charset="0"/>
              </a:rPr>
              <a:t>»; «</a:t>
            </a:r>
            <a:r>
              <a:rPr lang="ru-RU" sz="4800" dirty="0" err="1">
                <a:latin typeface="Century Gothic" pitchFamily="34" charset="0"/>
                <a:ea typeface="Inter SemiBold" panose="02000503000000020004" pitchFamily="2" charset="0"/>
              </a:rPr>
              <a:t>Berkut</a:t>
            </a:r>
            <a:r>
              <a:rPr lang="ru-RU" sz="4800" dirty="0">
                <a:latin typeface="Century Gothic" pitchFamily="34" charset="0"/>
                <a:ea typeface="Inter SemiBold" panose="02000503000000020004" pitchFamily="2" charset="0"/>
              </a:rPr>
              <a:t> </a:t>
            </a:r>
            <a:r>
              <a:rPr lang="ru-RU" sz="4800" dirty="0" err="1">
                <a:latin typeface="Century Gothic" pitchFamily="34" charset="0"/>
                <a:ea typeface="Inter SemiBold" panose="02000503000000020004" pitchFamily="2" charset="0"/>
              </a:rPr>
              <a:t>game</a:t>
            </a:r>
            <a:r>
              <a:rPr lang="ru-RU" sz="4800" dirty="0">
                <a:latin typeface="Century Gothic" pitchFamily="34" charset="0"/>
                <a:ea typeface="Inter SemiBold" panose="02000503000000020004" pitchFamily="2" charset="0"/>
              </a:rPr>
              <a:t> </a:t>
            </a:r>
            <a:r>
              <a:rPr lang="ru-RU" sz="4800" dirty="0" err="1">
                <a:latin typeface="Century Gothic" pitchFamily="34" charset="0"/>
                <a:ea typeface="Inter SemiBold" panose="02000503000000020004" pitchFamily="2" charset="0"/>
              </a:rPr>
              <a:t>online</a:t>
            </a:r>
            <a:r>
              <a:rPr lang="ru-RU" sz="4800" dirty="0">
                <a:latin typeface="Century Gothic" pitchFamily="34" charset="0"/>
                <a:ea typeface="Inter SemiBold" panose="02000503000000020004" pitchFamily="2" charset="0"/>
              </a:rPr>
              <a:t>». Онлайн-игра для студентов первого курса, приуроченная к Международному дню студенческого </a:t>
            </a:r>
            <a:r>
              <a:rPr lang="ru-RU" sz="4800" dirty="0" smtClean="0">
                <a:latin typeface="Century Gothic" pitchFamily="34" charset="0"/>
                <a:ea typeface="Inter SemiBold" panose="02000503000000020004" pitchFamily="2" charset="0"/>
              </a:rPr>
              <a:t>спорта; Окружной </a:t>
            </a:r>
            <a:r>
              <a:rPr lang="ru-RU" sz="4800" dirty="0">
                <a:latin typeface="Century Gothic" pitchFamily="34" charset="0"/>
                <a:ea typeface="Inter SemiBold" panose="02000503000000020004" pitchFamily="2" charset="0"/>
              </a:rPr>
              <a:t>турнир по </a:t>
            </a:r>
            <a:r>
              <a:rPr lang="ru-RU" sz="4800" dirty="0" err="1">
                <a:latin typeface="Century Gothic" pitchFamily="34" charset="0"/>
                <a:ea typeface="Inter SemiBold" panose="02000503000000020004" pitchFamily="2" charset="0"/>
              </a:rPr>
              <a:t>киберспорту</a:t>
            </a:r>
            <a:r>
              <a:rPr lang="ru-RU" sz="4800" dirty="0">
                <a:latin typeface="Century Gothic" pitchFamily="34" charset="0"/>
                <a:ea typeface="Inter SemiBold" panose="02000503000000020004" pitchFamily="2" charset="0"/>
              </a:rPr>
              <a:t> «МЕЖВУЗ» среди студентов </a:t>
            </a:r>
            <a:r>
              <a:rPr lang="ru-RU" sz="4800" dirty="0" err="1">
                <a:latin typeface="Century Gothic" pitchFamily="34" charset="0"/>
                <a:ea typeface="Inter SemiBold" panose="02000503000000020004" pitchFamily="2" charset="0"/>
              </a:rPr>
              <a:t>югорских</a:t>
            </a:r>
            <a:r>
              <a:rPr lang="ru-RU" sz="4800" dirty="0">
                <a:latin typeface="Century Gothic" pitchFamily="34" charset="0"/>
                <a:ea typeface="Inter SemiBold" panose="02000503000000020004" pitchFamily="2" charset="0"/>
              </a:rPr>
              <a:t> </a:t>
            </a:r>
            <a:r>
              <a:rPr lang="ru-RU" sz="4800" dirty="0" smtClean="0">
                <a:latin typeface="Century Gothic" pitchFamily="34" charset="0"/>
                <a:ea typeface="Inter SemiBold" panose="02000503000000020004" pitchFamily="2" charset="0"/>
              </a:rPr>
              <a:t>вузов; Городская </a:t>
            </a:r>
            <a:r>
              <a:rPr lang="ru-RU" sz="4800" dirty="0">
                <a:latin typeface="Century Gothic" pitchFamily="34" charset="0"/>
                <a:ea typeface="Inter SemiBold" panose="02000503000000020004" pitchFamily="2" charset="0"/>
              </a:rPr>
              <a:t>«Студенческая спортивная ночь</a:t>
            </a:r>
            <a:r>
              <a:rPr lang="ru-RU" sz="4800" dirty="0" smtClean="0">
                <a:latin typeface="Century Gothic" pitchFamily="34" charset="0"/>
                <a:ea typeface="Inter SemiBold" panose="02000503000000020004" pitchFamily="2" charset="0"/>
              </a:rPr>
              <a:t>»; Городской </a:t>
            </a:r>
            <a:r>
              <a:rPr lang="ru-RU" sz="4800" dirty="0">
                <a:latin typeface="Century Gothic" pitchFamily="34" charset="0"/>
                <a:ea typeface="Inter SemiBold" panose="02000503000000020004" pitchFamily="2" charset="0"/>
              </a:rPr>
              <a:t>турнир «</a:t>
            </a:r>
            <a:r>
              <a:rPr lang="ru-RU" sz="4800" dirty="0" err="1">
                <a:latin typeface="Century Gothic" pitchFamily="34" charset="0"/>
                <a:ea typeface="Inter SemiBold" panose="02000503000000020004" pitchFamily="2" charset="0"/>
              </a:rPr>
              <a:t>Киберспортивные</a:t>
            </a:r>
            <a:r>
              <a:rPr lang="ru-RU" sz="4800" dirty="0">
                <a:latin typeface="Century Gothic" pitchFamily="34" charset="0"/>
                <a:ea typeface="Inter SemiBold" panose="02000503000000020004" pitchFamily="2" charset="0"/>
              </a:rPr>
              <a:t> игры защитников» по Dota-2, приуроченный ко Дню защитника </a:t>
            </a:r>
            <a:r>
              <a:rPr lang="ru-RU" sz="4800" dirty="0" smtClean="0">
                <a:latin typeface="Century Gothic" pitchFamily="34" charset="0"/>
                <a:ea typeface="Inter SemiBold" panose="02000503000000020004" pitchFamily="2" charset="0"/>
              </a:rPr>
              <a:t>Отечества;  «</a:t>
            </a:r>
            <a:r>
              <a:rPr lang="ru-RU" sz="4800" dirty="0">
                <a:latin typeface="Century Gothic" pitchFamily="34" charset="0"/>
                <a:ea typeface="Inter SemiBold" panose="02000503000000020004" pitchFamily="2" charset="0"/>
              </a:rPr>
              <a:t>Снежная гонка защитников и защитниц», приуроченная ко Дню защитника Отечества и Международному женскому дню среди студенческих </a:t>
            </a:r>
            <a:r>
              <a:rPr lang="ru-RU" sz="4800" dirty="0" smtClean="0">
                <a:latin typeface="Century Gothic" pitchFamily="34" charset="0"/>
                <a:ea typeface="Inter SemiBold" panose="02000503000000020004" pitchFamily="2" charset="0"/>
              </a:rPr>
              <a:t>команд; Окружная </a:t>
            </a:r>
            <a:r>
              <a:rPr lang="ru-RU" sz="4800" dirty="0">
                <a:latin typeface="Century Gothic" pitchFamily="34" charset="0"/>
                <a:ea typeface="Inter SemiBold" panose="02000503000000020004" pitchFamily="2" charset="0"/>
              </a:rPr>
              <a:t>олимпиада по физической культуре и безопасности </a:t>
            </a:r>
            <a:r>
              <a:rPr lang="ru-RU" sz="4800" dirty="0" smtClean="0">
                <a:latin typeface="Century Gothic" pitchFamily="34" charset="0"/>
                <a:ea typeface="Inter SemiBold" panose="02000503000000020004" pitchFamily="2" charset="0"/>
              </a:rPr>
              <a:t>жизнедеятельности; Городской </a:t>
            </a:r>
            <a:r>
              <a:rPr lang="ru-RU" sz="4800" dirty="0">
                <a:latin typeface="Century Gothic" pitchFamily="34" charset="0"/>
                <a:ea typeface="Inter SemiBold" panose="02000503000000020004" pitchFamily="2" charset="0"/>
              </a:rPr>
              <a:t>фестиваль адаптивных видов </a:t>
            </a:r>
            <a:r>
              <a:rPr lang="ru-RU" sz="4800" dirty="0" smtClean="0">
                <a:latin typeface="Century Gothic" pitchFamily="34" charset="0"/>
                <a:ea typeface="Inter SemiBold" panose="02000503000000020004" pitchFamily="2" charset="0"/>
              </a:rPr>
              <a:t>спорта; Отборочный </a:t>
            </a:r>
            <a:r>
              <a:rPr lang="ru-RU" sz="4800" dirty="0">
                <a:latin typeface="Century Gothic" pitchFamily="34" charset="0"/>
                <a:ea typeface="Inter SemiBold" panose="02000503000000020004" pitchFamily="2" charset="0"/>
              </a:rPr>
              <a:t>этап федерального проекта «Чемпионат АССК</a:t>
            </a:r>
            <a:r>
              <a:rPr lang="ru-RU" sz="4800" dirty="0" smtClean="0">
                <a:latin typeface="Century Gothic" pitchFamily="34" charset="0"/>
                <a:ea typeface="Inter SemiBold" panose="02000503000000020004" pitchFamily="2" charset="0"/>
              </a:rPr>
              <a:t>»; Городской </a:t>
            </a:r>
            <a:r>
              <a:rPr lang="ru-RU" sz="4800" dirty="0">
                <a:latin typeface="Century Gothic" pitchFamily="34" charset="0"/>
                <a:ea typeface="Inter SemiBold" panose="02000503000000020004" pitchFamily="2" charset="0"/>
              </a:rPr>
              <a:t>фестиваль студенческого спорта, посвященный Дню народного </a:t>
            </a:r>
            <a:r>
              <a:rPr lang="ru-RU" sz="4800" dirty="0" smtClean="0">
                <a:latin typeface="Century Gothic" pitchFamily="34" charset="0"/>
                <a:ea typeface="Inter SemiBold" panose="02000503000000020004" pitchFamily="2" charset="0"/>
              </a:rPr>
              <a:t>единства; Клубный </a:t>
            </a:r>
            <a:r>
              <a:rPr lang="ru-RU" sz="4800" dirty="0">
                <a:latin typeface="Century Gothic" pitchFamily="34" charset="0"/>
                <a:ea typeface="Inter SemiBold" panose="02000503000000020004" pitchFamily="2" charset="0"/>
              </a:rPr>
              <a:t>турнир «Кубок ректора</a:t>
            </a:r>
            <a:r>
              <a:rPr lang="ru-RU" sz="4800" dirty="0" smtClean="0">
                <a:latin typeface="Century Gothic" pitchFamily="34" charset="0"/>
                <a:ea typeface="Inter SemiBold" panose="02000503000000020004" pitchFamily="2" charset="0"/>
              </a:rPr>
              <a:t>»; Спартакиада </a:t>
            </a:r>
            <a:r>
              <a:rPr lang="ru-RU" sz="4800" dirty="0">
                <a:latin typeface="Century Gothic" pitchFamily="34" charset="0"/>
                <a:ea typeface="Inter SemiBold" panose="02000503000000020004" pitchFamily="2" charset="0"/>
              </a:rPr>
              <a:t>студентов неспортивных факультетов </a:t>
            </a:r>
            <a:r>
              <a:rPr lang="ru-RU" sz="4800" dirty="0" smtClean="0">
                <a:latin typeface="Century Gothic" pitchFamily="34" charset="0"/>
                <a:ea typeface="Inter SemiBold" panose="02000503000000020004" pitchFamily="2" charset="0"/>
              </a:rPr>
              <a:t>СурГПУ; </a:t>
            </a:r>
            <a:r>
              <a:rPr lang="ru-RU" sz="4800" dirty="0">
                <a:latin typeface="Century Gothic" pitchFamily="34" charset="0"/>
                <a:ea typeface="Inter SemiBold" panose="02000503000000020004" pitchFamily="2" charset="0"/>
              </a:rPr>
              <a:t>Чемпионат Уральского федерального округа по спортивной дисциплине "Регби на снегу" 2023 года среди мужских и женских команд; </a:t>
            </a:r>
            <a:r>
              <a:rPr lang="ru-RU" sz="4800" dirty="0" err="1">
                <a:latin typeface="Century Gothic" pitchFamily="34" charset="0"/>
                <a:ea typeface="Inter SemiBold" panose="02000503000000020004" pitchFamily="2" charset="0"/>
              </a:rPr>
              <a:t>фиджитал</a:t>
            </a:r>
            <a:r>
              <a:rPr lang="ru-RU" sz="4800" dirty="0">
                <a:latin typeface="Century Gothic" pitchFamily="34" charset="0"/>
                <a:ea typeface="Inter SemiBold" panose="02000503000000020004" pitchFamily="2" charset="0"/>
              </a:rPr>
              <a:t> турнир среди </a:t>
            </a:r>
            <a:r>
              <a:rPr lang="ru-RU" sz="4800" dirty="0" smtClean="0">
                <a:latin typeface="Century Gothic" pitchFamily="34" charset="0"/>
                <a:ea typeface="Inter SemiBold" panose="02000503000000020004" pitchFamily="2" charset="0"/>
              </a:rPr>
              <a:t>вузов и </a:t>
            </a:r>
            <a:r>
              <a:rPr lang="ru-RU" sz="4800" dirty="0" err="1" smtClean="0">
                <a:latin typeface="Century Gothic" pitchFamily="34" charset="0"/>
                <a:ea typeface="Inter SemiBold" panose="02000503000000020004" pitchFamily="2" charset="0"/>
              </a:rPr>
              <a:t>ссузов</a:t>
            </a:r>
            <a:r>
              <a:rPr lang="ru-RU" sz="4800" dirty="0" smtClean="0">
                <a:latin typeface="Century Gothic" pitchFamily="34" charset="0"/>
                <a:ea typeface="Inter SemiBold" panose="02000503000000020004" pitchFamily="2" charset="0"/>
              </a:rPr>
              <a:t> города.</a:t>
            </a:r>
            <a:endParaRPr lang="ru-RU" sz="2400" dirty="0">
              <a:solidFill>
                <a:schemeClr val="tx2"/>
              </a:solidFill>
              <a:latin typeface="Century Gothic" pitchFamily="34" charset="0"/>
              <a:ea typeface="Inter SemiBold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4633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6C7B73D0-7F62-4FC6-875B-C2EBAD7AD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864" y="404664"/>
            <a:ext cx="10972800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  <a:ea typeface="Inter SemiBold" panose="02000503000000020004" pitchFamily="2" charset="0"/>
              </a:rPr>
              <a:t>О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  <a:ea typeface="Inter SemiBold" panose="02000503000000020004" pitchFamily="2" charset="0"/>
              </a:rPr>
              <a:t>пыт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  <a:ea typeface="Inter SemiBold" panose="02000503000000020004" pitchFamily="2" charset="0"/>
              </a:rPr>
              <a:t>участия организации спортивных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  <a:ea typeface="Inter SemiBold" panose="02000503000000020004" pitchFamily="2" charset="0"/>
              </a:rPr>
              <a:t/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  <a:ea typeface="Inter SemiBold" panose="02000503000000020004" pitchFamily="2" charset="0"/>
              </a:rPr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  <a:ea typeface="Inter SemiBold" panose="02000503000000020004" pitchFamily="2" charset="0"/>
              </a:rPr>
              <a:t>и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  <a:ea typeface="Inter SemiBold" panose="02000503000000020004" pitchFamily="2" charset="0"/>
              </a:rPr>
              <a:t>иных мероприятий 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D98DBD0C-2958-4EDA-B4F6-A762EEF7F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47664"/>
            <a:ext cx="10972800" cy="504968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49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ea typeface="Inter SemiBold" panose="02000503000000020004" pitchFamily="2" charset="0"/>
              </a:rPr>
              <a:t>СОЦИАЛЬНЫЕ МЕРОПРИЯТИЯ:</a:t>
            </a:r>
            <a:r>
              <a:rPr lang="ru-RU" sz="4900" dirty="0">
                <a:latin typeface="Century Gothic" pitchFamily="34" charset="0"/>
                <a:ea typeface="Inter SemiBold" panose="02000503000000020004" pitchFamily="2" charset="0"/>
              </a:rPr>
              <a:t> </a:t>
            </a:r>
            <a:endParaRPr lang="ru-RU" sz="4900" dirty="0" smtClean="0">
              <a:latin typeface="Century Gothic" pitchFamily="34" charset="0"/>
              <a:ea typeface="Inter SemiBold" panose="02000503000000020004" pitchFamily="2" charset="0"/>
            </a:endParaRPr>
          </a:p>
          <a:p>
            <a:pPr marL="0" indent="0">
              <a:buNone/>
            </a:pPr>
            <a:r>
              <a:rPr lang="ru-RU" sz="49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ea typeface="Inter SemiBold" panose="02000503000000020004" pitchFamily="2" charset="0"/>
              </a:rPr>
              <a:t>волонтёрский </a:t>
            </a:r>
            <a:r>
              <a:rPr lang="ru-RU" sz="49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ea typeface="Inter SemiBold" panose="02000503000000020004" pitchFamily="2" charset="0"/>
              </a:rPr>
              <a:t>центр СурГПУ, проекты «Северная надежда», «Рука в руке», «История семьи – история Победы»; объединение «АРТ-добро»; инклюзивный волонтёрский отряд «</a:t>
            </a:r>
            <a:r>
              <a:rPr lang="ru-RU" sz="4900" dirty="0" err="1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ea typeface="Inter SemiBold" panose="02000503000000020004" pitchFamily="2" charset="0"/>
              </a:rPr>
              <a:t>PROдобро</a:t>
            </a:r>
            <a:r>
              <a:rPr lang="ru-RU" sz="49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ea typeface="Inter SemiBold" panose="02000503000000020004" pitchFamily="2" charset="0"/>
              </a:rPr>
              <a:t>» </a:t>
            </a:r>
          </a:p>
          <a:p>
            <a:pPr marL="0" indent="0">
              <a:buNone/>
            </a:pPr>
            <a:r>
              <a:rPr lang="ru-RU" sz="4900" dirty="0" smtClean="0">
                <a:latin typeface="Century Gothic" pitchFamily="34" charset="0"/>
                <a:ea typeface="Inter SemiBold" panose="02000503000000020004" pitchFamily="2" charset="0"/>
              </a:rPr>
              <a:t>Подвижные </a:t>
            </a:r>
            <a:r>
              <a:rPr lang="ru-RU" sz="4900" dirty="0">
                <a:latin typeface="Century Gothic" pitchFamily="34" charset="0"/>
                <a:ea typeface="Inter SemiBold" panose="02000503000000020004" pitchFamily="2" charset="0"/>
              </a:rPr>
              <a:t>игры и мастер-классы по декоративно-прикладному искусству для детей с ограниченными возможностями здоровья в рамках проекта «Северная надежда»; Сбор, упаковка и загрузка гуманитарной помощи; Всероссийская патриотическая акция «Снежный десант»; Визиты к ветеранам труда, Великой Отечественной войны, труженикам тыла, «детям войны» (поздравления с юбилейными и памятными датами, днём рождения, днём России и Сургута). Сбор подарков от студентов, сотрудников, спонсоров (типография «Альфа»); Всероссийская акция «Георгиевская ленточка»; Возложение цветов в рамках цикла мероприятий в память о блокаде Ленинграда; Помощь в проведении открытого городского инклюзивного бала; Живая книга памяти «История семьи – история Победы</a:t>
            </a:r>
            <a:r>
              <a:rPr lang="ru-RU" sz="4900" dirty="0" smtClean="0">
                <a:latin typeface="Century Gothic" pitchFamily="34" charset="0"/>
                <a:ea typeface="Inter SemiBold" panose="02000503000000020004" pitchFamily="2" charset="0"/>
              </a:rPr>
              <a:t>». </a:t>
            </a:r>
          </a:p>
          <a:p>
            <a:pPr marL="0" indent="0">
              <a:buNone/>
            </a:pPr>
            <a:endParaRPr lang="ru-RU" sz="3300" dirty="0" smtClean="0">
              <a:latin typeface="Century Gothic" pitchFamily="34" charset="0"/>
              <a:ea typeface="Inter SemiBold" panose="02000503000000020004" pitchFamily="2" charset="0"/>
            </a:endParaRPr>
          </a:p>
          <a:p>
            <a:pPr marL="0" indent="0">
              <a:buNone/>
            </a:pPr>
            <a:r>
              <a:rPr lang="ru-RU" sz="49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ea typeface="Inter SemiBold" panose="02000503000000020004" pitchFamily="2" charset="0"/>
              </a:rPr>
              <a:t>КУЛЬТУРНО-МАССОВЫЕ </a:t>
            </a:r>
            <a:r>
              <a:rPr lang="ru-RU" sz="49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ea typeface="Inter SemiBold" panose="02000503000000020004" pitchFamily="2" charset="0"/>
              </a:rPr>
              <a:t>МЕРОПРИЯТИЯ: волонтёрский центр, студенческие объединения </a:t>
            </a:r>
            <a:r>
              <a:rPr lang="ru-RU" sz="4900" dirty="0" err="1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ea typeface="Inter SemiBold" panose="02000503000000020004" pitchFamily="2" charset="0"/>
              </a:rPr>
              <a:t>СурГПУ</a:t>
            </a:r>
            <a:endParaRPr lang="ru-RU" sz="49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  <a:ea typeface="Inter SemiBold" panose="02000503000000020004" pitchFamily="2" charset="0"/>
            </a:endParaRPr>
          </a:p>
          <a:p>
            <a:pPr marL="0" indent="0">
              <a:buNone/>
            </a:pPr>
            <a:r>
              <a:rPr lang="ru-RU" sz="4900" dirty="0">
                <a:latin typeface="Century Gothic" pitchFamily="34" charset="0"/>
                <a:ea typeface="Inter SemiBold" panose="02000503000000020004" pitchFamily="2" charset="0"/>
              </a:rPr>
              <a:t>Фестиваль студенческого творчества «Студенческая весна»; Фестиваль студенческого творчества «</a:t>
            </a:r>
            <a:r>
              <a:rPr lang="ru-RU" sz="4900" dirty="0" err="1">
                <a:latin typeface="Century Gothic" pitchFamily="34" charset="0"/>
                <a:ea typeface="Inter SemiBold" panose="02000503000000020004" pitchFamily="2" charset="0"/>
              </a:rPr>
              <a:t>Первовидение</a:t>
            </a:r>
            <a:r>
              <a:rPr lang="ru-RU" sz="4900" dirty="0">
                <a:latin typeface="Century Gothic" pitchFamily="34" charset="0"/>
                <a:ea typeface="Inter SemiBold" panose="02000503000000020004" pitchFamily="2" charset="0"/>
              </a:rPr>
              <a:t>»; Научно-практическая конференция «Студенчество в научном поиске»; Верёвочный курс; Туристический слёт; Городской форум «Сургут. Безопасность»; ХII Окружная научная конференция школьников «Новое поколение и общество знаний»; Форум «Преобразование 2022»; </a:t>
            </a:r>
            <a:r>
              <a:rPr lang="ru-RU" sz="4900" dirty="0" err="1">
                <a:latin typeface="Century Gothic" pitchFamily="34" charset="0"/>
                <a:ea typeface="Inter SemiBold" panose="02000503000000020004" pitchFamily="2" charset="0"/>
              </a:rPr>
              <a:t>Профориентационный</a:t>
            </a:r>
            <a:r>
              <a:rPr lang="ru-RU" sz="4900" dirty="0">
                <a:latin typeface="Century Gothic" pitchFamily="34" charset="0"/>
                <a:ea typeface="Inter SemiBold" panose="02000503000000020004" pitchFamily="2" charset="0"/>
              </a:rPr>
              <a:t> </a:t>
            </a:r>
            <a:r>
              <a:rPr lang="ru-RU" sz="4900" dirty="0" err="1">
                <a:latin typeface="Century Gothic" pitchFamily="34" charset="0"/>
                <a:ea typeface="Inter SemiBold" panose="02000503000000020004" pitchFamily="2" charset="0"/>
              </a:rPr>
              <a:t>квест</a:t>
            </a:r>
            <a:r>
              <a:rPr lang="ru-RU" sz="4900" dirty="0">
                <a:latin typeface="Century Gothic" pitchFamily="34" charset="0"/>
                <a:ea typeface="Inter SemiBold" panose="02000503000000020004" pitchFamily="2" charset="0"/>
              </a:rPr>
              <a:t> «Выбор будущего»; Круглый стол «Преподаватель высшей школы: вызовы времени и лучшие практики»; «Большой этнографический диктант</a:t>
            </a:r>
            <a:r>
              <a:rPr lang="ru-RU" sz="4900" dirty="0" smtClean="0">
                <a:latin typeface="Century Gothic" pitchFamily="34" charset="0"/>
                <a:ea typeface="Inter SemiBold" panose="02000503000000020004" pitchFamily="2" charset="0"/>
              </a:rPr>
              <a:t>»; Всероссийская </a:t>
            </a:r>
            <a:r>
              <a:rPr lang="ru-RU" sz="4900" dirty="0">
                <a:latin typeface="Century Gothic" pitchFamily="34" charset="0"/>
                <a:ea typeface="Inter SemiBold" panose="02000503000000020004" pitchFamily="2" charset="0"/>
              </a:rPr>
              <a:t>программа «Центры компетенций». Организация тестирования студентов в рамках проекта «Центр компетенций </a:t>
            </a:r>
            <a:r>
              <a:rPr lang="ru-RU" sz="4900" dirty="0" err="1">
                <a:latin typeface="Century Gothic" pitchFamily="34" charset="0"/>
                <a:ea typeface="Inter SemiBold" panose="02000503000000020004" pitchFamily="2" charset="0"/>
              </a:rPr>
              <a:t>СурГПУ</a:t>
            </a:r>
            <a:r>
              <a:rPr lang="ru-RU" sz="4900" dirty="0">
                <a:latin typeface="Century Gothic" pitchFamily="34" charset="0"/>
                <a:ea typeface="Inter SemiBold" panose="02000503000000020004" pitchFamily="2" charset="0"/>
              </a:rPr>
              <a:t>»; «</a:t>
            </a:r>
            <a:r>
              <a:rPr lang="ru-RU" sz="4900" dirty="0" err="1">
                <a:latin typeface="Century Gothic" pitchFamily="34" charset="0"/>
                <a:ea typeface="Inter SemiBold" panose="02000503000000020004" pitchFamily="2" charset="0"/>
              </a:rPr>
              <a:t>РаздДельный</a:t>
            </a:r>
            <a:r>
              <a:rPr lang="ru-RU" sz="4900" dirty="0">
                <a:latin typeface="Century Gothic" pitchFamily="34" charset="0"/>
                <a:ea typeface="Inter SemiBold" panose="02000503000000020004" pitchFamily="2" charset="0"/>
              </a:rPr>
              <a:t> Сбор Сургут</a:t>
            </a:r>
            <a:r>
              <a:rPr lang="ru-RU" sz="4600" dirty="0">
                <a:latin typeface="Century Gothic" pitchFamily="34" charset="0"/>
                <a:ea typeface="Inter SemiBold" panose="02000503000000020004" pitchFamily="2" charset="0"/>
              </a:rPr>
              <a:t>». </a:t>
            </a:r>
          </a:p>
        </p:txBody>
      </p:sp>
    </p:spTree>
    <p:extLst>
      <p:ext uri="{BB962C8B-B14F-4D97-AF65-F5344CB8AC3E}">
        <p14:creationId xmlns:p14="http://schemas.microsoft.com/office/powerpoint/2010/main" xmlns="" val="2328996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К</a:t>
            </a:r>
            <a:r>
              <a:rPr lang="ru-RU" sz="3600" b="1" dirty="0" smtClean="0"/>
              <a:t>оманда Волонтерского центра  </a:t>
            </a:r>
            <a:r>
              <a:rPr lang="ru-RU" sz="3600" b="1" dirty="0" err="1" smtClean="0"/>
              <a:t>СурГПУ</a:t>
            </a: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95400" y="1776117"/>
            <a:ext cx="4824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520" indent="-1270" algn="ctr">
              <a:spcAft>
                <a:spcPts val="0"/>
              </a:spcAft>
            </a:pPr>
            <a:r>
              <a:rPr lang="ru-RU" sz="1400" b="1" dirty="0" smtClean="0">
                <a:ea typeface="Calibri" panose="020F0502020204030204" pitchFamily="34" charset="0"/>
              </a:rPr>
              <a:t>Руководитель волонтерского </a:t>
            </a:r>
            <a:r>
              <a:rPr lang="ru-RU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центра </a:t>
            </a:r>
            <a:r>
              <a:rPr lang="ru-RU" sz="1400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СурГПУ</a:t>
            </a:r>
            <a:r>
              <a:rPr lang="ru-RU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96520" indent="-1270" algn="ctr">
              <a:spcAft>
                <a:spcPts val="0"/>
              </a:spcAft>
            </a:pPr>
            <a:r>
              <a:rPr lang="ru-RU" sz="1400" dirty="0" smtClean="0">
                <a:cs typeface="Times New Roman" panose="02020603050405020304" pitchFamily="18" charset="0"/>
              </a:rPr>
              <a:t>Анастасия Владимировна Сорокина</a:t>
            </a:r>
            <a:endParaRPr lang="ru-RU" sz="1400" dirty="0"/>
          </a:p>
        </p:txBody>
      </p:sp>
      <p:pic>
        <p:nvPicPr>
          <p:cNvPr id="2052" name="Picture 4" descr="https://sun9-81.userapi.com/impg/Yl79b1na9eUGg1ot-LAatUUmPZQMEuv3PA11WQ/8CHrx9AFhpY.jpg?size=1080x1920&amp;quality=95&amp;sign=b976f60914d4e13778a4d11e1fab509f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584" t="31666" r="7565" b="1"/>
          <a:stretch/>
        </p:blipFill>
        <p:spPr bwMode="auto">
          <a:xfrm>
            <a:off x="6384032" y="-11764687"/>
            <a:ext cx="4281499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267" t="19551" r="14534" b="42631"/>
          <a:stretch/>
        </p:blipFill>
        <p:spPr>
          <a:xfrm>
            <a:off x="8137450" y="2323823"/>
            <a:ext cx="1486942" cy="1487682"/>
          </a:xfrm>
          <a:prstGeom prst="ellipse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456040" y="1776117"/>
            <a:ext cx="4824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520" indent="-1270" algn="ctr">
              <a:spcAft>
                <a:spcPts val="0"/>
              </a:spcAft>
            </a:pPr>
            <a:r>
              <a:rPr lang="ru-RU" sz="1400" b="1" dirty="0" smtClean="0">
                <a:ea typeface="Calibri" panose="020F0502020204030204" pitchFamily="34" charset="0"/>
              </a:rPr>
              <a:t>Руководитель кружка по добровольчеству</a:t>
            </a:r>
            <a:endParaRPr lang="ru-RU" sz="14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6520" indent="-1270" algn="ctr">
              <a:spcAft>
                <a:spcPts val="0"/>
              </a:spcAft>
            </a:pPr>
            <a:r>
              <a:rPr lang="ru-RU" sz="1400" dirty="0" err="1" smtClean="0">
                <a:cs typeface="Times New Roman" panose="02020603050405020304" pitchFamily="18" charset="0"/>
              </a:rPr>
              <a:t>Нанаева</a:t>
            </a:r>
            <a:r>
              <a:rPr lang="ru-RU" sz="1400" dirty="0" smtClean="0">
                <a:cs typeface="Times New Roman" panose="02020603050405020304" pitchFamily="18" charset="0"/>
              </a:rPr>
              <a:t> Айсулуу Муратовна</a:t>
            </a:r>
            <a:endParaRPr lang="ru-RU" sz="1400" dirty="0"/>
          </a:p>
        </p:txBody>
      </p:sp>
      <p:pic>
        <p:nvPicPr>
          <p:cNvPr id="1026" name="Picture 2" descr="http://www.surgpu.ru/media/cache/73/9a/739a08254223e879b3d04c1086d83fc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3576" y="2299337"/>
            <a:ext cx="1512167" cy="151216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23392" y="4293096"/>
            <a:ext cx="4824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520" indent="-1270" algn="ctr">
              <a:spcAft>
                <a:spcPts val="0"/>
              </a:spcAft>
            </a:pPr>
            <a:r>
              <a:rPr lang="ru-RU" sz="1400" b="1" dirty="0">
                <a:ea typeface="Calibri" panose="020F0502020204030204" pitchFamily="34" charset="0"/>
              </a:rPr>
              <a:t>Специалист волонтерского </a:t>
            </a:r>
            <a:r>
              <a:rPr lang="ru-RU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центра СурГПУ </a:t>
            </a:r>
            <a:r>
              <a:rPr lang="ru-RU" sz="1400" dirty="0" smtClean="0">
                <a:cs typeface="Times New Roman" panose="02020603050405020304" pitchFamily="18" charset="0"/>
              </a:rPr>
              <a:t>Дарья Ефименко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456040" y="4293096"/>
            <a:ext cx="4824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520" indent="-1270">
              <a:spcAft>
                <a:spcPts val="0"/>
              </a:spcAft>
            </a:pPr>
            <a:r>
              <a:rPr lang="ru-RU" sz="1400" b="1" dirty="0">
                <a:ea typeface="Calibri" panose="020F0502020204030204" pitchFamily="34" charset="0"/>
              </a:rPr>
              <a:t>Специалист волонтерского </a:t>
            </a:r>
            <a:r>
              <a:rPr lang="ru-RU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центра </a:t>
            </a:r>
            <a:r>
              <a:rPr lang="ru-RU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СурГПУ</a:t>
            </a:r>
            <a:r>
              <a:rPr lang="ru-RU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96520" indent="-1270" algn="ctr">
              <a:spcAft>
                <a:spcPts val="0"/>
              </a:spcAft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 panose="020F0502020204030204" pitchFamily="34" charset="0"/>
              </a:rPr>
              <a:t>Инесса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Calibri" panose="020F0502020204030204" pitchFamily="34" charset="0"/>
              </a:rPr>
              <a:t>Зияева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cs typeface="Calibri" panose="020F050202020403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78" t="24801" r="3740" b="5063"/>
          <a:stretch/>
        </p:blipFill>
        <p:spPr>
          <a:xfrm>
            <a:off x="2163575" y="4972345"/>
            <a:ext cx="1512167" cy="1460353"/>
          </a:xfrm>
          <a:prstGeom prst="ellipse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03" t="3117" r="43033" b="23110"/>
          <a:stretch/>
        </p:blipFill>
        <p:spPr>
          <a:xfrm>
            <a:off x="8138187" y="4982581"/>
            <a:ext cx="1486205" cy="152741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4064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840" y="332656"/>
            <a:ext cx="10972800" cy="11430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Партнёры Волонтерского центра  СурГПУ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556792"/>
            <a:ext cx="10972800" cy="4896544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Департамент образования Администрации города </a:t>
            </a:r>
            <a:r>
              <a:rPr lang="ru-RU" dirty="0" smtClean="0"/>
              <a:t>Сургут </a:t>
            </a:r>
            <a:endParaRPr lang="ru-RU" dirty="0" smtClean="0"/>
          </a:p>
          <a:p>
            <a:r>
              <a:rPr lang="ru-RU" dirty="0" smtClean="0"/>
              <a:t>Образовательные </a:t>
            </a:r>
            <a:r>
              <a:rPr lang="ru-RU" dirty="0"/>
              <a:t>организации Сургута</a:t>
            </a:r>
          </a:p>
          <a:p>
            <a:r>
              <a:rPr lang="ru-RU" dirty="0"/>
              <a:t>Управление физической культуры и спорта Администрации города Сургут</a:t>
            </a:r>
          </a:p>
          <a:p>
            <a:r>
              <a:rPr lang="ru-RU" dirty="0"/>
              <a:t>Управление молодежной политики города </a:t>
            </a:r>
            <a:r>
              <a:rPr lang="ru-RU" dirty="0" smtClean="0"/>
              <a:t>Сургута </a:t>
            </a:r>
          </a:p>
          <a:p>
            <a:r>
              <a:rPr lang="ru-RU" dirty="0" smtClean="0"/>
              <a:t>МБУ </a:t>
            </a:r>
            <a:r>
              <a:rPr lang="ru-RU" dirty="0"/>
              <a:t>«Наше время»</a:t>
            </a:r>
          </a:p>
          <a:p>
            <a:r>
              <a:rPr lang="ru-RU" dirty="0" err="1"/>
              <a:t>Сургутская</a:t>
            </a:r>
            <a:r>
              <a:rPr lang="ru-RU" dirty="0"/>
              <a:t> филармония</a:t>
            </a:r>
          </a:p>
          <a:p>
            <a:r>
              <a:rPr lang="ru-RU" dirty="0"/>
              <a:t>Арт-резиденция «Квартира»</a:t>
            </a:r>
          </a:p>
          <a:p>
            <a:r>
              <a:rPr lang="ru-RU" dirty="0"/>
              <a:t>Центр компьютерного спорта </a:t>
            </a:r>
            <a:r>
              <a:rPr lang="ru-RU" dirty="0" err="1"/>
              <a:t>Сургутского</a:t>
            </a:r>
            <a:r>
              <a:rPr lang="ru-RU" dirty="0"/>
              <a:t> района</a:t>
            </a:r>
          </a:p>
          <a:p>
            <a:r>
              <a:rPr lang="ru-RU" dirty="0" smtClean="0"/>
              <a:t>Молодежный ресурсный центр город Сургут и </a:t>
            </a:r>
            <a:r>
              <a:rPr lang="ru-RU" dirty="0" err="1" smtClean="0"/>
              <a:t>Сургутский</a:t>
            </a:r>
            <a:r>
              <a:rPr lang="ru-RU" dirty="0" smtClean="0"/>
              <a:t> район</a:t>
            </a:r>
          </a:p>
          <a:p>
            <a:r>
              <a:rPr lang="ru-RU" dirty="0" smtClean="0"/>
              <a:t>Мультимедийный исторический парк </a:t>
            </a:r>
            <a:r>
              <a:rPr lang="ru-RU" dirty="0"/>
              <a:t>"Россия - моя история"</a:t>
            </a:r>
          </a:p>
        </p:txBody>
      </p:sp>
    </p:spTree>
    <p:extLst>
      <p:ext uri="{BB962C8B-B14F-4D97-AF65-F5344CB8AC3E}">
        <p14:creationId xmlns:p14="http://schemas.microsoft.com/office/powerpoint/2010/main" xmlns="" val="4161992863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827</TotalTime>
  <Words>768</Words>
  <Application>Microsoft Office PowerPoint</Application>
  <PresentationFormat>Произвольный</PresentationFormat>
  <Paragraphs>49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Специальное оформление</vt:lpstr>
      <vt:lpstr>ВОЛОНТЕРСКИЙ ЦЕНТР СУРГУТСКОГО ГОСУДАРСТВЕННОГО ПЕДАГОГИЧЕСКОГО УНИВЕРСИТЕТА</vt:lpstr>
      <vt:lpstr>Деятельность  Волонтерского центра СурГПУ</vt:lpstr>
      <vt:lpstr>Activities  of the SurGPU Volunteer Center</vt:lpstr>
      <vt:lpstr>Опыт участия организации спортивных  и иных мероприятий </vt:lpstr>
      <vt:lpstr>Опыт участия организации спортивных  и иных мероприятий </vt:lpstr>
      <vt:lpstr>Команда Волонтерского центра  СурГПУ</vt:lpstr>
      <vt:lpstr>Партнёры Волонтерского центра  СурГПУ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Vladislav Ushakov</dc:creator>
  <dc:description/>
  <cp:lastModifiedBy>Student</cp:lastModifiedBy>
  <cp:revision>58</cp:revision>
  <dcterms:created xsi:type="dcterms:W3CDTF">2022-10-29T05:57:49Z</dcterms:created>
  <dcterms:modified xsi:type="dcterms:W3CDTF">2023-03-31T10:26:11Z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i4>6</vt:i4>
  </property>
</Properties>
</file>