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6" r:id="rId4"/>
    <p:sldId id="261" r:id="rId5"/>
    <p:sldId id="265" r:id="rId6"/>
    <p:sldId id="272" r:id="rId7"/>
    <p:sldId id="268" r:id="rId8"/>
    <p:sldId id="257" r:id="rId9"/>
    <p:sldId id="271" r:id="rId10"/>
    <p:sldId id="262" r:id="rId11"/>
  </p:sldIdLst>
  <p:sldSz cx="9753600" cy="7315200"/>
  <p:notesSz cx="6858000" cy="9144000"/>
  <p:embeddedFontLst>
    <p:embeddedFont>
      <p:font typeface="Montserrat Alternates 1" charset="-52"/>
      <p:regular r:id="rId13"/>
    </p:embeddedFont>
    <p:embeddedFont>
      <p:font typeface="Montserrat Alternates Black" pitchFamily="2" charset="-52"/>
      <p:bold r:id="rId14"/>
      <p:boldItalic r:id="rId15"/>
    </p:embeddedFont>
    <p:embeddedFont>
      <p:font typeface="Montserrat Alternates SemiBold" pitchFamily="2" charset="-52"/>
      <p:bold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24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54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01F9-C2D8-40F2-A0FB-E1F5A4D110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EC6F3-5121-4B6A-BF64-5AA6B0E2B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49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EC6F3-5121-4B6A-BF64-5AA6B0E2BB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84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EC6F3-5121-4B6A-BF64-5AA6B0E2BB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b="25075"/>
          <a:stretch>
            <a:fillRect/>
          </a:stretch>
        </p:blipFill>
        <p:spPr>
          <a:xfrm>
            <a:off x="4582738" y="989455"/>
            <a:ext cx="5679442" cy="4800600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0" y="2110028"/>
            <a:ext cx="5181600" cy="3095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876"/>
              </a:lnSpc>
            </a:pPr>
            <a:r>
              <a:rPr lang="ru-RU" sz="3483" dirty="0" smtClean="0">
                <a:solidFill>
                  <a:srgbClr val="4F2489"/>
                </a:solidFill>
                <a:latin typeface="Montserrat Alternates 1"/>
              </a:rPr>
              <a:t>Ресурсный центр поддержки добровольческих и молодежных инициатив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474899" y="2250717"/>
            <a:ext cx="1694751" cy="3353357"/>
            <a:chOff x="0" y="0"/>
            <a:chExt cx="2620010" cy="5184140"/>
          </a:xfrm>
        </p:grpSpPr>
        <p:sp>
          <p:nvSpPr>
            <p:cNvPr id="4" name="Freeform 4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3285" r="-3285" b="-113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552735" y="2250717"/>
            <a:ext cx="1694751" cy="3353357"/>
            <a:chOff x="0" y="0"/>
            <a:chExt cx="2620010" cy="5184140"/>
          </a:xfrm>
        </p:grpSpPr>
        <p:sp>
          <p:nvSpPr>
            <p:cNvPr id="14" name="Freeform 14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t="-1273" b="-1273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29155" y="2739653"/>
            <a:ext cx="1127625" cy="1127625"/>
            <a:chOff x="0" y="0"/>
            <a:chExt cx="736600" cy="736600"/>
          </a:xfrm>
        </p:grpSpPr>
        <p:sp>
          <p:nvSpPr>
            <p:cNvPr id="24" name="Freeform 24"/>
            <p:cNvSpPr/>
            <p:nvPr/>
          </p:nvSpPr>
          <p:spPr>
            <a:xfrm>
              <a:off x="63500" y="635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292608"/>
                  </a:moveTo>
                  <a:cubicBezTo>
                    <a:pt x="0" y="154686"/>
                    <a:pt x="0" y="85598"/>
                    <a:pt x="42926" y="42926"/>
                  </a:cubicBezTo>
                  <a:cubicBezTo>
                    <a:pt x="85598" y="0"/>
                    <a:pt x="154686" y="0"/>
                    <a:pt x="292608" y="0"/>
                  </a:cubicBezTo>
                  <a:lnTo>
                    <a:pt x="316992" y="0"/>
                  </a:lnTo>
                  <a:cubicBezTo>
                    <a:pt x="454914" y="0"/>
                    <a:pt x="524002" y="0"/>
                    <a:pt x="566674" y="42926"/>
                  </a:cubicBezTo>
                  <a:cubicBezTo>
                    <a:pt x="609600" y="85598"/>
                    <a:pt x="609600" y="154686"/>
                    <a:pt x="609600" y="292608"/>
                  </a:cubicBezTo>
                  <a:lnTo>
                    <a:pt x="609600" y="316992"/>
                  </a:lnTo>
                  <a:cubicBezTo>
                    <a:pt x="609600" y="454914"/>
                    <a:pt x="609600" y="524002"/>
                    <a:pt x="566674" y="566674"/>
                  </a:cubicBezTo>
                  <a:cubicBezTo>
                    <a:pt x="524002" y="609600"/>
                    <a:pt x="454914" y="609600"/>
                    <a:pt x="316992" y="609600"/>
                  </a:cubicBezTo>
                  <a:lnTo>
                    <a:pt x="292608" y="609600"/>
                  </a:lnTo>
                  <a:cubicBezTo>
                    <a:pt x="154686" y="609600"/>
                    <a:pt x="85598" y="609600"/>
                    <a:pt x="42926" y="566674"/>
                  </a:cubicBezTo>
                  <a:cubicBezTo>
                    <a:pt x="0" y="524002"/>
                    <a:pt x="0" y="454914"/>
                    <a:pt x="0" y="316992"/>
                  </a:cubicBezTo>
                  <a:lnTo>
                    <a:pt x="0" y="292608"/>
                  </a:lnTo>
                  <a:close/>
                </a:path>
              </a:pathLst>
            </a:custGeom>
            <a:solidFill>
              <a:srgbClr val="0077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66370" y="248920"/>
              <a:ext cx="406654" cy="253746"/>
            </a:xfrm>
            <a:custGeom>
              <a:avLst/>
              <a:gdLst/>
              <a:ahLst/>
              <a:cxnLst/>
              <a:rect l="l" t="t" r="r" b="b"/>
              <a:pathLst>
                <a:path w="406654" h="253746">
                  <a:moveTo>
                    <a:pt x="221488" y="253746"/>
                  </a:moveTo>
                  <a:cubicBezTo>
                    <a:pt x="82550" y="253746"/>
                    <a:pt x="3302" y="158496"/>
                    <a:pt x="0" y="0"/>
                  </a:cubicBezTo>
                  <a:lnTo>
                    <a:pt x="69596" y="0"/>
                  </a:lnTo>
                  <a:cubicBezTo>
                    <a:pt x="71882" y="116332"/>
                    <a:pt x="123190" y="165608"/>
                    <a:pt x="163830" y="175768"/>
                  </a:cubicBezTo>
                  <a:lnTo>
                    <a:pt x="163830" y="0"/>
                  </a:lnTo>
                  <a:lnTo>
                    <a:pt x="229362" y="0"/>
                  </a:lnTo>
                  <a:lnTo>
                    <a:pt x="229362" y="100330"/>
                  </a:lnTo>
                  <a:cubicBezTo>
                    <a:pt x="269494" y="96012"/>
                    <a:pt x="311658" y="50292"/>
                    <a:pt x="325882" y="0"/>
                  </a:cubicBezTo>
                  <a:lnTo>
                    <a:pt x="391414" y="0"/>
                  </a:lnTo>
                  <a:cubicBezTo>
                    <a:pt x="385953" y="26416"/>
                    <a:pt x="375539" y="50546"/>
                    <a:pt x="360045" y="72517"/>
                  </a:cubicBezTo>
                  <a:cubicBezTo>
                    <a:pt x="344551" y="94488"/>
                    <a:pt x="325247" y="112522"/>
                    <a:pt x="302260" y="126492"/>
                  </a:cubicBezTo>
                  <a:cubicBezTo>
                    <a:pt x="327914" y="139319"/>
                    <a:pt x="349885" y="156718"/>
                    <a:pt x="368046" y="178943"/>
                  </a:cubicBezTo>
                  <a:cubicBezTo>
                    <a:pt x="386207" y="201168"/>
                    <a:pt x="399034" y="226060"/>
                    <a:pt x="406654" y="253746"/>
                  </a:cubicBezTo>
                  <a:lnTo>
                    <a:pt x="334518" y="253746"/>
                  </a:lnTo>
                  <a:cubicBezTo>
                    <a:pt x="331216" y="241808"/>
                    <a:pt x="326263" y="230632"/>
                    <a:pt x="319532" y="220218"/>
                  </a:cubicBezTo>
                  <a:cubicBezTo>
                    <a:pt x="312801" y="209804"/>
                    <a:pt x="304927" y="200533"/>
                    <a:pt x="295529" y="192532"/>
                  </a:cubicBezTo>
                  <a:cubicBezTo>
                    <a:pt x="286131" y="184531"/>
                    <a:pt x="275844" y="177927"/>
                    <a:pt x="264541" y="172847"/>
                  </a:cubicBezTo>
                  <a:cubicBezTo>
                    <a:pt x="253238" y="167767"/>
                    <a:pt x="241427" y="164592"/>
                    <a:pt x="229235" y="163068"/>
                  </a:cubicBezTo>
                  <a:lnTo>
                    <a:pt x="229235" y="253746"/>
                  </a:lnTo>
                  <a:lnTo>
                    <a:pt x="221361" y="2537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20686" y="806826"/>
            <a:ext cx="8097150" cy="61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7"/>
              </a:lnSpc>
              <a:spcBef>
                <a:spcPct val="0"/>
              </a:spcBef>
            </a:pPr>
            <a:r>
              <a:rPr lang="en-US" sz="3605" u="none">
                <a:solidFill>
                  <a:srgbClr val="000000">
                    <a:alpha val="80000"/>
                  </a:srgbClr>
                </a:solidFill>
                <a:latin typeface="Montserrat Alternates 1"/>
              </a:rPr>
              <a:t>Мы в социальных сетях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04533" y="2962041"/>
            <a:ext cx="2772267" cy="61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7"/>
              </a:lnSpc>
              <a:spcBef>
                <a:spcPct val="0"/>
              </a:spcBef>
            </a:pPr>
            <a:r>
              <a:rPr lang="en-US" sz="3605" u="none">
                <a:solidFill>
                  <a:srgbClr val="000000">
                    <a:alpha val="80000"/>
                  </a:srgbClr>
                </a:solidFill>
                <a:latin typeface="Montserrat Alternates 1"/>
              </a:rPr>
              <a:t>@kdm_nvk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33601" y="4245690"/>
            <a:ext cx="262416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7"/>
              </a:lnSpc>
              <a:spcBef>
                <a:spcPct val="0"/>
              </a:spcBef>
            </a:pPr>
            <a:r>
              <a:rPr lang="en-US" sz="3605" u="none" dirty="0">
                <a:solidFill>
                  <a:srgbClr val="000000">
                    <a:alpha val="80000"/>
                  </a:srgbClr>
                </a:solidFill>
                <a:latin typeface="Montserrat Alternates 1"/>
              </a:rPr>
              <a:t>@dobro56</a:t>
            </a:r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629155" y="4023302"/>
            <a:ext cx="1127625" cy="1127625"/>
            <a:chOff x="0" y="0"/>
            <a:chExt cx="736600" cy="736600"/>
          </a:xfrm>
        </p:grpSpPr>
        <p:sp>
          <p:nvSpPr>
            <p:cNvPr id="30" name="Freeform 30"/>
            <p:cNvSpPr/>
            <p:nvPr/>
          </p:nvSpPr>
          <p:spPr>
            <a:xfrm>
              <a:off x="63500" y="635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292608"/>
                  </a:moveTo>
                  <a:cubicBezTo>
                    <a:pt x="0" y="154686"/>
                    <a:pt x="0" y="85598"/>
                    <a:pt x="42926" y="42926"/>
                  </a:cubicBezTo>
                  <a:cubicBezTo>
                    <a:pt x="85598" y="0"/>
                    <a:pt x="154686" y="0"/>
                    <a:pt x="292608" y="0"/>
                  </a:cubicBezTo>
                  <a:lnTo>
                    <a:pt x="316992" y="0"/>
                  </a:lnTo>
                  <a:cubicBezTo>
                    <a:pt x="454914" y="0"/>
                    <a:pt x="524002" y="0"/>
                    <a:pt x="566674" y="42926"/>
                  </a:cubicBezTo>
                  <a:cubicBezTo>
                    <a:pt x="609600" y="85598"/>
                    <a:pt x="609600" y="154686"/>
                    <a:pt x="609600" y="292608"/>
                  </a:cubicBezTo>
                  <a:lnTo>
                    <a:pt x="609600" y="316992"/>
                  </a:lnTo>
                  <a:cubicBezTo>
                    <a:pt x="609600" y="454914"/>
                    <a:pt x="609600" y="524002"/>
                    <a:pt x="566674" y="566674"/>
                  </a:cubicBezTo>
                  <a:cubicBezTo>
                    <a:pt x="524002" y="609600"/>
                    <a:pt x="454914" y="609600"/>
                    <a:pt x="316992" y="609600"/>
                  </a:cubicBezTo>
                  <a:lnTo>
                    <a:pt x="292608" y="609600"/>
                  </a:lnTo>
                  <a:cubicBezTo>
                    <a:pt x="154686" y="609600"/>
                    <a:pt x="85598" y="609600"/>
                    <a:pt x="42926" y="566674"/>
                  </a:cubicBezTo>
                  <a:cubicBezTo>
                    <a:pt x="0" y="524002"/>
                    <a:pt x="0" y="454914"/>
                    <a:pt x="0" y="316992"/>
                  </a:cubicBezTo>
                  <a:lnTo>
                    <a:pt x="0" y="292608"/>
                  </a:lnTo>
                  <a:close/>
                </a:path>
              </a:pathLst>
            </a:custGeom>
            <a:solidFill>
              <a:srgbClr val="0077F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66370" y="248920"/>
              <a:ext cx="406654" cy="253746"/>
            </a:xfrm>
            <a:custGeom>
              <a:avLst/>
              <a:gdLst/>
              <a:ahLst/>
              <a:cxnLst/>
              <a:rect l="l" t="t" r="r" b="b"/>
              <a:pathLst>
                <a:path w="406654" h="253746">
                  <a:moveTo>
                    <a:pt x="221488" y="253746"/>
                  </a:moveTo>
                  <a:cubicBezTo>
                    <a:pt x="82550" y="253746"/>
                    <a:pt x="3302" y="158496"/>
                    <a:pt x="0" y="0"/>
                  </a:cubicBezTo>
                  <a:lnTo>
                    <a:pt x="69596" y="0"/>
                  </a:lnTo>
                  <a:cubicBezTo>
                    <a:pt x="71882" y="116332"/>
                    <a:pt x="123190" y="165608"/>
                    <a:pt x="163830" y="175768"/>
                  </a:cubicBezTo>
                  <a:lnTo>
                    <a:pt x="163830" y="0"/>
                  </a:lnTo>
                  <a:lnTo>
                    <a:pt x="229362" y="0"/>
                  </a:lnTo>
                  <a:lnTo>
                    <a:pt x="229362" y="100330"/>
                  </a:lnTo>
                  <a:cubicBezTo>
                    <a:pt x="269494" y="96012"/>
                    <a:pt x="311658" y="50292"/>
                    <a:pt x="325882" y="0"/>
                  </a:cubicBezTo>
                  <a:lnTo>
                    <a:pt x="391414" y="0"/>
                  </a:lnTo>
                  <a:cubicBezTo>
                    <a:pt x="385953" y="26416"/>
                    <a:pt x="375539" y="50546"/>
                    <a:pt x="360045" y="72517"/>
                  </a:cubicBezTo>
                  <a:cubicBezTo>
                    <a:pt x="344551" y="94488"/>
                    <a:pt x="325247" y="112522"/>
                    <a:pt x="302260" y="126492"/>
                  </a:cubicBezTo>
                  <a:cubicBezTo>
                    <a:pt x="327914" y="139319"/>
                    <a:pt x="349885" y="156718"/>
                    <a:pt x="368046" y="178943"/>
                  </a:cubicBezTo>
                  <a:cubicBezTo>
                    <a:pt x="386207" y="201168"/>
                    <a:pt x="399034" y="226060"/>
                    <a:pt x="406654" y="253746"/>
                  </a:cubicBezTo>
                  <a:lnTo>
                    <a:pt x="334518" y="253746"/>
                  </a:lnTo>
                  <a:cubicBezTo>
                    <a:pt x="331216" y="241808"/>
                    <a:pt x="326263" y="230632"/>
                    <a:pt x="319532" y="220218"/>
                  </a:cubicBezTo>
                  <a:cubicBezTo>
                    <a:pt x="312801" y="209804"/>
                    <a:pt x="304927" y="200533"/>
                    <a:pt x="295529" y="192532"/>
                  </a:cubicBezTo>
                  <a:cubicBezTo>
                    <a:pt x="286131" y="184531"/>
                    <a:pt x="275844" y="177927"/>
                    <a:pt x="264541" y="172847"/>
                  </a:cubicBezTo>
                  <a:cubicBezTo>
                    <a:pt x="253238" y="167767"/>
                    <a:pt x="241427" y="164592"/>
                    <a:pt x="229235" y="163068"/>
                  </a:cubicBezTo>
                  <a:lnTo>
                    <a:pt x="229235" y="253746"/>
                  </a:lnTo>
                  <a:lnTo>
                    <a:pt x="221361" y="2537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310561" y="304800"/>
            <a:ext cx="898583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6"/>
              </a:lnSpc>
            </a:pPr>
            <a:r>
              <a:rPr lang="ru-RU" sz="2400" dirty="0" smtClean="0">
                <a:latin typeface="Montserrat Alternates Black" pitchFamily="2" charset="-52"/>
              </a:rPr>
              <a:t>Основные сведения о</a:t>
            </a:r>
          </a:p>
          <a:p>
            <a:pPr>
              <a:lnSpc>
                <a:spcPts val="3196"/>
              </a:lnSpc>
            </a:pPr>
            <a:r>
              <a:rPr lang="ru-RU" sz="2400" dirty="0" smtClean="0">
                <a:latin typeface="Montserrat Alternates Black" pitchFamily="2" charset="-52"/>
              </a:rPr>
              <a:t>Ресурсном центре поддержки добровольческих и молодежных инициатив</a:t>
            </a:r>
            <a:endParaRPr lang="en-US" sz="2400" dirty="0">
              <a:latin typeface="Montserrat Alternates Black" pitchFamily="2" charset="-52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58520" y="1828800"/>
            <a:ext cx="1624347" cy="1624347"/>
            <a:chOff x="0" y="0"/>
            <a:chExt cx="495300" cy="495300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2489">
                <a:alpha val="80000"/>
              </a:srgbClr>
            </a:solidFill>
          </p:spPr>
        </p:sp>
        <p:sp>
          <p:nvSpPr>
            <p:cNvPr id="6" name="Freeform 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D9D9D9">
                <a:alpha val="80000"/>
              </a:srgbClr>
            </a:solidFill>
          </p:spPr>
        </p: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58520" y="3581400"/>
            <a:ext cx="1624347" cy="1624347"/>
            <a:chOff x="0" y="0"/>
            <a:chExt cx="495300" cy="495300"/>
          </a:xfrm>
        </p:grpSpPr>
        <p:sp>
          <p:nvSpPr>
            <p:cNvPr id="8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2489">
                <a:alpha val="80000"/>
              </a:srgbClr>
            </a:solidFill>
          </p:spPr>
        </p:sp>
        <p:sp>
          <p:nvSpPr>
            <p:cNvPr id="9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D9D9D9">
                <a:alpha val="80000"/>
              </a:srgbClr>
            </a:solidFill>
          </p:spPr>
        </p:sp>
      </p:grpSp>
      <p:sp>
        <p:nvSpPr>
          <p:cNvPr id="10" name="TextBox 11"/>
          <p:cNvSpPr txBox="1"/>
          <p:nvPr/>
        </p:nvSpPr>
        <p:spPr>
          <a:xfrm>
            <a:off x="731609" y="2102551"/>
            <a:ext cx="13263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 smtClean="0">
                <a:latin typeface="Montserrat Alternates Black" pitchFamily="2" charset="-52"/>
              </a:rPr>
              <a:t>2</a:t>
            </a:r>
            <a:endParaRPr lang="ru-RU" sz="3200" dirty="0" smtClean="0">
              <a:latin typeface="Montserrat Alternates Black" pitchFamily="2" charset="-52"/>
            </a:endParaRPr>
          </a:p>
          <a:p>
            <a:pPr algn="ctr"/>
            <a:r>
              <a:rPr lang="ru-RU" sz="3200" dirty="0" smtClean="0">
                <a:latin typeface="Montserrat Alternates Black" pitchFamily="2" charset="-52"/>
              </a:rPr>
              <a:t>чел.</a:t>
            </a:r>
            <a:endParaRPr lang="en-US" sz="3200" dirty="0">
              <a:latin typeface="Montserrat Alternates Black" pitchFamily="2" charset="-52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533400" y="3962400"/>
            <a:ext cx="1610868" cy="678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3200" dirty="0" smtClean="0">
                <a:latin typeface="Montserrat Alternates Black" pitchFamily="2" charset="-52"/>
              </a:rPr>
              <a:t>25</a:t>
            </a:r>
            <a:endParaRPr lang="en-US" sz="3200" dirty="0">
              <a:latin typeface="Montserrat Alternates Black" pitchFamily="2" charset="-5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418208" y="2352622"/>
            <a:ext cx="2763392" cy="41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00" b="1" dirty="0" smtClean="0">
                <a:latin typeface="Montserrat Alternates Black" pitchFamily="2" charset="-52"/>
              </a:rPr>
              <a:t>Штат</a:t>
            </a:r>
            <a:endParaRPr lang="en-US" sz="2400" b="1" dirty="0">
              <a:latin typeface="Montserrat Alternates Black" pitchFamily="2" charset="-5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2417800" y="3886200"/>
            <a:ext cx="3373400" cy="861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00" dirty="0" smtClean="0">
                <a:latin typeface="Montserrat Alternates Black" pitchFamily="2" charset="-52"/>
              </a:rPr>
              <a:t>Добровольческих организаций</a:t>
            </a:r>
            <a:endParaRPr lang="en-US" sz="2400" dirty="0">
              <a:latin typeface="Montserrat Alternates Black" pitchFamily="2" charset="-52"/>
            </a:endParaRPr>
          </a:p>
        </p:txBody>
      </p:sp>
      <p:grpSp>
        <p:nvGrpSpPr>
          <p:cNvPr id="14" name="Group 6"/>
          <p:cNvGrpSpPr>
            <a:grpSpLocks noChangeAspect="1"/>
          </p:cNvGrpSpPr>
          <p:nvPr/>
        </p:nvGrpSpPr>
        <p:grpSpPr>
          <a:xfrm>
            <a:off x="512800" y="5410200"/>
            <a:ext cx="1624347" cy="1624347"/>
            <a:chOff x="0" y="0"/>
            <a:chExt cx="495300" cy="495300"/>
          </a:xfrm>
        </p:grpSpPr>
        <p:sp>
          <p:nvSpPr>
            <p:cNvPr id="15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2489">
                <a:alpha val="80000"/>
              </a:srgbClr>
            </a:solidFill>
          </p:spPr>
        </p:sp>
        <p:sp>
          <p:nvSpPr>
            <p:cNvPr id="16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D9D9D9">
                <a:alpha val="80000"/>
              </a:srgbClr>
            </a:solidFill>
          </p:spPr>
        </p:sp>
      </p:grpSp>
      <p:sp>
        <p:nvSpPr>
          <p:cNvPr id="17" name="TextBox 12"/>
          <p:cNvSpPr txBox="1"/>
          <p:nvPr/>
        </p:nvSpPr>
        <p:spPr>
          <a:xfrm>
            <a:off x="512800" y="5791200"/>
            <a:ext cx="16108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Montserrat Alternates Black" pitchFamily="2" charset="-52"/>
              </a:rPr>
              <a:t>40</a:t>
            </a:r>
            <a:r>
              <a:rPr lang="en-US" sz="3200" dirty="0" smtClean="0">
                <a:latin typeface="Montserrat Alternates Black" pitchFamily="2" charset="-52"/>
              </a:rPr>
              <a:t>00</a:t>
            </a:r>
            <a:endParaRPr lang="ru-RU" sz="3200" dirty="0" smtClean="0">
              <a:latin typeface="Montserrat Alternates Black" pitchFamily="2" charset="-52"/>
            </a:endParaRPr>
          </a:p>
          <a:p>
            <a:pPr algn="ctr"/>
            <a:r>
              <a:rPr lang="ru-RU" sz="3200" dirty="0" smtClean="0">
                <a:latin typeface="Montserrat Alternates Black" pitchFamily="2" charset="-52"/>
              </a:rPr>
              <a:t>чел.</a:t>
            </a:r>
            <a:endParaRPr lang="en-US" sz="3200" dirty="0">
              <a:latin typeface="Montserrat Alternates Black" pitchFamily="2" charset="-52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427680" y="5996949"/>
            <a:ext cx="2498514" cy="41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00" dirty="0" err="1">
                <a:latin typeface="Montserrat Alternates Black" pitchFamily="2" charset="-52"/>
              </a:rPr>
              <a:t>Участников</a:t>
            </a:r>
            <a:endParaRPr lang="en-US" sz="2400" dirty="0">
              <a:latin typeface="Montserrat Alternates Black" pitchFamily="2" charset="-52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 cstate="print"/>
          <a:srcRect l="32606" t="12525" r="33799"/>
          <a:stretch>
            <a:fillRect/>
          </a:stretch>
        </p:blipFill>
        <p:spPr>
          <a:xfrm>
            <a:off x="6324600" y="1948303"/>
            <a:ext cx="3091731" cy="53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34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310561" y="304800"/>
            <a:ext cx="898583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96"/>
              </a:lnSpc>
            </a:pPr>
            <a:r>
              <a:rPr lang="ru-RU" sz="2400" dirty="0" smtClean="0">
                <a:latin typeface="Montserrat Alternates Black" pitchFamily="2" charset="-52"/>
              </a:rPr>
              <a:t>Расположение </a:t>
            </a:r>
          </a:p>
          <a:p>
            <a:pPr algn="r">
              <a:lnSpc>
                <a:spcPts val="3196"/>
              </a:lnSpc>
            </a:pPr>
            <a:r>
              <a:rPr lang="ru-RU" sz="2400" dirty="0" smtClean="0">
                <a:latin typeface="Montserrat Alternates Black" pitchFamily="2" charset="-52"/>
              </a:rPr>
              <a:t>Ресурсного центра поддержки добровольческих и молодежных инициатив</a:t>
            </a:r>
            <a:endParaRPr lang="en-US" sz="2400" dirty="0">
              <a:latin typeface="Montserrat Alternates Black" pitchFamily="2" charset="-52"/>
            </a:endParaRPr>
          </a:p>
        </p:txBody>
      </p:sp>
      <p:pic>
        <p:nvPicPr>
          <p:cNvPr id="6" name="Picture 19" descr="C:\Users\пк\Desktop\Итоговый форум Моё Оренбуржье\Для презентации\vaR6yLZcs3JdYfb_934mfqTJhALa2IXNo9LxeRJO_58nE8nn5FNLUl3dz9SidJWFAW6gPO1elcC7W2U7SCtEIl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98" y="1752600"/>
            <a:ext cx="3149602" cy="2362200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C:\Users\пк\Desktop\Итоговый форум Моё Оренбуржье\Для презентации\IMG_20221206_170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1641"/>
            <a:ext cx="3124200" cy="2346359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3"/>
          <p:cNvGrpSpPr>
            <a:grpSpLocks noChangeAspect="1"/>
          </p:cNvGrpSpPr>
          <p:nvPr/>
        </p:nvGrpSpPr>
        <p:grpSpPr>
          <a:xfrm>
            <a:off x="4368520" y="1676400"/>
            <a:ext cx="1624347" cy="1624347"/>
            <a:chOff x="0" y="0"/>
            <a:chExt cx="495300" cy="495300"/>
          </a:xfrm>
        </p:grpSpPr>
        <p:sp>
          <p:nvSpPr>
            <p:cNvPr id="21" name="Freeform 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2489">
                <a:alpha val="80000"/>
              </a:srgbClr>
            </a:solidFill>
          </p:spPr>
        </p:sp>
        <p:sp>
          <p:nvSpPr>
            <p:cNvPr id="22" name="Freeform 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D9D9D9">
                <a:alpha val="80000"/>
              </a:srgbClr>
            </a:solidFill>
          </p:spPr>
        </p:sp>
      </p:grpSp>
      <p:grpSp>
        <p:nvGrpSpPr>
          <p:cNvPr id="23" name="Group 6"/>
          <p:cNvGrpSpPr>
            <a:grpSpLocks noChangeAspect="1"/>
          </p:cNvGrpSpPr>
          <p:nvPr/>
        </p:nvGrpSpPr>
        <p:grpSpPr>
          <a:xfrm>
            <a:off x="4368520" y="3429000"/>
            <a:ext cx="1624347" cy="1624347"/>
            <a:chOff x="0" y="0"/>
            <a:chExt cx="495300" cy="495300"/>
          </a:xfrm>
        </p:grpSpPr>
        <p:sp>
          <p:nvSpPr>
            <p:cNvPr id="24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2489">
                <a:alpha val="80000"/>
              </a:srgbClr>
            </a:solidFill>
          </p:spPr>
        </p:sp>
        <p:sp>
          <p:nvSpPr>
            <p:cNvPr id="25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D9D9D9">
                <a:alpha val="80000"/>
              </a:srgbClr>
            </a:solidFill>
          </p:spPr>
        </p:sp>
      </p:grpSp>
      <p:sp>
        <p:nvSpPr>
          <p:cNvPr id="26" name="TextBox 11"/>
          <p:cNvSpPr txBox="1"/>
          <p:nvPr/>
        </p:nvSpPr>
        <p:spPr>
          <a:xfrm>
            <a:off x="4541609" y="1950151"/>
            <a:ext cx="13263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Montserrat Alternates Black" pitchFamily="2" charset="-52"/>
              </a:rPr>
              <a:t>620</a:t>
            </a:r>
          </a:p>
          <a:p>
            <a:pPr algn="ctr"/>
            <a:r>
              <a:rPr lang="ru-RU" sz="3200" dirty="0" smtClean="0">
                <a:latin typeface="Montserrat Alternates Black" pitchFamily="2" charset="-52"/>
              </a:rPr>
              <a:t>м</a:t>
            </a:r>
            <a:r>
              <a:rPr lang="ru-RU" sz="3200" baseline="30000" dirty="0" smtClean="0">
                <a:latin typeface="Montserrat Alternates Black" pitchFamily="2" charset="-52"/>
              </a:rPr>
              <a:t>2</a:t>
            </a:r>
            <a:endParaRPr lang="en-US" sz="3200" baseline="30000" dirty="0">
              <a:latin typeface="Montserrat Alternates Black" pitchFamily="2" charset="-52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4399329" y="3856452"/>
            <a:ext cx="16108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Montserrat Alternates Black" pitchFamily="2" charset="-52"/>
              </a:rPr>
              <a:t>200</a:t>
            </a:r>
          </a:p>
          <a:p>
            <a:pPr algn="ctr"/>
            <a:r>
              <a:rPr lang="ru-RU" sz="3200" dirty="0" smtClean="0">
                <a:latin typeface="Montserrat Alternates Black" pitchFamily="2" charset="-52"/>
              </a:rPr>
              <a:t>м</a:t>
            </a:r>
            <a:r>
              <a:rPr lang="ru-RU" sz="3200" baseline="30000" dirty="0" smtClean="0">
                <a:latin typeface="Montserrat Alternates Black" pitchFamily="2" charset="-52"/>
              </a:rPr>
              <a:t>2</a:t>
            </a:r>
            <a:endParaRPr lang="en-US" sz="3200" baseline="30000" dirty="0">
              <a:latin typeface="Montserrat Alternates Black" pitchFamily="2" charset="-5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190593" y="2200222"/>
            <a:ext cx="31448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00" b="1" dirty="0" smtClean="0">
                <a:latin typeface="Montserrat Alternates Black" pitchFamily="2" charset="-52"/>
              </a:rPr>
              <a:t>Общая площадь</a:t>
            </a:r>
            <a:endParaRPr lang="en-US" sz="2400" b="1" dirty="0">
              <a:latin typeface="Montserrat Alternates Black" pitchFamily="2" charset="-52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6122697" y="3733800"/>
            <a:ext cx="33734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00" dirty="0" smtClean="0">
                <a:latin typeface="Montserrat Alternates Black" pitchFamily="2" charset="-52"/>
              </a:rPr>
              <a:t>Используется на данный момент</a:t>
            </a:r>
            <a:endParaRPr lang="en-US" sz="2400" dirty="0">
              <a:latin typeface="Montserrat Alternates Black" pitchFamily="2" charset="-52"/>
            </a:endParaRPr>
          </a:p>
        </p:txBody>
      </p:sp>
      <p:grpSp>
        <p:nvGrpSpPr>
          <p:cNvPr id="30" name="Group 6"/>
          <p:cNvGrpSpPr>
            <a:grpSpLocks noChangeAspect="1"/>
          </p:cNvGrpSpPr>
          <p:nvPr/>
        </p:nvGrpSpPr>
        <p:grpSpPr>
          <a:xfrm>
            <a:off x="4322800" y="5257800"/>
            <a:ext cx="1624347" cy="1624347"/>
            <a:chOff x="0" y="0"/>
            <a:chExt cx="495300" cy="495300"/>
          </a:xfrm>
        </p:grpSpPr>
        <p:sp>
          <p:nvSpPr>
            <p:cNvPr id="31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2489">
                <a:alpha val="80000"/>
              </a:srgbClr>
            </a:solidFill>
          </p:spPr>
        </p:sp>
        <p:sp>
          <p:nvSpPr>
            <p:cNvPr id="32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D9D9D9">
                <a:alpha val="80000"/>
              </a:srgbClr>
            </a:solidFill>
          </p:spPr>
        </p:sp>
      </p:grpSp>
      <p:sp>
        <p:nvSpPr>
          <p:cNvPr id="33" name="TextBox 12"/>
          <p:cNvSpPr txBox="1"/>
          <p:nvPr/>
        </p:nvSpPr>
        <p:spPr>
          <a:xfrm>
            <a:off x="4343400" y="5791200"/>
            <a:ext cx="161086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Montserrat Alternates Black" pitchFamily="2" charset="-52"/>
              </a:rPr>
              <a:t>х 2</a:t>
            </a:r>
            <a:endParaRPr lang="en-US" sz="3200" dirty="0">
              <a:latin typeface="Montserrat Alternates Black" pitchFamily="2" charset="-52"/>
            </a:endParaRPr>
          </a:p>
        </p:txBody>
      </p:sp>
      <p:sp>
        <p:nvSpPr>
          <p:cNvPr id="34" name="TextBox 14"/>
          <p:cNvSpPr txBox="1"/>
          <p:nvPr/>
        </p:nvSpPr>
        <p:spPr>
          <a:xfrm>
            <a:off x="6172200" y="5172291"/>
            <a:ext cx="305872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00" dirty="0" smtClean="0">
                <a:latin typeface="Montserrat Alternates Black" pitchFamily="2" charset="-52"/>
              </a:rPr>
              <a:t>Возможно присоединение 2го этажа с актовым залом</a:t>
            </a:r>
            <a:endParaRPr lang="en-US" sz="2400" dirty="0">
              <a:latin typeface="Montserrat Alternates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48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28567" r="21857"/>
          <a:stretch>
            <a:fillRect/>
          </a:stretch>
        </p:blipFill>
        <p:spPr>
          <a:xfrm>
            <a:off x="5081420" y="1397255"/>
            <a:ext cx="4400728" cy="59179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6898" y="1928659"/>
            <a:ext cx="2907380" cy="17289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9600" y="457200"/>
            <a:ext cx="7686654" cy="784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4"/>
              </a:lnSpc>
            </a:pPr>
            <a:r>
              <a:rPr lang="en-US" sz="2282" dirty="0" err="1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Фирменный</a:t>
            </a:r>
            <a:r>
              <a:rPr lang="en-US" sz="2282" dirty="0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 </a:t>
            </a:r>
            <a:r>
              <a:rPr lang="en-US" sz="2282" dirty="0" err="1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стиль</a:t>
            </a:r>
            <a:r>
              <a:rPr lang="en-US" sz="2282" dirty="0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 </a:t>
            </a:r>
            <a:r>
              <a:rPr lang="en-US" sz="2282" dirty="0" err="1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молодёжной</a:t>
            </a:r>
            <a:r>
              <a:rPr lang="en-US" sz="2282" dirty="0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 </a:t>
            </a:r>
            <a:r>
              <a:rPr lang="en-US" sz="2282" dirty="0" err="1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политики</a:t>
            </a:r>
            <a:endParaRPr lang="en-US" sz="2282" dirty="0">
              <a:solidFill>
                <a:srgbClr val="000000">
                  <a:alpha val="80000"/>
                </a:srgbClr>
              </a:solidFill>
              <a:latin typeface="Montserrat Alternates Black" pitchFamily="2" charset="-52"/>
            </a:endParaRPr>
          </a:p>
          <a:p>
            <a:pPr>
              <a:lnSpc>
                <a:spcPts val="3194"/>
              </a:lnSpc>
            </a:pPr>
            <a:r>
              <a:rPr lang="en-US" sz="2282" dirty="0" err="1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города</a:t>
            </a:r>
            <a:r>
              <a:rPr lang="en-US" sz="2282" dirty="0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 </a:t>
            </a:r>
            <a:r>
              <a:rPr lang="en-US" sz="2282" dirty="0" err="1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Новотроицка</a:t>
            </a:r>
            <a:endParaRPr lang="en-US" sz="2282" dirty="0">
              <a:solidFill>
                <a:srgbClr val="000000">
                  <a:alpha val="80000"/>
                </a:srgbClr>
              </a:solidFill>
              <a:latin typeface="Montserrat Alternates Black" pitchFamily="2" charset="-5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 b="25075"/>
          <a:stretch>
            <a:fillRect/>
          </a:stretch>
        </p:blipFill>
        <p:spPr>
          <a:xfrm>
            <a:off x="0" y="3527445"/>
            <a:ext cx="4481176" cy="3787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533400" y="381000"/>
            <a:ext cx="7690439" cy="78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6"/>
              </a:lnSpc>
            </a:pPr>
            <a:r>
              <a:rPr lang="ru-RU" sz="2283" dirty="0" smtClean="0">
                <a:solidFill>
                  <a:srgbClr val="000000">
                    <a:alpha val="80000"/>
                  </a:srgbClr>
                </a:solidFill>
                <a:latin typeface="Montserrat Alternates 1"/>
              </a:rPr>
              <a:t>Организация волонтерского сопровождения событий различного уровня</a:t>
            </a:r>
            <a:endParaRPr lang="en-US" sz="2283" dirty="0">
              <a:solidFill>
                <a:srgbClr val="000000">
                  <a:alpha val="80000"/>
                </a:srgbClr>
              </a:solidFill>
              <a:latin typeface="Montserrat Alternates 1"/>
            </a:endParaRPr>
          </a:p>
        </p:txBody>
      </p:sp>
      <p:pic>
        <p:nvPicPr>
          <p:cNvPr id="1026" name="Picture 2" descr="C:\Users\Боцевичус\Downloads\Mg2zodXyj1jX28Kz1NQoBudURglUBIqNz3NyA3RAQr0NrzVsgw-hJ3tzOKJ6QeRt4HNXL8dC3-g4TEQdlbBXtJ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962400"/>
            <a:ext cx="3657600" cy="2745489"/>
          </a:xfrm>
          <a:prstGeom prst="rect">
            <a:avLst/>
          </a:prstGeom>
          <a:noFill/>
          <a:ln w="9525">
            <a:solidFill>
              <a:srgbClr val="4F2489"/>
            </a:solidFill>
          </a:ln>
        </p:spPr>
      </p:pic>
      <p:pic>
        <p:nvPicPr>
          <p:cNvPr id="1027" name="Picture 3" descr="C:\Users\Боцевичус\Downloads\kHivekFBP4dPBa27xX87h-Wljpt34YYPMe7ORRfX8J3cSHfEFbPBsBwcE0kr2XOSOrQKKgOCe8d3Ng77YM3eEhq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371600"/>
            <a:ext cx="3657600" cy="2438876"/>
          </a:xfrm>
          <a:prstGeom prst="rect">
            <a:avLst/>
          </a:prstGeom>
          <a:noFill/>
          <a:ln>
            <a:solidFill>
              <a:srgbClr val="4F2489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09600" y="4892007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tserrat Alternates SemiBold" pitchFamily="2" charset="-52"/>
              </a:rPr>
              <a:t>Подготовительный этап:</a:t>
            </a:r>
          </a:p>
          <a:p>
            <a:r>
              <a:rPr lang="ru-RU" sz="1400" dirty="0" smtClean="0">
                <a:latin typeface="Montserrat Alternates SemiBold" pitchFamily="2" charset="-52"/>
              </a:rPr>
              <a:t/>
            </a:r>
            <a:br>
              <a:rPr lang="ru-RU" sz="1400" dirty="0" smtClean="0">
                <a:latin typeface="Montserrat Alternates SemiBold" pitchFamily="2" charset="-52"/>
              </a:rPr>
            </a:br>
            <a:r>
              <a:rPr lang="ru-RU" sz="1400" dirty="0" smtClean="0">
                <a:latin typeface="Montserrat Alternates SemiBold" pitchFamily="2" charset="-52"/>
              </a:rPr>
              <a:t>1. Заявочная компания</a:t>
            </a:r>
          </a:p>
          <a:p>
            <a:r>
              <a:rPr lang="ru-RU" sz="1400" dirty="0" smtClean="0">
                <a:latin typeface="Montserrat Alternates SemiBold" pitchFamily="2" charset="-52"/>
              </a:rPr>
              <a:t>2. Собеседования (</a:t>
            </a:r>
            <a:r>
              <a:rPr lang="ru-RU" sz="1400" dirty="0" err="1" smtClean="0">
                <a:latin typeface="Montserrat Alternates SemiBold" pitchFamily="2" charset="-52"/>
              </a:rPr>
              <a:t>очно</a:t>
            </a:r>
            <a:r>
              <a:rPr lang="ru-RU" sz="1400" dirty="0" smtClean="0">
                <a:latin typeface="Montserrat Alternates SemiBold" pitchFamily="2" charset="-52"/>
              </a:rPr>
              <a:t> и </a:t>
            </a:r>
            <a:r>
              <a:rPr lang="ru-RU" sz="1400" dirty="0" err="1" smtClean="0">
                <a:latin typeface="Montserrat Alternates SemiBold" pitchFamily="2" charset="-52"/>
              </a:rPr>
              <a:t>онлайн</a:t>
            </a:r>
            <a:r>
              <a:rPr lang="ru-RU" sz="1400" dirty="0" smtClean="0">
                <a:latin typeface="Montserrat Alternates SemiBold" pitchFamily="2" charset="-52"/>
              </a:rPr>
              <a:t>)</a:t>
            </a:r>
          </a:p>
          <a:p>
            <a:r>
              <a:rPr lang="ru-RU" sz="1400" dirty="0" smtClean="0">
                <a:latin typeface="Montserrat Alternates SemiBold" pitchFamily="2" charset="-52"/>
              </a:rPr>
              <a:t>3. Распределение по вакансиям</a:t>
            </a:r>
          </a:p>
          <a:p>
            <a:r>
              <a:rPr lang="ru-RU" sz="1400" dirty="0" smtClean="0">
                <a:latin typeface="Montserrat Alternates SemiBold" pitchFamily="2" charset="-52"/>
              </a:rPr>
              <a:t>4. Первое организационное собрание.</a:t>
            </a:r>
          </a:p>
          <a:p>
            <a:r>
              <a:rPr lang="ru-RU" sz="1400" dirty="0" smtClean="0">
                <a:latin typeface="Montserrat Alternates SemiBold" pitchFamily="2" charset="-52"/>
              </a:rPr>
              <a:t>5. Обучение и работа по группам</a:t>
            </a:r>
          </a:p>
          <a:p>
            <a:r>
              <a:rPr lang="ru-RU" sz="1400" dirty="0" smtClean="0">
                <a:latin typeface="Montserrat Alternates SemiBold" pitchFamily="2" charset="-52"/>
              </a:rPr>
              <a:t>6. Итоговое организационное собрание</a:t>
            </a:r>
            <a:endParaRPr lang="ru-RU" sz="1400" dirty="0">
              <a:latin typeface="Montserrat Alternates SemiBold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1905000"/>
            <a:ext cx="3810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 Alternates SemiBold" pitchFamily="2" charset="-52"/>
              </a:rPr>
              <a:t> руководитель корпуса (руководители КДМ или РЦ)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1371600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Alternates SemiBold" pitchFamily="2" charset="-52"/>
              </a:rPr>
              <a:t>Структура: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2000" y="2590800"/>
            <a:ext cx="3810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 Alternates SemiBold" pitchFamily="2" charset="-52"/>
              </a:rPr>
              <a:t> менеджеры корпуса</a:t>
            </a:r>
          </a:p>
          <a:p>
            <a:pPr algn="ctr"/>
            <a:r>
              <a:rPr lang="ru-RU" sz="1400" dirty="0" smtClean="0">
                <a:latin typeface="Montserrat Alternates SemiBold" pitchFamily="2" charset="-52"/>
              </a:rPr>
              <a:t>(специалисты КДМ и </a:t>
            </a:r>
            <a:r>
              <a:rPr lang="ru-RU" sz="1400" dirty="0">
                <a:latin typeface="Montserrat Alternates SemiBold" pitchFamily="2" charset="-52"/>
              </a:rPr>
              <a:t>РЦ, опытные организаторы добровольчества)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4191000"/>
            <a:ext cx="3810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 Alternates SemiBold" pitchFamily="2" charset="-52"/>
              </a:rPr>
              <a:t>волонтеры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2000" y="3505200"/>
            <a:ext cx="3810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 Alternates SemiBold" pitchFamily="2" charset="-52"/>
              </a:rPr>
              <a:t>  </a:t>
            </a:r>
            <a:r>
              <a:rPr lang="ru-RU" sz="1400" dirty="0" err="1" smtClean="0">
                <a:latin typeface="Montserrat Alternates SemiBold" pitchFamily="2" charset="-52"/>
              </a:rPr>
              <a:t>тим-лидеры</a:t>
            </a:r>
            <a:endParaRPr lang="ru-RU" sz="1400" dirty="0" smtClean="0">
              <a:latin typeface="Montserrat Alternates SemiBold" pitchFamily="2" charset="-52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362200" y="2362200"/>
            <a:ext cx="457200" cy="2286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362200" y="3276600"/>
            <a:ext cx="457200" cy="2286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362200" y="3962400"/>
            <a:ext cx="457200" cy="2286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4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1676400" y="381000"/>
            <a:ext cx="7690439" cy="78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96"/>
              </a:lnSpc>
            </a:pPr>
            <a:r>
              <a:rPr lang="ru-RU" sz="2283" dirty="0" smtClean="0">
                <a:solidFill>
                  <a:srgbClr val="000000">
                    <a:alpha val="80000"/>
                  </a:srgbClr>
                </a:solidFill>
                <a:latin typeface="Montserrat Alternates 1"/>
              </a:rPr>
              <a:t>Организация волонтерского сопровождения событий различного уровня</a:t>
            </a:r>
            <a:endParaRPr lang="en-US" sz="2283" dirty="0">
              <a:solidFill>
                <a:srgbClr val="000000">
                  <a:alpha val="80000"/>
                </a:srgbClr>
              </a:solidFill>
              <a:latin typeface="Montserrat Alternates 1"/>
            </a:endParaRPr>
          </a:p>
        </p:txBody>
      </p:sp>
      <p:pic>
        <p:nvPicPr>
          <p:cNvPr id="4" name="Picture 9" descr="C:\Users\пк\Desktop\Итоговый форум Моё Оренбуржье\Для презентации\ezCDks6qCsmQF9wz6PipizTXIjJo7mzqBpNZOfmbuYRmov582NBNLhFQ638Hr_eeIM5m-7-eMjsOhzhdDglDiS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4038600" cy="2688193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9600" y="1219200"/>
            <a:ext cx="8610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Montserrat Alternates SemiBold" pitchFamily="2" charset="-52"/>
              </a:rPr>
              <a:t>Основной этап: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1. Встреча в день проведения мероприятия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2. Получение формы и/или необходимого для работы инвентаря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3. Брифинг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4. Организация площадки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5. Осуществление деятельности и контроль за выполнением задач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/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Заключительный этап: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1. Благодарение волонтёров (в день проведения мероприятия либо отдельное мероприятие для волонтеров)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2. Сбор обратной связи (от всех участников волонтерского корпуса)</a:t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3. Итоговое совещание руководителей, менеджеров и </a:t>
            </a:r>
            <a:r>
              <a:rPr lang="ru-RU" sz="1300" dirty="0" err="1" smtClean="0">
                <a:latin typeface="Montserrat Alternates SemiBold" pitchFamily="2" charset="-52"/>
              </a:rPr>
              <a:t>тим-лидеров</a:t>
            </a:r>
            <a:r>
              <a:rPr lang="ru-RU" sz="1300" dirty="0" smtClean="0">
                <a:latin typeface="Montserrat Alternates SemiBold" pitchFamily="2" charset="-52"/>
              </a:rPr>
              <a:t/>
            </a:r>
            <a:br>
              <a:rPr lang="ru-RU" sz="1300" dirty="0" smtClean="0">
                <a:latin typeface="Montserrat Alternates SemiBold" pitchFamily="2" charset="-52"/>
              </a:rPr>
            </a:br>
            <a:r>
              <a:rPr lang="ru-RU" sz="1300" dirty="0" smtClean="0">
                <a:latin typeface="Montserrat Alternates SemiBold" pitchFamily="2" charset="-52"/>
              </a:rPr>
              <a:t>4. Приглашение новых волонтёров продолжить добровольческую деятельность в существующих организациях</a:t>
            </a:r>
            <a:endParaRPr lang="ru-RU" sz="1300" dirty="0">
              <a:latin typeface="Montserrat Alternates SemiBold" pitchFamily="2" charset="-52"/>
            </a:endParaRPr>
          </a:p>
        </p:txBody>
      </p:sp>
      <p:pic>
        <p:nvPicPr>
          <p:cNvPr id="8" name="Picture 21" descr="C:\Users\пк\Desktop\Итоговый форум Моё Оренбуржье\Для презентации\1. ВСЕНАСПОРТ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4002064" cy="2667000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4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685800" y="533400"/>
            <a:ext cx="830003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6"/>
              </a:lnSpc>
            </a:pPr>
            <a:r>
              <a:rPr lang="ru-RU" sz="2283" dirty="0" smtClean="0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Городская школа волонтёров профилактических программ "Тур по здоровью"</a:t>
            </a:r>
          </a:p>
        </p:txBody>
      </p:sp>
      <p:pic>
        <p:nvPicPr>
          <p:cNvPr id="8" name="Picture 8" descr="C:\Users\пк\Desktop\Итоговый форум Моё Оренбуржье\Для презентации\BTkLX6cfdN5-nI7nY8P1Fnml11oNnEtLvVJb67KOJWLxr1edMUq0hPU_-JbRvdg5imKWGjzeiKuCJd9H5p8cdk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3276600" cy="2457451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пк\Desktop\Итоговый форум Моё Оренбуржье\Для презентации\mC6ivQ1QFS2TMc2iSByzrA0NDivttV5T7QZJX0l8uSxjJILpULLnHC2AFacR-CSrKXPwJDlXhEprU_DvnK1bQzu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399"/>
            <a:ext cx="3276600" cy="2457449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пк\Desktop\Итоговый форум Моё Оренбуржье\Для презентации\PD0URsRgyAXQQDnOOM620_WEtrJ_bPzr4Lz-uZlvUCfwFxhP_6D9YZWRGICf8o4qHr-sYFY0SS9ObhHGhY198T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3247815" cy="2438400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C:\Users\пк\Desktop\Итоговый форум Моё Оренбуржье\Для презентации\SXU0UF4nKoh3AceE9rCCWtw1jn8q4gUQMnCFEPTGJbMiX55MtAV3DnCsl5Os-A5Nl6ap0QohMylnrl7kiJRpXfz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276600" cy="2457451"/>
          </a:xfrm>
          <a:prstGeom prst="rect">
            <a:avLst/>
          </a:prstGeom>
          <a:noFill/>
          <a:ln>
            <a:solidFill>
              <a:srgbClr val="4F248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48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2050" name="Picture 2" descr="C:\Users\пк\Downloads\Дизайн без названия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6248400" cy="88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3"/>
          <p:cNvSpPr txBox="1"/>
          <p:nvPr/>
        </p:nvSpPr>
        <p:spPr>
          <a:xfrm>
            <a:off x="1600200" y="457200"/>
            <a:ext cx="7690439" cy="78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96"/>
              </a:lnSpc>
            </a:pPr>
            <a:r>
              <a:rPr lang="ru-RU" sz="2283" dirty="0" smtClean="0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Программа мотивации и нематериального поощрения "Карта волонтера"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4" cstate="print"/>
          <a:srcRect l="20677" t="18551" r="22845"/>
          <a:stretch>
            <a:fillRect/>
          </a:stretch>
        </p:blipFill>
        <p:spPr>
          <a:xfrm>
            <a:off x="-304800" y="2133600"/>
            <a:ext cx="5389441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8211" r="78" b="882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609600" y="381000"/>
            <a:ext cx="7690439" cy="38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6"/>
              </a:lnSpc>
            </a:pPr>
            <a:r>
              <a:rPr lang="ru-RU" sz="2283" dirty="0" smtClean="0">
                <a:solidFill>
                  <a:srgbClr val="000000">
                    <a:alpha val="80000"/>
                  </a:srgbClr>
                </a:solidFill>
                <a:latin typeface="Montserrat Alternates Black" pitchFamily="2" charset="-52"/>
              </a:rPr>
              <a:t>Городской конкурс «Волонтер года»</a:t>
            </a:r>
          </a:p>
        </p:txBody>
      </p:sp>
      <p:pic>
        <p:nvPicPr>
          <p:cNvPr id="2052" name="Picture 4" descr="C:\Users\Боцевичус\Downloads\вг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581400" cy="5751739"/>
          </a:xfrm>
          <a:prstGeom prst="rect">
            <a:avLst/>
          </a:prstGeom>
          <a:noFill/>
        </p:spPr>
      </p:pic>
      <p:pic>
        <p:nvPicPr>
          <p:cNvPr id="2053" name="Picture 5" descr="C:\Users\Боцевичус\Downloads\IMG_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4318000" cy="2940272"/>
          </a:xfrm>
          <a:prstGeom prst="rect">
            <a:avLst/>
          </a:prstGeom>
          <a:noFill/>
        </p:spPr>
      </p:pic>
      <p:pic>
        <p:nvPicPr>
          <p:cNvPr id="2054" name="Picture 6" descr="C:\Users\Боцевичус\Downloads\IMG_0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4343400" cy="270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140</Words>
  <Application>Microsoft Office PowerPoint</Application>
  <PresentationFormat>Произвольный</PresentationFormat>
  <Paragraphs>47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Montserrat Alternates 1</vt:lpstr>
      <vt:lpstr>Montserrat Alternates Black</vt:lpstr>
      <vt:lpstr>Montserrat Alternates SemiBold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РЦПДиМИ</dc:title>
  <dc:creator>пк</dc:creator>
  <cp:lastModifiedBy>ОМИ</cp:lastModifiedBy>
  <cp:revision>21</cp:revision>
  <dcterms:created xsi:type="dcterms:W3CDTF">2006-08-16T00:00:00Z</dcterms:created>
  <dcterms:modified xsi:type="dcterms:W3CDTF">2023-03-29T04:47:08Z</dcterms:modified>
  <dc:identifier>DAFT6oMqKx8</dc:identifier>
</cp:coreProperties>
</file>